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1"/>
  </p:notesMasterIdLst>
  <p:sldIdLst>
    <p:sldId id="256" r:id="rId2"/>
    <p:sldId id="327" r:id="rId3"/>
    <p:sldId id="267" r:id="rId4"/>
    <p:sldId id="275" r:id="rId5"/>
    <p:sldId id="276" r:id="rId6"/>
    <p:sldId id="259" r:id="rId7"/>
    <p:sldId id="264" r:id="rId8"/>
    <p:sldId id="260" r:id="rId9"/>
    <p:sldId id="277" r:id="rId10"/>
    <p:sldId id="265" r:id="rId11"/>
    <p:sldId id="266" r:id="rId12"/>
    <p:sldId id="261" r:id="rId13"/>
    <p:sldId id="268" r:id="rId14"/>
    <p:sldId id="263" r:id="rId15"/>
    <p:sldId id="262" r:id="rId16"/>
    <p:sldId id="270" r:id="rId17"/>
    <p:sldId id="395" r:id="rId18"/>
    <p:sldId id="272" r:id="rId19"/>
    <p:sldId id="338" r:id="rId20"/>
    <p:sldId id="339" r:id="rId21"/>
    <p:sldId id="340" r:id="rId22"/>
    <p:sldId id="341" r:id="rId23"/>
    <p:sldId id="342" r:id="rId24"/>
    <p:sldId id="343" r:id="rId25"/>
    <p:sldId id="344" r:id="rId26"/>
    <p:sldId id="345" r:id="rId27"/>
    <p:sldId id="346" r:id="rId28"/>
    <p:sldId id="347" r:id="rId29"/>
    <p:sldId id="348" r:id="rId30"/>
    <p:sldId id="292" r:id="rId31"/>
    <p:sldId id="349" r:id="rId32"/>
    <p:sldId id="350" r:id="rId33"/>
    <p:sldId id="351" r:id="rId34"/>
    <p:sldId id="352" r:id="rId35"/>
    <p:sldId id="353" r:id="rId36"/>
    <p:sldId id="354" r:id="rId37"/>
    <p:sldId id="355" r:id="rId38"/>
    <p:sldId id="356" r:id="rId39"/>
    <p:sldId id="357" r:id="rId40"/>
    <p:sldId id="328" r:id="rId41"/>
    <p:sldId id="329" r:id="rId42"/>
    <p:sldId id="291" r:id="rId43"/>
    <p:sldId id="281" r:id="rId44"/>
    <p:sldId id="283" r:id="rId45"/>
    <p:sldId id="284" r:id="rId46"/>
    <p:sldId id="285" r:id="rId47"/>
    <p:sldId id="286" r:id="rId48"/>
    <p:sldId id="287" r:id="rId49"/>
    <p:sldId id="288" r:id="rId50"/>
    <p:sldId id="280" r:id="rId51"/>
    <p:sldId id="330" r:id="rId52"/>
    <p:sldId id="331" r:id="rId53"/>
    <p:sldId id="332" r:id="rId54"/>
    <p:sldId id="333" r:id="rId55"/>
    <p:sldId id="269" r:id="rId56"/>
    <p:sldId id="334" r:id="rId57"/>
    <p:sldId id="271" r:id="rId58"/>
    <p:sldId id="335" r:id="rId59"/>
    <p:sldId id="279" r:id="rId60"/>
    <p:sldId id="273" r:id="rId61"/>
    <p:sldId id="274" r:id="rId62"/>
    <p:sldId id="336" r:id="rId63"/>
    <p:sldId id="337" r:id="rId64"/>
    <p:sldId id="278" r:id="rId65"/>
    <p:sldId id="290" r:id="rId66"/>
    <p:sldId id="289" r:id="rId67"/>
    <p:sldId id="358" r:id="rId68"/>
    <p:sldId id="359" r:id="rId69"/>
    <p:sldId id="360" r:id="rId70"/>
    <p:sldId id="361" r:id="rId71"/>
    <p:sldId id="362" r:id="rId72"/>
    <p:sldId id="363" r:id="rId73"/>
    <p:sldId id="364" r:id="rId74"/>
    <p:sldId id="365" r:id="rId75"/>
    <p:sldId id="366" r:id="rId76"/>
    <p:sldId id="367" r:id="rId77"/>
    <p:sldId id="368" r:id="rId78"/>
    <p:sldId id="369" r:id="rId79"/>
    <p:sldId id="257" r:id="rId80"/>
    <p:sldId id="258" r:id="rId81"/>
    <p:sldId id="326" r:id="rId82"/>
    <p:sldId id="303" r:id="rId83"/>
    <p:sldId id="311" r:id="rId84"/>
    <p:sldId id="320" r:id="rId85"/>
    <p:sldId id="304" r:id="rId86"/>
    <p:sldId id="306" r:id="rId87"/>
    <p:sldId id="307" r:id="rId88"/>
    <p:sldId id="308" r:id="rId89"/>
    <p:sldId id="312" r:id="rId90"/>
    <p:sldId id="310" r:id="rId91"/>
    <p:sldId id="314" r:id="rId92"/>
    <p:sldId id="324" r:id="rId93"/>
    <p:sldId id="325" r:id="rId94"/>
    <p:sldId id="370" r:id="rId95"/>
    <p:sldId id="371" r:id="rId96"/>
    <p:sldId id="372" r:id="rId97"/>
    <p:sldId id="373" r:id="rId98"/>
    <p:sldId id="374" r:id="rId99"/>
    <p:sldId id="375" r:id="rId100"/>
    <p:sldId id="376" r:id="rId101"/>
    <p:sldId id="377" r:id="rId102"/>
    <p:sldId id="378" r:id="rId103"/>
    <p:sldId id="379" r:id="rId104"/>
    <p:sldId id="380" r:id="rId105"/>
    <p:sldId id="381" r:id="rId106"/>
    <p:sldId id="382" r:id="rId107"/>
    <p:sldId id="383" r:id="rId108"/>
    <p:sldId id="384" r:id="rId109"/>
    <p:sldId id="385" r:id="rId110"/>
    <p:sldId id="386" r:id="rId111"/>
    <p:sldId id="387" r:id="rId112"/>
    <p:sldId id="388" r:id="rId113"/>
    <p:sldId id="389" r:id="rId114"/>
    <p:sldId id="390" r:id="rId115"/>
    <p:sldId id="282" r:id="rId116"/>
    <p:sldId id="391" r:id="rId117"/>
    <p:sldId id="392" r:id="rId118"/>
    <p:sldId id="393" r:id="rId119"/>
    <p:sldId id="394" r:id="rId1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lvl1pPr>
    <a:lvl2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lvl2pPr>
    <a:lvl3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lvl3pPr>
    <a:lvl4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lvl4pPr>
    <a:lvl5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lvl5pPr>
    <a:lvl6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lvl6pPr>
    <a:lvl7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lvl7pPr>
    <a:lvl8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lvl8pPr>
    <a:lvl9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B39F98-BDEE-4B60-9AB6-1892F3B2D8C5}" v="28" dt="2023-07-15T19:29:08.60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8ED"/>
          </a:solidFill>
        </a:fill>
      </a:tcStyle>
    </a:wholeTbl>
    <a:band2H>
      <a:tcTxStyle/>
      <a:tcStyle>
        <a:tcBdr/>
        <a:fill>
          <a:solidFill>
            <a:srgbClr val="E7ED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CACB"/>
          </a:solidFill>
        </a:fill>
      </a:tcStyle>
    </a:wholeTbl>
    <a:band2H>
      <a:tcTxStyle/>
      <a:tcStyle>
        <a:tcBdr/>
        <a:fill>
          <a:solidFill>
            <a:srgbClr val="F2E6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ED9"/>
          </a:solidFill>
        </a:fill>
      </a:tcStyle>
    </a:wholeTbl>
    <a:band2H>
      <a:tcTxStyle/>
      <a:tcStyle>
        <a:tcBdr/>
        <a:fill>
          <a:solidFill>
            <a:srgbClr val="E7EF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3"/>
    <p:restoredTop sz="94694"/>
  </p:normalViewPr>
  <p:slideViewPr>
    <p:cSldViewPr snapToGrid="0" showGuides="1">
      <p:cViewPr varScale="1">
        <p:scale>
          <a:sx n="60" d="100"/>
          <a:sy n="60" d="100"/>
        </p:scale>
        <p:origin x="904" y="208"/>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8E832C-FC6E-4A07-A480-D80746900F19}"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9A8B980A-15DF-4069-92FD-BF166D10CD58}">
      <dgm:prSet phldrT="[Text]"/>
      <dgm:spPr/>
      <dgm:t>
        <a:bodyPr/>
        <a:lstStyle/>
        <a:p>
          <a:r>
            <a:rPr lang="en-US" dirty="0"/>
            <a:t>Prospect</a:t>
          </a:r>
        </a:p>
      </dgm:t>
    </dgm:pt>
    <dgm:pt modelId="{F2C59039-D10F-4093-B804-2653AC558FC5}" type="parTrans" cxnId="{C2C0C4B6-2860-47A7-BD41-AF8A1DEACFDF}">
      <dgm:prSet/>
      <dgm:spPr/>
      <dgm:t>
        <a:bodyPr/>
        <a:lstStyle/>
        <a:p>
          <a:endParaRPr lang="en-US"/>
        </a:p>
      </dgm:t>
    </dgm:pt>
    <dgm:pt modelId="{C7D94E44-0B1D-4936-951A-AA44D7AC5A5C}" type="sibTrans" cxnId="{C2C0C4B6-2860-47A7-BD41-AF8A1DEACFDF}">
      <dgm:prSet/>
      <dgm:spPr/>
      <dgm:t>
        <a:bodyPr/>
        <a:lstStyle/>
        <a:p>
          <a:endParaRPr lang="en-US"/>
        </a:p>
      </dgm:t>
    </dgm:pt>
    <dgm:pt modelId="{7082F8AB-C601-451B-A3A1-BFDCF605676D}">
      <dgm:prSet phldrT="[Text]"/>
      <dgm:spPr/>
      <dgm:t>
        <a:bodyPr/>
        <a:lstStyle/>
        <a:p>
          <a:r>
            <a:rPr lang="en-US" dirty="0">
              <a:solidFill>
                <a:schemeClr val="tx1"/>
              </a:solidFill>
            </a:rPr>
            <a:t>+18-year-old Catholic man</a:t>
          </a:r>
        </a:p>
      </dgm:t>
    </dgm:pt>
    <dgm:pt modelId="{07182F90-9443-40F2-BD4F-ED1BD9FFED6C}" type="parTrans" cxnId="{36341707-0EDA-4DB2-B610-4ADE3B7F074A}">
      <dgm:prSet/>
      <dgm:spPr/>
      <dgm:t>
        <a:bodyPr/>
        <a:lstStyle/>
        <a:p>
          <a:endParaRPr lang="en-US"/>
        </a:p>
      </dgm:t>
    </dgm:pt>
    <dgm:pt modelId="{C56F9447-B98E-40E3-B078-48AFA24BEF7F}" type="sibTrans" cxnId="{36341707-0EDA-4DB2-B610-4ADE3B7F074A}">
      <dgm:prSet/>
      <dgm:spPr/>
      <dgm:t>
        <a:bodyPr/>
        <a:lstStyle/>
        <a:p>
          <a:endParaRPr lang="en-US"/>
        </a:p>
      </dgm:t>
    </dgm:pt>
    <dgm:pt modelId="{398508FC-D5AF-4443-9FE3-0654D7BBE8DC}">
      <dgm:prSet phldrT="[Text]"/>
      <dgm:spPr/>
      <dgm:t>
        <a:bodyPr/>
        <a:lstStyle/>
        <a:p>
          <a:r>
            <a:rPr lang="en-US" dirty="0"/>
            <a:t>Member</a:t>
          </a:r>
        </a:p>
      </dgm:t>
    </dgm:pt>
    <dgm:pt modelId="{A0808340-4D77-4044-ADF4-CBABF194A0FA}" type="parTrans" cxnId="{17BFE800-60C6-4738-A580-166B43BEF71B}">
      <dgm:prSet/>
      <dgm:spPr/>
      <dgm:t>
        <a:bodyPr/>
        <a:lstStyle/>
        <a:p>
          <a:endParaRPr lang="en-US"/>
        </a:p>
      </dgm:t>
    </dgm:pt>
    <dgm:pt modelId="{B6E5D9A8-AF3F-4554-AE84-C0199C8950CD}" type="sibTrans" cxnId="{17BFE800-60C6-4738-A580-166B43BEF71B}">
      <dgm:prSet/>
      <dgm:spPr/>
      <dgm:t>
        <a:bodyPr/>
        <a:lstStyle/>
        <a:p>
          <a:endParaRPr lang="en-US"/>
        </a:p>
      </dgm:t>
    </dgm:pt>
    <dgm:pt modelId="{3BED50BB-1385-488E-9199-A92B5B0BD1CC}">
      <dgm:prSet phldrT="[Text]"/>
      <dgm:spPr/>
      <dgm:t>
        <a:bodyPr/>
        <a:lstStyle/>
        <a:p>
          <a:r>
            <a:rPr lang="en-US" dirty="0">
              <a:solidFill>
                <a:schemeClr val="tx1"/>
              </a:solidFill>
            </a:rPr>
            <a:t>Online</a:t>
          </a:r>
        </a:p>
      </dgm:t>
    </dgm:pt>
    <dgm:pt modelId="{06D309FA-020D-46CD-BECB-49F4BB846A2E}" type="parTrans" cxnId="{C6B9D5B9-33D9-4B28-8E6B-92EC0E77C370}">
      <dgm:prSet/>
      <dgm:spPr/>
      <dgm:t>
        <a:bodyPr/>
        <a:lstStyle/>
        <a:p>
          <a:endParaRPr lang="en-US"/>
        </a:p>
      </dgm:t>
    </dgm:pt>
    <dgm:pt modelId="{D1A2386D-4055-48EF-882F-534280062E97}" type="sibTrans" cxnId="{C6B9D5B9-33D9-4B28-8E6B-92EC0E77C370}">
      <dgm:prSet/>
      <dgm:spPr/>
      <dgm:t>
        <a:bodyPr/>
        <a:lstStyle/>
        <a:p>
          <a:endParaRPr lang="en-US"/>
        </a:p>
      </dgm:t>
    </dgm:pt>
    <dgm:pt modelId="{137D1EEB-E21A-45E8-8EC7-3EC3FF7893C8}">
      <dgm:prSet phldrT="[Text]"/>
      <dgm:spPr/>
      <dgm:t>
        <a:bodyPr/>
        <a:lstStyle/>
        <a:p>
          <a:r>
            <a:rPr lang="en-US" dirty="0"/>
            <a:t>Leader</a:t>
          </a:r>
        </a:p>
      </dgm:t>
    </dgm:pt>
    <dgm:pt modelId="{D3A7B3D9-35D3-4329-9339-1E24BD900968}" type="parTrans" cxnId="{87E5B413-937A-48C1-BAC1-7F3C2D5F2FDD}">
      <dgm:prSet/>
      <dgm:spPr/>
      <dgm:t>
        <a:bodyPr/>
        <a:lstStyle/>
        <a:p>
          <a:endParaRPr lang="en-US"/>
        </a:p>
      </dgm:t>
    </dgm:pt>
    <dgm:pt modelId="{6D18D4A6-2035-45A7-98AA-C90C59D826EA}" type="sibTrans" cxnId="{87E5B413-937A-48C1-BAC1-7F3C2D5F2FDD}">
      <dgm:prSet/>
      <dgm:spPr/>
      <dgm:t>
        <a:bodyPr/>
        <a:lstStyle/>
        <a:p>
          <a:endParaRPr lang="en-US"/>
        </a:p>
      </dgm:t>
    </dgm:pt>
    <dgm:pt modelId="{5A187E34-25DF-4A38-836C-6D8A59636710}">
      <dgm:prSet phldrT="[Text]"/>
      <dgm:spPr/>
      <dgm:t>
        <a:bodyPr/>
        <a:lstStyle/>
        <a:p>
          <a:r>
            <a:rPr lang="en-US" dirty="0">
              <a:solidFill>
                <a:schemeClr val="tx1"/>
              </a:solidFill>
            </a:rPr>
            <a:t>Officer</a:t>
          </a:r>
        </a:p>
      </dgm:t>
    </dgm:pt>
    <dgm:pt modelId="{B199335E-8DFE-4190-AF73-F55AC74883A5}" type="parTrans" cxnId="{E9F6DABF-713B-405A-A35E-F928DC7989E2}">
      <dgm:prSet/>
      <dgm:spPr/>
      <dgm:t>
        <a:bodyPr/>
        <a:lstStyle/>
        <a:p>
          <a:endParaRPr lang="en-US"/>
        </a:p>
      </dgm:t>
    </dgm:pt>
    <dgm:pt modelId="{E05330F5-1CDD-4EA1-BF9C-A1E13C7868A5}" type="sibTrans" cxnId="{E9F6DABF-713B-405A-A35E-F928DC7989E2}">
      <dgm:prSet/>
      <dgm:spPr/>
      <dgm:t>
        <a:bodyPr/>
        <a:lstStyle/>
        <a:p>
          <a:endParaRPr lang="en-US"/>
        </a:p>
      </dgm:t>
    </dgm:pt>
    <dgm:pt modelId="{6DC225A1-4D8D-4252-8915-C93B8DCD4A18}">
      <dgm:prSet phldrT="[Text]"/>
      <dgm:spPr/>
      <dgm:t>
        <a:bodyPr/>
        <a:lstStyle/>
        <a:p>
          <a:r>
            <a:rPr lang="en-US" dirty="0">
              <a:solidFill>
                <a:schemeClr val="tx1"/>
              </a:solidFill>
            </a:rPr>
            <a:t>Council</a:t>
          </a:r>
        </a:p>
      </dgm:t>
    </dgm:pt>
    <dgm:pt modelId="{9636232F-72D6-4186-A2A8-B4447965C230}" type="parTrans" cxnId="{1C19271A-39E7-4D74-B7C5-9523B49244D6}">
      <dgm:prSet/>
      <dgm:spPr/>
      <dgm:t>
        <a:bodyPr/>
        <a:lstStyle/>
        <a:p>
          <a:endParaRPr lang="en-US"/>
        </a:p>
      </dgm:t>
    </dgm:pt>
    <dgm:pt modelId="{B6E22010-DF6C-4069-8304-0A11DF597CD8}" type="sibTrans" cxnId="{1C19271A-39E7-4D74-B7C5-9523B49244D6}">
      <dgm:prSet/>
      <dgm:spPr/>
      <dgm:t>
        <a:bodyPr/>
        <a:lstStyle/>
        <a:p>
          <a:endParaRPr lang="en-US"/>
        </a:p>
      </dgm:t>
    </dgm:pt>
    <dgm:pt modelId="{79A68935-F6B1-4006-A46F-D0AE50A69BB5}">
      <dgm:prSet phldrT="[Text]"/>
      <dgm:spPr/>
      <dgm:t>
        <a:bodyPr/>
        <a:lstStyle/>
        <a:p>
          <a:r>
            <a:rPr lang="en-US" dirty="0">
              <a:solidFill>
                <a:schemeClr val="tx1"/>
              </a:solidFill>
            </a:rPr>
            <a:t>Affiliate</a:t>
          </a:r>
        </a:p>
      </dgm:t>
    </dgm:pt>
    <dgm:pt modelId="{883F331B-3A4F-459C-9BE1-E6E6F8857FA7}" type="parTrans" cxnId="{86B32904-E559-4199-9185-9C0161C4C4CC}">
      <dgm:prSet/>
      <dgm:spPr/>
      <dgm:t>
        <a:bodyPr/>
        <a:lstStyle/>
        <a:p>
          <a:endParaRPr lang="en-US"/>
        </a:p>
      </dgm:t>
    </dgm:pt>
    <dgm:pt modelId="{64990E86-6E3C-4686-BCC5-EE24AD1BF600}" type="sibTrans" cxnId="{86B32904-E559-4199-9185-9C0161C4C4CC}">
      <dgm:prSet/>
      <dgm:spPr/>
      <dgm:t>
        <a:bodyPr/>
        <a:lstStyle/>
        <a:p>
          <a:endParaRPr lang="en-US"/>
        </a:p>
      </dgm:t>
    </dgm:pt>
    <dgm:pt modelId="{8059F386-A580-4BD9-A497-36B6F355AEC6}">
      <dgm:prSet phldrT="[Text]"/>
      <dgm:spPr/>
      <dgm:t>
        <a:bodyPr/>
        <a:lstStyle/>
        <a:p>
          <a:r>
            <a:rPr lang="en-US" dirty="0">
              <a:solidFill>
                <a:schemeClr val="tx1"/>
              </a:solidFill>
            </a:rPr>
            <a:t>Director</a:t>
          </a:r>
        </a:p>
      </dgm:t>
    </dgm:pt>
    <dgm:pt modelId="{FD5E6B44-45FE-47FE-8CF0-5934D37369AE}" type="parTrans" cxnId="{929FD200-31BE-442B-95BB-DE8A40299ECE}">
      <dgm:prSet/>
      <dgm:spPr/>
      <dgm:t>
        <a:bodyPr/>
        <a:lstStyle/>
        <a:p>
          <a:endParaRPr lang="en-US"/>
        </a:p>
      </dgm:t>
    </dgm:pt>
    <dgm:pt modelId="{E0DD2EC3-196A-4BB9-A42B-6F1605D27A39}" type="sibTrans" cxnId="{929FD200-31BE-442B-95BB-DE8A40299ECE}">
      <dgm:prSet/>
      <dgm:spPr/>
      <dgm:t>
        <a:bodyPr/>
        <a:lstStyle/>
        <a:p>
          <a:endParaRPr lang="en-US"/>
        </a:p>
      </dgm:t>
    </dgm:pt>
    <dgm:pt modelId="{F09DFE12-C980-4329-8A3A-C5DB4A5FB7ED}" type="pres">
      <dgm:prSet presAssocID="{3E8E832C-FC6E-4A07-A480-D80746900F19}" presName="rootnode" presStyleCnt="0">
        <dgm:presLayoutVars>
          <dgm:chMax/>
          <dgm:chPref/>
          <dgm:dir/>
          <dgm:animLvl val="lvl"/>
        </dgm:presLayoutVars>
      </dgm:prSet>
      <dgm:spPr/>
    </dgm:pt>
    <dgm:pt modelId="{DCA922B1-2019-45CB-B73C-5792BADC4564}" type="pres">
      <dgm:prSet presAssocID="{9A8B980A-15DF-4069-92FD-BF166D10CD58}" presName="composite" presStyleCnt="0"/>
      <dgm:spPr/>
    </dgm:pt>
    <dgm:pt modelId="{0B4CF2EF-DD5A-4189-BB32-566CD704033B}" type="pres">
      <dgm:prSet presAssocID="{9A8B980A-15DF-4069-92FD-BF166D10CD58}" presName="bentUpArrow1" presStyleLbl="alignImgPlace1" presStyleIdx="0" presStyleCnt="2" custScaleX="147568" custLinFactNeighborX="60388" custLinFactNeighborY="6378"/>
      <dgm:spPr>
        <a:ln>
          <a:solidFill>
            <a:schemeClr val="tx1"/>
          </a:solidFill>
        </a:ln>
      </dgm:spPr>
    </dgm:pt>
    <dgm:pt modelId="{F586AD2C-8546-4DE1-9CD2-5BB46ABC80EB}" type="pres">
      <dgm:prSet presAssocID="{9A8B980A-15DF-4069-92FD-BF166D10CD58}" presName="ParentText" presStyleLbl="node1" presStyleIdx="0" presStyleCnt="3">
        <dgm:presLayoutVars>
          <dgm:chMax val="1"/>
          <dgm:chPref val="1"/>
          <dgm:bulletEnabled val="1"/>
        </dgm:presLayoutVars>
      </dgm:prSet>
      <dgm:spPr/>
    </dgm:pt>
    <dgm:pt modelId="{0DC25419-2ADC-4E1C-9062-FE5C86853C46}" type="pres">
      <dgm:prSet presAssocID="{9A8B980A-15DF-4069-92FD-BF166D10CD58}" presName="ChildText" presStyleLbl="revTx" presStyleIdx="0" presStyleCnt="3" custScaleX="414463" custLinFactX="75948" custLinFactNeighborX="100000" custLinFactNeighborY="2919">
        <dgm:presLayoutVars>
          <dgm:chMax val="0"/>
          <dgm:chPref val="0"/>
          <dgm:bulletEnabled val="1"/>
        </dgm:presLayoutVars>
      </dgm:prSet>
      <dgm:spPr/>
    </dgm:pt>
    <dgm:pt modelId="{087E7B5B-3961-4777-B960-AD180D91AE12}" type="pres">
      <dgm:prSet presAssocID="{C7D94E44-0B1D-4936-951A-AA44D7AC5A5C}" presName="sibTrans" presStyleCnt="0"/>
      <dgm:spPr/>
    </dgm:pt>
    <dgm:pt modelId="{891E8B5E-F5D0-4B3A-BA5D-45EC5E0A3DA6}" type="pres">
      <dgm:prSet presAssocID="{398508FC-D5AF-4443-9FE3-0654D7BBE8DC}" presName="composite" presStyleCnt="0"/>
      <dgm:spPr/>
    </dgm:pt>
    <dgm:pt modelId="{AB3752FC-25A0-4612-9801-72F70E292413}" type="pres">
      <dgm:prSet presAssocID="{398508FC-D5AF-4443-9FE3-0654D7BBE8DC}" presName="bentUpArrow1" presStyleLbl="alignImgPlace1" presStyleIdx="1" presStyleCnt="2" custScaleX="157111" custLinFactNeighborX="54789" custLinFactNeighborY="6486"/>
      <dgm:spPr>
        <a:ln>
          <a:solidFill>
            <a:schemeClr val="tx1"/>
          </a:solidFill>
        </a:ln>
      </dgm:spPr>
    </dgm:pt>
    <dgm:pt modelId="{93F0F9ED-1162-43BD-8FEF-6147B63D5974}" type="pres">
      <dgm:prSet presAssocID="{398508FC-D5AF-4443-9FE3-0654D7BBE8DC}" presName="ParentText" presStyleLbl="node1" presStyleIdx="1" presStyleCnt="3">
        <dgm:presLayoutVars>
          <dgm:chMax val="1"/>
          <dgm:chPref val="1"/>
          <dgm:bulletEnabled val="1"/>
        </dgm:presLayoutVars>
      </dgm:prSet>
      <dgm:spPr/>
    </dgm:pt>
    <dgm:pt modelId="{5BB22F6A-0D49-4FE3-B5B6-3D139F13248C}" type="pres">
      <dgm:prSet presAssocID="{398508FC-D5AF-4443-9FE3-0654D7BBE8DC}" presName="ChildText" presStyleLbl="revTx" presStyleIdx="1" presStyleCnt="3" custLinFactNeighborX="16649">
        <dgm:presLayoutVars>
          <dgm:chMax val="0"/>
          <dgm:chPref val="0"/>
          <dgm:bulletEnabled val="1"/>
        </dgm:presLayoutVars>
      </dgm:prSet>
      <dgm:spPr/>
    </dgm:pt>
    <dgm:pt modelId="{80561025-94B3-4759-AC87-DC31BAB9CC4F}" type="pres">
      <dgm:prSet presAssocID="{B6E5D9A8-AF3F-4554-AE84-C0199C8950CD}" presName="sibTrans" presStyleCnt="0"/>
      <dgm:spPr/>
    </dgm:pt>
    <dgm:pt modelId="{7C9971E2-A630-4EC1-B34D-F6C0B5534C5F}" type="pres">
      <dgm:prSet presAssocID="{137D1EEB-E21A-45E8-8EC7-3EC3FF7893C8}" presName="composite" presStyleCnt="0"/>
      <dgm:spPr/>
    </dgm:pt>
    <dgm:pt modelId="{79CC0E4F-2B6A-4A76-8D3E-5B0EA5C8B233}" type="pres">
      <dgm:prSet presAssocID="{137D1EEB-E21A-45E8-8EC7-3EC3FF7893C8}" presName="ParentText" presStyleLbl="node1" presStyleIdx="2" presStyleCnt="3">
        <dgm:presLayoutVars>
          <dgm:chMax val="1"/>
          <dgm:chPref val="1"/>
          <dgm:bulletEnabled val="1"/>
        </dgm:presLayoutVars>
      </dgm:prSet>
      <dgm:spPr/>
    </dgm:pt>
    <dgm:pt modelId="{D6D4A486-9C5B-4066-A5A6-6BB2A01A70AE}" type="pres">
      <dgm:prSet presAssocID="{137D1EEB-E21A-45E8-8EC7-3EC3FF7893C8}" presName="FinalChildText" presStyleLbl="revTx" presStyleIdx="2" presStyleCnt="3" custLinFactNeighborX="12617" custLinFactNeighborY="1362">
        <dgm:presLayoutVars>
          <dgm:chMax val="0"/>
          <dgm:chPref val="0"/>
          <dgm:bulletEnabled val="1"/>
        </dgm:presLayoutVars>
      </dgm:prSet>
      <dgm:spPr/>
    </dgm:pt>
  </dgm:ptLst>
  <dgm:cxnLst>
    <dgm:cxn modelId="{929FD200-31BE-442B-95BB-DE8A40299ECE}" srcId="{137D1EEB-E21A-45E8-8EC7-3EC3FF7893C8}" destId="{8059F386-A580-4BD9-A497-36B6F355AEC6}" srcOrd="1" destOrd="0" parTransId="{FD5E6B44-45FE-47FE-8CF0-5934D37369AE}" sibTransId="{E0DD2EC3-196A-4BB9-A42B-6F1605D27A39}"/>
    <dgm:cxn modelId="{17BFE800-60C6-4738-A580-166B43BEF71B}" srcId="{3E8E832C-FC6E-4A07-A480-D80746900F19}" destId="{398508FC-D5AF-4443-9FE3-0654D7BBE8DC}" srcOrd="1" destOrd="0" parTransId="{A0808340-4D77-4044-ADF4-CBABF194A0FA}" sibTransId="{B6E5D9A8-AF3F-4554-AE84-C0199C8950CD}"/>
    <dgm:cxn modelId="{86B32904-E559-4199-9185-9C0161C4C4CC}" srcId="{398508FC-D5AF-4443-9FE3-0654D7BBE8DC}" destId="{79A68935-F6B1-4006-A46F-D0AE50A69BB5}" srcOrd="2" destOrd="0" parTransId="{883F331B-3A4F-459C-9BE1-E6E6F8857FA7}" sibTransId="{64990E86-6E3C-4686-BCC5-EE24AD1BF600}"/>
    <dgm:cxn modelId="{36341707-0EDA-4DB2-B610-4ADE3B7F074A}" srcId="{9A8B980A-15DF-4069-92FD-BF166D10CD58}" destId="{7082F8AB-C601-451B-A3A1-BFDCF605676D}" srcOrd="0" destOrd="0" parTransId="{07182F90-9443-40F2-BD4F-ED1BD9FFED6C}" sibTransId="{C56F9447-B98E-40E3-B078-48AFA24BEF7F}"/>
    <dgm:cxn modelId="{92A4A008-2437-4806-8104-7431E316F38C}" type="presOf" srcId="{5A187E34-25DF-4A38-836C-6D8A59636710}" destId="{D6D4A486-9C5B-4066-A5A6-6BB2A01A70AE}" srcOrd="0" destOrd="0" presId="urn:microsoft.com/office/officeart/2005/8/layout/StepDownProcess"/>
    <dgm:cxn modelId="{87E5B413-937A-48C1-BAC1-7F3C2D5F2FDD}" srcId="{3E8E832C-FC6E-4A07-A480-D80746900F19}" destId="{137D1EEB-E21A-45E8-8EC7-3EC3FF7893C8}" srcOrd="2" destOrd="0" parTransId="{D3A7B3D9-35D3-4329-9339-1E24BD900968}" sibTransId="{6D18D4A6-2035-45A7-98AA-C90C59D826EA}"/>
    <dgm:cxn modelId="{1C19271A-39E7-4D74-B7C5-9523B49244D6}" srcId="{398508FC-D5AF-4443-9FE3-0654D7BBE8DC}" destId="{6DC225A1-4D8D-4252-8915-C93B8DCD4A18}" srcOrd="1" destOrd="0" parTransId="{9636232F-72D6-4186-A2A8-B4447965C230}" sibTransId="{B6E22010-DF6C-4069-8304-0A11DF597CD8}"/>
    <dgm:cxn modelId="{A71CB948-B88B-4ABA-B063-1A79516B3648}" type="presOf" srcId="{9A8B980A-15DF-4069-92FD-BF166D10CD58}" destId="{F586AD2C-8546-4DE1-9CD2-5BB46ABC80EB}" srcOrd="0" destOrd="0" presId="urn:microsoft.com/office/officeart/2005/8/layout/StepDownProcess"/>
    <dgm:cxn modelId="{EA423754-A8BB-4D24-B801-465D98CABB8D}" type="presOf" srcId="{8059F386-A580-4BD9-A497-36B6F355AEC6}" destId="{D6D4A486-9C5B-4066-A5A6-6BB2A01A70AE}" srcOrd="0" destOrd="1" presId="urn:microsoft.com/office/officeart/2005/8/layout/StepDownProcess"/>
    <dgm:cxn modelId="{5A488088-ECA9-411E-A5B9-E28BA5021224}" type="presOf" srcId="{6DC225A1-4D8D-4252-8915-C93B8DCD4A18}" destId="{5BB22F6A-0D49-4FE3-B5B6-3D139F13248C}" srcOrd="0" destOrd="1" presId="urn:microsoft.com/office/officeart/2005/8/layout/StepDownProcess"/>
    <dgm:cxn modelId="{1F69788D-9F9A-4272-800E-77900060985B}" type="presOf" srcId="{3BED50BB-1385-488E-9199-A92B5B0BD1CC}" destId="{5BB22F6A-0D49-4FE3-B5B6-3D139F13248C}" srcOrd="0" destOrd="0" presId="urn:microsoft.com/office/officeart/2005/8/layout/StepDownProcess"/>
    <dgm:cxn modelId="{25E3F794-5817-41EA-8B12-EFDCBC338BB3}" type="presOf" srcId="{3E8E832C-FC6E-4A07-A480-D80746900F19}" destId="{F09DFE12-C980-4329-8A3A-C5DB4A5FB7ED}" srcOrd="0" destOrd="0" presId="urn:microsoft.com/office/officeart/2005/8/layout/StepDownProcess"/>
    <dgm:cxn modelId="{F7772396-4B4A-4ED8-970E-8E16949CE17B}" type="presOf" srcId="{137D1EEB-E21A-45E8-8EC7-3EC3FF7893C8}" destId="{79CC0E4F-2B6A-4A76-8D3E-5B0EA5C8B233}" srcOrd="0" destOrd="0" presId="urn:microsoft.com/office/officeart/2005/8/layout/StepDownProcess"/>
    <dgm:cxn modelId="{EB1B98AC-3AAB-43D8-9893-106FCA2AA1C9}" type="presOf" srcId="{79A68935-F6B1-4006-A46F-D0AE50A69BB5}" destId="{5BB22F6A-0D49-4FE3-B5B6-3D139F13248C}" srcOrd="0" destOrd="2" presId="urn:microsoft.com/office/officeart/2005/8/layout/StepDownProcess"/>
    <dgm:cxn modelId="{C2C0C4B6-2860-47A7-BD41-AF8A1DEACFDF}" srcId="{3E8E832C-FC6E-4A07-A480-D80746900F19}" destId="{9A8B980A-15DF-4069-92FD-BF166D10CD58}" srcOrd="0" destOrd="0" parTransId="{F2C59039-D10F-4093-B804-2653AC558FC5}" sibTransId="{C7D94E44-0B1D-4936-951A-AA44D7AC5A5C}"/>
    <dgm:cxn modelId="{C6B9D5B9-33D9-4B28-8E6B-92EC0E77C370}" srcId="{398508FC-D5AF-4443-9FE3-0654D7BBE8DC}" destId="{3BED50BB-1385-488E-9199-A92B5B0BD1CC}" srcOrd="0" destOrd="0" parTransId="{06D309FA-020D-46CD-BECB-49F4BB846A2E}" sibTransId="{D1A2386D-4055-48EF-882F-534280062E97}"/>
    <dgm:cxn modelId="{E9F6DABF-713B-405A-A35E-F928DC7989E2}" srcId="{137D1EEB-E21A-45E8-8EC7-3EC3FF7893C8}" destId="{5A187E34-25DF-4A38-836C-6D8A59636710}" srcOrd="0" destOrd="0" parTransId="{B199335E-8DFE-4190-AF73-F55AC74883A5}" sibTransId="{E05330F5-1CDD-4EA1-BF9C-A1E13C7868A5}"/>
    <dgm:cxn modelId="{3C5C35C8-2D90-4E64-8FB9-9A362A58E70D}" type="presOf" srcId="{7082F8AB-C601-451B-A3A1-BFDCF605676D}" destId="{0DC25419-2ADC-4E1C-9062-FE5C86853C46}" srcOrd="0" destOrd="0" presId="urn:microsoft.com/office/officeart/2005/8/layout/StepDownProcess"/>
    <dgm:cxn modelId="{0BAE41D8-8019-4286-8D74-78B7CAD39FD1}" type="presOf" srcId="{398508FC-D5AF-4443-9FE3-0654D7BBE8DC}" destId="{93F0F9ED-1162-43BD-8FEF-6147B63D5974}" srcOrd="0" destOrd="0" presId="urn:microsoft.com/office/officeart/2005/8/layout/StepDownProcess"/>
    <dgm:cxn modelId="{8E552098-9840-4C14-8A93-C371E1C9C739}" type="presParOf" srcId="{F09DFE12-C980-4329-8A3A-C5DB4A5FB7ED}" destId="{DCA922B1-2019-45CB-B73C-5792BADC4564}" srcOrd="0" destOrd="0" presId="urn:microsoft.com/office/officeart/2005/8/layout/StepDownProcess"/>
    <dgm:cxn modelId="{DB563393-184C-41E4-ADDC-9BB00FF7D7FC}" type="presParOf" srcId="{DCA922B1-2019-45CB-B73C-5792BADC4564}" destId="{0B4CF2EF-DD5A-4189-BB32-566CD704033B}" srcOrd="0" destOrd="0" presId="urn:microsoft.com/office/officeart/2005/8/layout/StepDownProcess"/>
    <dgm:cxn modelId="{C11A9E25-92C9-477A-886B-AAF885B2FF14}" type="presParOf" srcId="{DCA922B1-2019-45CB-B73C-5792BADC4564}" destId="{F586AD2C-8546-4DE1-9CD2-5BB46ABC80EB}" srcOrd="1" destOrd="0" presId="urn:microsoft.com/office/officeart/2005/8/layout/StepDownProcess"/>
    <dgm:cxn modelId="{15ED1BB4-9BC9-4100-9FA2-B7F5840A063D}" type="presParOf" srcId="{DCA922B1-2019-45CB-B73C-5792BADC4564}" destId="{0DC25419-2ADC-4E1C-9062-FE5C86853C46}" srcOrd="2" destOrd="0" presId="urn:microsoft.com/office/officeart/2005/8/layout/StepDownProcess"/>
    <dgm:cxn modelId="{867301A7-BC1C-423E-8942-5BCC8A606CDF}" type="presParOf" srcId="{F09DFE12-C980-4329-8A3A-C5DB4A5FB7ED}" destId="{087E7B5B-3961-4777-B960-AD180D91AE12}" srcOrd="1" destOrd="0" presId="urn:microsoft.com/office/officeart/2005/8/layout/StepDownProcess"/>
    <dgm:cxn modelId="{CD3EFA6A-DC3E-4CDE-ADF7-AAD5E85B63B3}" type="presParOf" srcId="{F09DFE12-C980-4329-8A3A-C5DB4A5FB7ED}" destId="{891E8B5E-F5D0-4B3A-BA5D-45EC5E0A3DA6}" srcOrd="2" destOrd="0" presId="urn:microsoft.com/office/officeart/2005/8/layout/StepDownProcess"/>
    <dgm:cxn modelId="{3FC46F33-B8C4-4E23-95DF-9C5B9961D075}" type="presParOf" srcId="{891E8B5E-F5D0-4B3A-BA5D-45EC5E0A3DA6}" destId="{AB3752FC-25A0-4612-9801-72F70E292413}" srcOrd="0" destOrd="0" presId="urn:microsoft.com/office/officeart/2005/8/layout/StepDownProcess"/>
    <dgm:cxn modelId="{190F5ACE-88A0-4602-84EF-3B2D42F0B3AA}" type="presParOf" srcId="{891E8B5E-F5D0-4B3A-BA5D-45EC5E0A3DA6}" destId="{93F0F9ED-1162-43BD-8FEF-6147B63D5974}" srcOrd="1" destOrd="0" presId="urn:microsoft.com/office/officeart/2005/8/layout/StepDownProcess"/>
    <dgm:cxn modelId="{FF83C2C5-87A3-4A71-A568-4B43B3FFBDFC}" type="presParOf" srcId="{891E8B5E-F5D0-4B3A-BA5D-45EC5E0A3DA6}" destId="{5BB22F6A-0D49-4FE3-B5B6-3D139F13248C}" srcOrd="2" destOrd="0" presId="urn:microsoft.com/office/officeart/2005/8/layout/StepDownProcess"/>
    <dgm:cxn modelId="{4520D219-A91D-4D23-B7BB-E9AA2ABA8B0B}" type="presParOf" srcId="{F09DFE12-C980-4329-8A3A-C5DB4A5FB7ED}" destId="{80561025-94B3-4759-AC87-DC31BAB9CC4F}" srcOrd="3" destOrd="0" presId="urn:microsoft.com/office/officeart/2005/8/layout/StepDownProcess"/>
    <dgm:cxn modelId="{F6040F66-826B-43C5-9989-36005C14673D}" type="presParOf" srcId="{F09DFE12-C980-4329-8A3A-C5DB4A5FB7ED}" destId="{7C9971E2-A630-4EC1-B34D-F6C0B5534C5F}" srcOrd="4" destOrd="0" presId="urn:microsoft.com/office/officeart/2005/8/layout/StepDownProcess"/>
    <dgm:cxn modelId="{68113566-1A97-4B99-B34C-0C0CB02BF3C1}" type="presParOf" srcId="{7C9971E2-A630-4EC1-B34D-F6C0B5534C5F}" destId="{79CC0E4F-2B6A-4A76-8D3E-5B0EA5C8B233}" srcOrd="0" destOrd="0" presId="urn:microsoft.com/office/officeart/2005/8/layout/StepDownProcess"/>
    <dgm:cxn modelId="{15FCF84D-0376-4A0E-9A4B-459933911978}" type="presParOf" srcId="{7C9971E2-A630-4EC1-B34D-F6C0B5534C5F}" destId="{D6D4A486-9C5B-4066-A5A6-6BB2A01A70AE}"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CCDB41-050F-48FE-9475-7FAFA3997B4F}" type="doc">
      <dgm:prSet loTypeId="urn:microsoft.com/office/officeart/2005/8/layout/process4" loCatId="process" qsTypeId="urn:microsoft.com/office/officeart/2005/8/quickstyle/simple1" qsCatId="simple" csTypeId="urn:microsoft.com/office/officeart/2005/8/colors/accent1_3" csCatId="accent1" phldr="1"/>
      <dgm:spPr/>
    </dgm:pt>
    <dgm:pt modelId="{B0ACFDBE-EEE5-4843-8EAA-320AD3213DE1}">
      <dgm:prSet phldrT="[Text]" custT="1"/>
      <dgm:spPr/>
      <dgm:t>
        <a:bodyPr/>
        <a:lstStyle/>
        <a:p>
          <a:r>
            <a:rPr lang="en-US" sz="3600" b="1" dirty="0">
              <a:solidFill>
                <a:schemeClr val="tx1"/>
              </a:solidFill>
              <a:latin typeface="+mn-lt"/>
            </a:rPr>
            <a:t>1. Completes Online Join Application</a:t>
          </a:r>
        </a:p>
      </dgm:t>
    </dgm:pt>
    <dgm:pt modelId="{E61D41BE-ED78-4F51-83AE-756BC537CC92}" type="parTrans" cxnId="{EF7B0992-6C9E-4573-BACE-F5055A62A587}">
      <dgm:prSet/>
      <dgm:spPr/>
      <dgm:t>
        <a:bodyPr/>
        <a:lstStyle/>
        <a:p>
          <a:endParaRPr lang="en-US" sz="1600" b="1">
            <a:latin typeface="+mn-lt"/>
          </a:endParaRPr>
        </a:p>
      </dgm:t>
    </dgm:pt>
    <dgm:pt modelId="{5ADEDC4F-0179-4732-9878-07581A01047E}" type="sibTrans" cxnId="{EF7B0992-6C9E-4573-BACE-F5055A62A587}">
      <dgm:prSet custT="1"/>
      <dgm:spPr/>
      <dgm:t>
        <a:bodyPr/>
        <a:lstStyle/>
        <a:p>
          <a:endParaRPr lang="en-US" sz="1600" b="1">
            <a:latin typeface="+mn-lt"/>
          </a:endParaRPr>
        </a:p>
      </dgm:t>
    </dgm:pt>
    <dgm:pt modelId="{1AE2D51A-A893-4BEA-A9D8-BE51F8060EF1}">
      <dgm:prSet phldrT="[Text]" custT="1"/>
      <dgm:spPr/>
      <dgm:t>
        <a:bodyPr/>
        <a:lstStyle/>
        <a:p>
          <a:r>
            <a:rPr lang="en-US" sz="3600" b="1" dirty="0">
              <a:solidFill>
                <a:schemeClr val="tx1"/>
              </a:solidFill>
              <a:latin typeface="+mn-lt"/>
            </a:rPr>
            <a:t>2. Confirms Membership</a:t>
          </a:r>
        </a:p>
      </dgm:t>
    </dgm:pt>
    <dgm:pt modelId="{BE80E27A-39A6-4D8E-955F-A5A9838DD84C}" type="parTrans" cxnId="{36076F0C-6AD4-4C98-8D47-C538230239A1}">
      <dgm:prSet/>
      <dgm:spPr/>
      <dgm:t>
        <a:bodyPr/>
        <a:lstStyle/>
        <a:p>
          <a:endParaRPr lang="en-US" sz="1600" b="1">
            <a:latin typeface="+mn-lt"/>
          </a:endParaRPr>
        </a:p>
      </dgm:t>
    </dgm:pt>
    <dgm:pt modelId="{073F6B1A-3BC6-40E7-AD03-391388FCF532}" type="sibTrans" cxnId="{36076F0C-6AD4-4C98-8D47-C538230239A1}">
      <dgm:prSet custT="1"/>
      <dgm:spPr/>
      <dgm:t>
        <a:bodyPr/>
        <a:lstStyle/>
        <a:p>
          <a:endParaRPr lang="en-US" sz="1600" b="1">
            <a:latin typeface="+mn-lt"/>
          </a:endParaRPr>
        </a:p>
      </dgm:t>
    </dgm:pt>
    <dgm:pt modelId="{78D27C82-952A-40BD-A784-7B0C948B9915}">
      <dgm:prSet phldrT="[Text]" custT="1"/>
      <dgm:spPr/>
      <dgm:t>
        <a:bodyPr/>
        <a:lstStyle/>
        <a:p>
          <a:r>
            <a:rPr lang="en-US" sz="3600" b="1" dirty="0">
              <a:solidFill>
                <a:schemeClr val="tx1"/>
              </a:solidFill>
              <a:latin typeface="+mn-lt"/>
            </a:rPr>
            <a:t>3. Becomes Online Member; Enrolled in Onboarding</a:t>
          </a:r>
        </a:p>
      </dgm:t>
    </dgm:pt>
    <dgm:pt modelId="{28704BD0-4ABD-4F80-9334-4F392AD2A304}" type="parTrans" cxnId="{CAD52615-2456-4EFA-A0CD-981BE0540F5E}">
      <dgm:prSet/>
      <dgm:spPr/>
      <dgm:t>
        <a:bodyPr/>
        <a:lstStyle/>
        <a:p>
          <a:endParaRPr lang="en-US" sz="1600" b="1">
            <a:latin typeface="+mn-lt"/>
          </a:endParaRPr>
        </a:p>
      </dgm:t>
    </dgm:pt>
    <dgm:pt modelId="{D48CB081-3B92-4F93-9A42-6CF385D5D047}" type="sibTrans" cxnId="{CAD52615-2456-4EFA-A0CD-981BE0540F5E}">
      <dgm:prSet custT="1"/>
      <dgm:spPr/>
      <dgm:t>
        <a:bodyPr/>
        <a:lstStyle/>
        <a:p>
          <a:endParaRPr lang="en-US" sz="1600" b="1">
            <a:latin typeface="+mn-lt"/>
          </a:endParaRPr>
        </a:p>
      </dgm:t>
    </dgm:pt>
    <dgm:pt modelId="{84B41C9E-010A-4E28-B72E-CAA8988E4569}">
      <dgm:prSet custT="1"/>
      <dgm:spPr/>
      <dgm:t>
        <a:bodyPr/>
        <a:lstStyle/>
        <a:p>
          <a:r>
            <a:rPr lang="en-US" sz="3600" b="1" dirty="0">
              <a:solidFill>
                <a:schemeClr val="tx1"/>
              </a:solidFill>
              <a:latin typeface="+mn-lt"/>
            </a:rPr>
            <a:t>4. Managed via Prospect Tab </a:t>
          </a:r>
        </a:p>
      </dgm:t>
    </dgm:pt>
    <dgm:pt modelId="{6106CD06-83F5-4BB9-8060-7DAE20E95179}" type="parTrans" cxnId="{8E6AA4BC-E385-4691-8676-F930FFBBE873}">
      <dgm:prSet/>
      <dgm:spPr/>
      <dgm:t>
        <a:bodyPr/>
        <a:lstStyle/>
        <a:p>
          <a:endParaRPr lang="en-US" sz="1600" b="1">
            <a:latin typeface="+mn-lt"/>
          </a:endParaRPr>
        </a:p>
      </dgm:t>
    </dgm:pt>
    <dgm:pt modelId="{056C251D-8521-4B83-8A5F-2E3C87BB7361}" type="sibTrans" cxnId="{8E6AA4BC-E385-4691-8676-F930FFBBE873}">
      <dgm:prSet custT="1"/>
      <dgm:spPr/>
      <dgm:t>
        <a:bodyPr/>
        <a:lstStyle/>
        <a:p>
          <a:endParaRPr lang="en-US" sz="1600" b="1">
            <a:latin typeface="+mn-lt"/>
          </a:endParaRPr>
        </a:p>
      </dgm:t>
    </dgm:pt>
    <dgm:pt modelId="{9851945E-2EF7-4788-BC46-7F0F8DCECE4C}">
      <dgm:prSet custT="1"/>
      <dgm:spPr/>
      <dgm:t>
        <a:bodyPr/>
        <a:lstStyle/>
        <a:p>
          <a:r>
            <a:rPr lang="en-US" sz="3600" b="1" dirty="0">
              <a:solidFill>
                <a:schemeClr val="tx1"/>
              </a:solidFill>
              <a:latin typeface="+mn-lt"/>
            </a:rPr>
            <a:t>5. Contacted by State or Local Council</a:t>
          </a:r>
        </a:p>
      </dgm:t>
    </dgm:pt>
    <dgm:pt modelId="{88843B4C-AD7E-45E3-B15E-6BF4F4D14E88}" type="parTrans" cxnId="{80EDE35A-87A1-4DC0-80EC-96BC805D405B}">
      <dgm:prSet/>
      <dgm:spPr/>
      <dgm:t>
        <a:bodyPr/>
        <a:lstStyle/>
        <a:p>
          <a:endParaRPr lang="en-US" sz="1600" b="1">
            <a:latin typeface="+mn-lt"/>
          </a:endParaRPr>
        </a:p>
      </dgm:t>
    </dgm:pt>
    <dgm:pt modelId="{CD8B0A66-FBD6-453B-9B8D-C04CCE55A626}" type="sibTrans" cxnId="{80EDE35A-87A1-4DC0-80EC-96BC805D405B}">
      <dgm:prSet custT="1"/>
      <dgm:spPr/>
      <dgm:t>
        <a:bodyPr/>
        <a:lstStyle/>
        <a:p>
          <a:endParaRPr lang="en-US" sz="1600" b="1">
            <a:latin typeface="+mn-lt"/>
          </a:endParaRPr>
        </a:p>
      </dgm:t>
    </dgm:pt>
    <dgm:pt modelId="{5D9DC6CC-714C-4C2F-B5E0-4C0BE8DBB5B2}">
      <dgm:prSet custT="1"/>
      <dgm:spPr/>
      <dgm:t>
        <a:bodyPr/>
        <a:lstStyle/>
        <a:p>
          <a:r>
            <a:rPr lang="en-US" sz="3600" b="1" dirty="0">
              <a:solidFill>
                <a:schemeClr val="tx1"/>
              </a:solidFill>
              <a:latin typeface="+mn-lt"/>
            </a:rPr>
            <a:t>6. Attends Exemplification (if desired)</a:t>
          </a:r>
        </a:p>
      </dgm:t>
    </dgm:pt>
    <dgm:pt modelId="{87A8DC0F-F89C-4664-B70F-9866F9E55ACA}" type="parTrans" cxnId="{7D4C7268-E3CB-4567-BDBC-636C9CBDE797}">
      <dgm:prSet/>
      <dgm:spPr/>
      <dgm:t>
        <a:bodyPr/>
        <a:lstStyle/>
        <a:p>
          <a:endParaRPr lang="en-US" sz="1600" b="1">
            <a:latin typeface="+mn-lt"/>
          </a:endParaRPr>
        </a:p>
      </dgm:t>
    </dgm:pt>
    <dgm:pt modelId="{F66C5C0A-6D21-4441-92CC-A51C385B5D63}" type="sibTrans" cxnId="{7D4C7268-E3CB-4567-BDBC-636C9CBDE797}">
      <dgm:prSet custT="1"/>
      <dgm:spPr/>
      <dgm:t>
        <a:bodyPr/>
        <a:lstStyle/>
        <a:p>
          <a:endParaRPr lang="en-US" sz="1600" b="1">
            <a:latin typeface="+mn-lt"/>
          </a:endParaRPr>
        </a:p>
      </dgm:t>
    </dgm:pt>
    <dgm:pt modelId="{87EF7C62-E1A9-4372-A1B1-C3350531CD93}">
      <dgm:prSet custT="1"/>
      <dgm:spPr/>
      <dgm:t>
        <a:bodyPr/>
        <a:lstStyle/>
        <a:p>
          <a:r>
            <a:rPr lang="en-US" sz="3600" b="1" dirty="0">
              <a:solidFill>
                <a:schemeClr val="tx1"/>
              </a:solidFill>
              <a:latin typeface="+mn-lt"/>
            </a:rPr>
            <a:t>7. Transfers to Local Council (if desired)</a:t>
          </a:r>
        </a:p>
      </dgm:t>
    </dgm:pt>
    <dgm:pt modelId="{F174D57D-54C3-4327-91C4-49B452459947}" type="parTrans" cxnId="{2759B126-0A4D-4519-A2EE-E23073A2AAE0}">
      <dgm:prSet/>
      <dgm:spPr/>
      <dgm:t>
        <a:bodyPr/>
        <a:lstStyle/>
        <a:p>
          <a:endParaRPr lang="en-US" sz="1600" b="1">
            <a:latin typeface="+mn-lt"/>
          </a:endParaRPr>
        </a:p>
      </dgm:t>
    </dgm:pt>
    <dgm:pt modelId="{65C347A2-F459-4241-8F5E-D65143BA7F21}" type="sibTrans" cxnId="{2759B126-0A4D-4519-A2EE-E23073A2AAE0}">
      <dgm:prSet/>
      <dgm:spPr/>
      <dgm:t>
        <a:bodyPr/>
        <a:lstStyle/>
        <a:p>
          <a:endParaRPr lang="en-US" sz="1600" b="1">
            <a:latin typeface="+mn-lt"/>
          </a:endParaRPr>
        </a:p>
      </dgm:t>
    </dgm:pt>
    <dgm:pt modelId="{F005C71A-FFAE-44BD-8DA8-7198BEEFDC09}" type="pres">
      <dgm:prSet presAssocID="{D2CCDB41-050F-48FE-9475-7FAFA3997B4F}" presName="Name0" presStyleCnt="0">
        <dgm:presLayoutVars>
          <dgm:dir/>
          <dgm:animLvl val="lvl"/>
          <dgm:resizeHandles val="exact"/>
        </dgm:presLayoutVars>
      </dgm:prSet>
      <dgm:spPr/>
    </dgm:pt>
    <dgm:pt modelId="{FD11CD4E-47DF-4B4A-9B29-F71EF520CD0D}" type="pres">
      <dgm:prSet presAssocID="{87EF7C62-E1A9-4372-A1B1-C3350531CD93}" presName="boxAndChildren" presStyleCnt="0"/>
      <dgm:spPr/>
    </dgm:pt>
    <dgm:pt modelId="{954B8541-6D79-4F59-8A32-B0E364BA1174}" type="pres">
      <dgm:prSet presAssocID="{87EF7C62-E1A9-4372-A1B1-C3350531CD93}" presName="parentTextBox" presStyleLbl="node1" presStyleIdx="0" presStyleCnt="7"/>
      <dgm:spPr/>
    </dgm:pt>
    <dgm:pt modelId="{DA729A36-54D9-4BE2-BF7F-4B8F1AF286D5}" type="pres">
      <dgm:prSet presAssocID="{F66C5C0A-6D21-4441-92CC-A51C385B5D63}" presName="sp" presStyleCnt="0"/>
      <dgm:spPr/>
    </dgm:pt>
    <dgm:pt modelId="{1F25F218-5A3D-4E2C-A440-9F595B8B9EEE}" type="pres">
      <dgm:prSet presAssocID="{5D9DC6CC-714C-4C2F-B5E0-4C0BE8DBB5B2}" presName="arrowAndChildren" presStyleCnt="0"/>
      <dgm:spPr/>
    </dgm:pt>
    <dgm:pt modelId="{1A3AB4BC-1195-4315-89EB-B3D8FF8CB8B2}" type="pres">
      <dgm:prSet presAssocID="{5D9DC6CC-714C-4C2F-B5E0-4C0BE8DBB5B2}" presName="parentTextArrow" presStyleLbl="node1" presStyleIdx="1" presStyleCnt="7"/>
      <dgm:spPr/>
    </dgm:pt>
    <dgm:pt modelId="{42770DFB-94EC-49B4-8223-24ACD427114A}" type="pres">
      <dgm:prSet presAssocID="{CD8B0A66-FBD6-453B-9B8D-C04CCE55A626}" presName="sp" presStyleCnt="0"/>
      <dgm:spPr/>
    </dgm:pt>
    <dgm:pt modelId="{5D9A7CF5-BCDD-460E-8036-C3BBB9A8C989}" type="pres">
      <dgm:prSet presAssocID="{9851945E-2EF7-4788-BC46-7F0F8DCECE4C}" presName="arrowAndChildren" presStyleCnt="0"/>
      <dgm:spPr/>
    </dgm:pt>
    <dgm:pt modelId="{41DDF052-0D45-4373-8C94-6F4DA2B4AE47}" type="pres">
      <dgm:prSet presAssocID="{9851945E-2EF7-4788-BC46-7F0F8DCECE4C}" presName="parentTextArrow" presStyleLbl="node1" presStyleIdx="2" presStyleCnt="7"/>
      <dgm:spPr/>
    </dgm:pt>
    <dgm:pt modelId="{54CA6BF3-B64D-485A-83F6-7725B6CF1C3B}" type="pres">
      <dgm:prSet presAssocID="{056C251D-8521-4B83-8A5F-2E3C87BB7361}" presName="sp" presStyleCnt="0"/>
      <dgm:spPr/>
    </dgm:pt>
    <dgm:pt modelId="{6CC19B4F-6704-479B-B7CE-2F812094DA6B}" type="pres">
      <dgm:prSet presAssocID="{84B41C9E-010A-4E28-B72E-CAA8988E4569}" presName="arrowAndChildren" presStyleCnt="0"/>
      <dgm:spPr/>
    </dgm:pt>
    <dgm:pt modelId="{6AB21B7B-8A65-4818-A3E2-47948293DA34}" type="pres">
      <dgm:prSet presAssocID="{84B41C9E-010A-4E28-B72E-CAA8988E4569}" presName="parentTextArrow" presStyleLbl="node1" presStyleIdx="3" presStyleCnt="7"/>
      <dgm:spPr/>
    </dgm:pt>
    <dgm:pt modelId="{6052C14D-A558-4164-AEFC-D1CC04149731}" type="pres">
      <dgm:prSet presAssocID="{D48CB081-3B92-4F93-9A42-6CF385D5D047}" presName="sp" presStyleCnt="0"/>
      <dgm:spPr/>
    </dgm:pt>
    <dgm:pt modelId="{523276BC-68C5-458D-B59E-5C8E2C5C9024}" type="pres">
      <dgm:prSet presAssocID="{78D27C82-952A-40BD-A784-7B0C948B9915}" presName="arrowAndChildren" presStyleCnt="0"/>
      <dgm:spPr/>
    </dgm:pt>
    <dgm:pt modelId="{1E77613A-3D79-4897-BC4F-0100F5921991}" type="pres">
      <dgm:prSet presAssocID="{78D27C82-952A-40BD-A784-7B0C948B9915}" presName="parentTextArrow" presStyleLbl="node1" presStyleIdx="4" presStyleCnt="7"/>
      <dgm:spPr/>
    </dgm:pt>
    <dgm:pt modelId="{19383FF3-8EFC-47F3-999A-4E9042638532}" type="pres">
      <dgm:prSet presAssocID="{073F6B1A-3BC6-40E7-AD03-391388FCF532}" presName="sp" presStyleCnt="0"/>
      <dgm:spPr/>
    </dgm:pt>
    <dgm:pt modelId="{56F62137-9138-439E-AA8E-1E7754B740DB}" type="pres">
      <dgm:prSet presAssocID="{1AE2D51A-A893-4BEA-A9D8-BE51F8060EF1}" presName="arrowAndChildren" presStyleCnt="0"/>
      <dgm:spPr/>
    </dgm:pt>
    <dgm:pt modelId="{7CE05F0D-DE9B-4AD4-A2DC-46D6D020C46E}" type="pres">
      <dgm:prSet presAssocID="{1AE2D51A-A893-4BEA-A9D8-BE51F8060EF1}" presName="parentTextArrow" presStyleLbl="node1" presStyleIdx="5" presStyleCnt="7"/>
      <dgm:spPr/>
    </dgm:pt>
    <dgm:pt modelId="{6F6800D6-4401-44C6-96DA-06B3594FA773}" type="pres">
      <dgm:prSet presAssocID="{5ADEDC4F-0179-4732-9878-07581A01047E}" presName="sp" presStyleCnt="0"/>
      <dgm:spPr/>
    </dgm:pt>
    <dgm:pt modelId="{7DC22EBC-3A9F-450B-B228-7F49865A9D56}" type="pres">
      <dgm:prSet presAssocID="{B0ACFDBE-EEE5-4843-8EAA-320AD3213DE1}" presName="arrowAndChildren" presStyleCnt="0"/>
      <dgm:spPr/>
    </dgm:pt>
    <dgm:pt modelId="{A9A98503-314E-49F3-92C8-FCBC36F06B7F}" type="pres">
      <dgm:prSet presAssocID="{B0ACFDBE-EEE5-4843-8EAA-320AD3213DE1}" presName="parentTextArrow" presStyleLbl="node1" presStyleIdx="6" presStyleCnt="7"/>
      <dgm:spPr/>
    </dgm:pt>
  </dgm:ptLst>
  <dgm:cxnLst>
    <dgm:cxn modelId="{0CC03F06-681D-44A9-AD3C-796C4ACE624B}" type="presOf" srcId="{D2CCDB41-050F-48FE-9475-7FAFA3997B4F}" destId="{F005C71A-FFAE-44BD-8DA8-7198BEEFDC09}" srcOrd="0" destOrd="0" presId="urn:microsoft.com/office/officeart/2005/8/layout/process4"/>
    <dgm:cxn modelId="{36076F0C-6AD4-4C98-8D47-C538230239A1}" srcId="{D2CCDB41-050F-48FE-9475-7FAFA3997B4F}" destId="{1AE2D51A-A893-4BEA-A9D8-BE51F8060EF1}" srcOrd="1" destOrd="0" parTransId="{BE80E27A-39A6-4D8E-955F-A5A9838DD84C}" sibTransId="{073F6B1A-3BC6-40E7-AD03-391388FCF532}"/>
    <dgm:cxn modelId="{CAD52615-2456-4EFA-A0CD-981BE0540F5E}" srcId="{D2CCDB41-050F-48FE-9475-7FAFA3997B4F}" destId="{78D27C82-952A-40BD-A784-7B0C948B9915}" srcOrd="2" destOrd="0" parTransId="{28704BD0-4ABD-4F80-9334-4F392AD2A304}" sibTransId="{D48CB081-3B92-4F93-9A42-6CF385D5D047}"/>
    <dgm:cxn modelId="{2759B126-0A4D-4519-A2EE-E23073A2AAE0}" srcId="{D2CCDB41-050F-48FE-9475-7FAFA3997B4F}" destId="{87EF7C62-E1A9-4372-A1B1-C3350531CD93}" srcOrd="6" destOrd="0" parTransId="{F174D57D-54C3-4327-91C4-49B452459947}" sibTransId="{65C347A2-F459-4241-8F5E-D65143BA7F21}"/>
    <dgm:cxn modelId="{95639562-2D3E-4207-BC68-6DF26F6CF212}" type="presOf" srcId="{B0ACFDBE-EEE5-4843-8EAA-320AD3213DE1}" destId="{A9A98503-314E-49F3-92C8-FCBC36F06B7F}" srcOrd="0" destOrd="0" presId="urn:microsoft.com/office/officeart/2005/8/layout/process4"/>
    <dgm:cxn modelId="{7D4C7268-E3CB-4567-BDBC-636C9CBDE797}" srcId="{D2CCDB41-050F-48FE-9475-7FAFA3997B4F}" destId="{5D9DC6CC-714C-4C2F-B5E0-4C0BE8DBB5B2}" srcOrd="5" destOrd="0" parTransId="{87A8DC0F-F89C-4664-B70F-9866F9E55ACA}" sibTransId="{F66C5C0A-6D21-4441-92CC-A51C385B5D63}"/>
    <dgm:cxn modelId="{3E32F848-6B2E-4AD1-89E7-50106F53A5D2}" type="presOf" srcId="{87EF7C62-E1A9-4372-A1B1-C3350531CD93}" destId="{954B8541-6D79-4F59-8A32-B0E364BA1174}" srcOrd="0" destOrd="0" presId="urn:microsoft.com/office/officeart/2005/8/layout/process4"/>
    <dgm:cxn modelId="{80EDE35A-87A1-4DC0-80EC-96BC805D405B}" srcId="{D2CCDB41-050F-48FE-9475-7FAFA3997B4F}" destId="{9851945E-2EF7-4788-BC46-7F0F8DCECE4C}" srcOrd="4" destOrd="0" parTransId="{88843B4C-AD7E-45E3-B15E-6BF4F4D14E88}" sibTransId="{CD8B0A66-FBD6-453B-9B8D-C04CCE55A626}"/>
    <dgm:cxn modelId="{9C59EF8D-3549-457A-8429-98A40056CE1E}" type="presOf" srcId="{78D27C82-952A-40BD-A784-7B0C948B9915}" destId="{1E77613A-3D79-4897-BC4F-0100F5921991}" srcOrd="0" destOrd="0" presId="urn:microsoft.com/office/officeart/2005/8/layout/process4"/>
    <dgm:cxn modelId="{C093C38E-5A6D-4C0E-89A8-335CC874E3D1}" type="presOf" srcId="{9851945E-2EF7-4788-BC46-7F0F8DCECE4C}" destId="{41DDF052-0D45-4373-8C94-6F4DA2B4AE47}" srcOrd="0" destOrd="0" presId="urn:microsoft.com/office/officeart/2005/8/layout/process4"/>
    <dgm:cxn modelId="{EF7B0992-6C9E-4573-BACE-F5055A62A587}" srcId="{D2CCDB41-050F-48FE-9475-7FAFA3997B4F}" destId="{B0ACFDBE-EEE5-4843-8EAA-320AD3213DE1}" srcOrd="0" destOrd="0" parTransId="{E61D41BE-ED78-4F51-83AE-756BC537CC92}" sibTransId="{5ADEDC4F-0179-4732-9878-07581A01047E}"/>
    <dgm:cxn modelId="{B72884A1-D50C-471D-988F-796145659CEA}" type="presOf" srcId="{5D9DC6CC-714C-4C2F-B5E0-4C0BE8DBB5B2}" destId="{1A3AB4BC-1195-4315-89EB-B3D8FF8CB8B2}" srcOrd="0" destOrd="0" presId="urn:microsoft.com/office/officeart/2005/8/layout/process4"/>
    <dgm:cxn modelId="{8E6AA4BC-E385-4691-8676-F930FFBBE873}" srcId="{D2CCDB41-050F-48FE-9475-7FAFA3997B4F}" destId="{84B41C9E-010A-4E28-B72E-CAA8988E4569}" srcOrd="3" destOrd="0" parTransId="{6106CD06-83F5-4BB9-8060-7DAE20E95179}" sibTransId="{056C251D-8521-4B83-8A5F-2E3C87BB7361}"/>
    <dgm:cxn modelId="{D52D78D6-D63B-4A8B-87A7-1DCDACCBC76F}" type="presOf" srcId="{1AE2D51A-A893-4BEA-A9D8-BE51F8060EF1}" destId="{7CE05F0D-DE9B-4AD4-A2DC-46D6D020C46E}" srcOrd="0" destOrd="0" presId="urn:microsoft.com/office/officeart/2005/8/layout/process4"/>
    <dgm:cxn modelId="{D774B3D7-7AE5-4BA9-B085-21EF77461DFA}" type="presOf" srcId="{84B41C9E-010A-4E28-B72E-CAA8988E4569}" destId="{6AB21B7B-8A65-4818-A3E2-47948293DA34}" srcOrd="0" destOrd="0" presId="urn:microsoft.com/office/officeart/2005/8/layout/process4"/>
    <dgm:cxn modelId="{6B5232D9-B178-4C1C-A667-9E3CD0B6B54A}" type="presParOf" srcId="{F005C71A-FFAE-44BD-8DA8-7198BEEFDC09}" destId="{FD11CD4E-47DF-4B4A-9B29-F71EF520CD0D}" srcOrd="0" destOrd="0" presId="urn:microsoft.com/office/officeart/2005/8/layout/process4"/>
    <dgm:cxn modelId="{9E4F1F5E-658F-422C-88A6-F0C2D3DE6CDD}" type="presParOf" srcId="{FD11CD4E-47DF-4B4A-9B29-F71EF520CD0D}" destId="{954B8541-6D79-4F59-8A32-B0E364BA1174}" srcOrd="0" destOrd="0" presId="urn:microsoft.com/office/officeart/2005/8/layout/process4"/>
    <dgm:cxn modelId="{1B09B999-2FBA-41F8-90BE-C2E8FBEAE013}" type="presParOf" srcId="{F005C71A-FFAE-44BD-8DA8-7198BEEFDC09}" destId="{DA729A36-54D9-4BE2-BF7F-4B8F1AF286D5}" srcOrd="1" destOrd="0" presId="urn:microsoft.com/office/officeart/2005/8/layout/process4"/>
    <dgm:cxn modelId="{939E0FDB-E118-4DBE-BC21-5C38CE41FBE0}" type="presParOf" srcId="{F005C71A-FFAE-44BD-8DA8-7198BEEFDC09}" destId="{1F25F218-5A3D-4E2C-A440-9F595B8B9EEE}" srcOrd="2" destOrd="0" presId="urn:microsoft.com/office/officeart/2005/8/layout/process4"/>
    <dgm:cxn modelId="{1B932F93-47CE-44E4-B7A3-4C337AC45826}" type="presParOf" srcId="{1F25F218-5A3D-4E2C-A440-9F595B8B9EEE}" destId="{1A3AB4BC-1195-4315-89EB-B3D8FF8CB8B2}" srcOrd="0" destOrd="0" presId="urn:microsoft.com/office/officeart/2005/8/layout/process4"/>
    <dgm:cxn modelId="{221971D5-A188-45A6-8592-8698F58F4DC3}" type="presParOf" srcId="{F005C71A-FFAE-44BD-8DA8-7198BEEFDC09}" destId="{42770DFB-94EC-49B4-8223-24ACD427114A}" srcOrd="3" destOrd="0" presId="urn:microsoft.com/office/officeart/2005/8/layout/process4"/>
    <dgm:cxn modelId="{51902E36-DD4D-4E82-8DD6-942B25668449}" type="presParOf" srcId="{F005C71A-FFAE-44BD-8DA8-7198BEEFDC09}" destId="{5D9A7CF5-BCDD-460E-8036-C3BBB9A8C989}" srcOrd="4" destOrd="0" presId="urn:microsoft.com/office/officeart/2005/8/layout/process4"/>
    <dgm:cxn modelId="{93B1A9B0-9F47-4716-9C9C-632FB5BC38CA}" type="presParOf" srcId="{5D9A7CF5-BCDD-460E-8036-C3BBB9A8C989}" destId="{41DDF052-0D45-4373-8C94-6F4DA2B4AE47}" srcOrd="0" destOrd="0" presId="urn:microsoft.com/office/officeart/2005/8/layout/process4"/>
    <dgm:cxn modelId="{0E4744BD-8264-4219-9188-5328FCFDE8E7}" type="presParOf" srcId="{F005C71A-FFAE-44BD-8DA8-7198BEEFDC09}" destId="{54CA6BF3-B64D-485A-83F6-7725B6CF1C3B}" srcOrd="5" destOrd="0" presId="urn:microsoft.com/office/officeart/2005/8/layout/process4"/>
    <dgm:cxn modelId="{6A8808A1-02C7-416C-BFF9-B137670B4A7C}" type="presParOf" srcId="{F005C71A-FFAE-44BD-8DA8-7198BEEFDC09}" destId="{6CC19B4F-6704-479B-B7CE-2F812094DA6B}" srcOrd="6" destOrd="0" presId="urn:microsoft.com/office/officeart/2005/8/layout/process4"/>
    <dgm:cxn modelId="{0F02BB7A-7BA5-4F46-9797-4C2B4EA09438}" type="presParOf" srcId="{6CC19B4F-6704-479B-B7CE-2F812094DA6B}" destId="{6AB21B7B-8A65-4818-A3E2-47948293DA34}" srcOrd="0" destOrd="0" presId="urn:microsoft.com/office/officeart/2005/8/layout/process4"/>
    <dgm:cxn modelId="{FC4B0A77-C339-4377-B6E3-00604056E479}" type="presParOf" srcId="{F005C71A-FFAE-44BD-8DA8-7198BEEFDC09}" destId="{6052C14D-A558-4164-AEFC-D1CC04149731}" srcOrd="7" destOrd="0" presId="urn:microsoft.com/office/officeart/2005/8/layout/process4"/>
    <dgm:cxn modelId="{D8A3A89C-6125-423A-B622-26ECE1F19409}" type="presParOf" srcId="{F005C71A-FFAE-44BD-8DA8-7198BEEFDC09}" destId="{523276BC-68C5-458D-B59E-5C8E2C5C9024}" srcOrd="8" destOrd="0" presId="urn:microsoft.com/office/officeart/2005/8/layout/process4"/>
    <dgm:cxn modelId="{AA743F35-32EA-4EC2-B50D-95E9D30F7C8C}" type="presParOf" srcId="{523276BC-68C5-458D-B59E-5C8E2C5C9024}" destId="{1E77613A-3D79-4897-BC4F-0100F5921991}" srcOrd="0" destOrd="0" presId="urn:microsoft.com/office/officeart/2005/8/layout/process4"/>
    <dgm:cxn modelId="{51F17D3F-2641-45B1-94B7-DBBD701C7CD9}" type="presParOf" srcId="{F005C71A-FFAE-44BD-8DA8-7198BEEFDC09}" destId="{19383FF3-8EFC-47F3-999A-4E9042638532}" srcOrd="9" destOrd="0" presId="urn:microsoft.com/office/officeart/2005/8/layout/process4"/>
    <dgm:cxn modelId="{95A9841D-D798-4AC3-8E46-202CE70E2195}" type="presParOf" srcId="{F005C71A-FFAE-44BD-8DA8-7198BEEFDC09}" destId="{56F62137-9138-439E-AA8E-1E7754B740DB}" srcOrd="10" destOrd="0" presId="urn:microsoft.com/office/officeart/2005/8/layout/process4"/>
    <dgm:cxn modelId="{3E3603BD-1CFE-4F98-974C-46F83A7B8C01}" type="presParOf" srcId="{56F62137-9138-439E-AA8E-1E7754B740DB}" destId="{7CE05F0D-DE9B-4AD4-A2DC-46D6D020C46E}" srcOrd="0" destOrd="0" presId="urn:microsoft.com/office/officeart/2005/8/layout/process4"/>
    <dgm:cxn modelId="{6B0FABFA-D132-4967-B77C-39B755ECBA17}" type="presParOf" srcId="{F005C71A-FFAE-44BD-8DA8-7198BEEFDC09}" destId="{6F6800D6-4401-44C6-96DA-06B3594FA773}" srcOrd="11" destOrd="0" presId="urn:microsoft.com/office/officeart/2005/8/layout/process4"/>
    <dgm:cxn modelId="{9E665DC3-1D4E-45EF-8C49-7DDD87B527F4}" type="presParOf" srcId="{F005C71A-FFAE-44BD-8DA8-7198BEEFDC09}" destId="{7DC22EBC-3A9F-450B-B228-7F49865A9D56}" srcOrd="12" destOrd="0" presId="urn:microsoft.com/office/officeart/2005/8/layout/process4"/>
    <dgm:cxn modelId="{E425D24F-5E7C-4F19-8ADA-7E6DC89C36BE}" type="presParOf" srcId="{7DC22EBC-3A9F-450B-B228-7F49865A9D56}" destId="{A9A98503-314E-49F3-92C8-FCBC36F06B7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8E832C-FC6E-4A07-A480-D80746900F19}"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9A8B980A-15DF-4069-92FD-BF166D10CD58}">
      <dgm:prSet phldrT="[Text]"/>
      <dgm:spPr/>
      <dgm:t>
        <a:bodyPr/>
        <a:lstStyle/>
        <a:p>
          <a:r>
            <a:rPr lang="en-US" dirty="0"/>
            <a:t>Prospect</a:t>
          </a:r>
        </a:p>
      </dgm:t>
    </dgm:pt>
    <dgm:pt modelId="{F2C59039-D10F-4093-B804-2653AC558FC5}" type="parTrans" cxnId="{C2C0C4B6-2860-47A7-BD41-AF8A1DEACFDF}">
      <dgm:prSet/>
      <dgm:spPr/>
      <dgm:t>
        <a:bodyPr/>
        <a:lstStyle/>
        <a:p>
          <a:endParaRPr lang="en-US"/>
        </a:p>
      </dgm:t>
    </dgm:pt>
    <dgm:pt modelId="{C7D94E44-0B1D-4936-951A-AA44D7AC5A5C}" type="sibTrans" cxnId="{C2C0C4B6-2860-47A7-BD41-AF8A1DEACFDF}">
      <dgm:prSet/>
      <dgm:spPr/>
      <dgm:t>
        <a:bodyPr/>
        <a:lstStyle/>
        <a:p>
          <a:endParaRPr lang="en-US"/>
        </a:p>
      </dgm:t>
    </dgm:pt>
    <dgm:pt modelId="{7082F8AB-C601-451B-A3A1-BFDCF605676D}">
      <dgm:prSet phldrT="[Text]"/>
      <dgm:spPr/>
      <dgm:t>
        <a:bodyPr/>
        <a:lstStyle/>
        <a:p>
          <a:r>
            <a:rPr lang="en-US" dirty="0">
              <a:solidFill>
                <a:schemeClr val="tx1"/>
              </a:solidFill>
            </a:rPr>
            <a:t>+18-year-old Catholic man</a:t>
          </a:r>
        </a:p>
      </dgm:t>
    </dgm:pt>
    <dgm:pt modelId="{07182F90-9443-40F2-BD4F-ED1BD9FFED6C}" type="parTrans" cxnId="{36341707-0EDA-4DB2-B610-4ADE3B7F074A}">
      <dgm:prSet/>
      <dgm:spPr/>
      <dgm:t>
        <a:bodyPr/>
        <a:lstStyle/>
        <a:p>
          <a:endParaRPr lang="en-US"/>
        </a:p>
      </dgm:t>
    </dgm:pt>
    <dgm:pt modelId="{C56F9447-B98E-40E3-B078-48AFA24BEF7F}" type="sibTrans" cxnId="{36341707-0EDA-4DB2-B610-4ADE3B7F074A}">
      <dgm:prSet/>
      <dgm:spPr/>
      <dgm:t>
        <a:bodyPr/>
        <a:lstStyle/>
        <a:p>
          <a:endParaRPr lang="en-US"/>
        </a:p>
      </dgm:t>
    </dgm:pt>
    <dgm:pt modelId="{398508FC-D5AF-4443-9FE3-0654D7BBE8DC}">
      <dgm:prSet phldrT="[Text]"/>
      <dgm:spPr/>
      <dgm:t>
        <a:bodyPr/>
        <a:lstStyle/>
        <a:p>
          <a:r>
            <a:rPr lang="en-US" dirty="0"/>
            <a:t>Member</a:t>
          </a:r>
        </a:p>
      </dgm:t>
    </dgm:pt>
    <dgm:pt modelId="{A0808340-4D77-4044-ADF4-CBABF194A0FA}" type="parTrans" cxnId="{17BFE800-60C6-4738-A580-166B43BEF71B}">
      <dgm:prSet/>
      <dgm:spPr/>
      <dgm:t>
        <a:bodyPr/>
        <a:lstStyle/>
        <a:p>
          <a:endParaRPr lang="en-US"/>
        </a:p>
      </dgm:t>
    </dgm:pt>
    <dgm:pt modelId="{B6E5D9A8-AF3F-4554-AE84-C0199C8950CD}" type="sibTrans" cxnId="{17BFE800-60C6-4738-A580-166B43BEF71B}">
      <dgm:prSet/>
      <dgm:spPr/>
      <dgm:t>
        <a:bodyPr/>
        <a:lstStyle/>
        <a:p>
          <a:endParaRPr lang="en-US"/>
        </a:p>
      </dgm:t>
    </dgm:pt>
    <dgm:pt modelId="{3BED50BB-1385-488E-9199-A92B5B0BD1CC}">
      <dgm:prSet phldrT="[Text]"/>
      <dgm:spPr/>
      <dgm:t>
        <a:bodyPr/>
        <a:lstStyle/>
        <a:p>
          <a:r>
            <a:rPr lang="en-US" dirty="0">
              <a:solidFill>
                <a:schemeClr val="tx1"/>
              </a:solidFill>
            </a:rPr>
            <a:t>Online</a:t>
          </a:r>
        </a:p>
      </dgm:t>
    </dgm:pt>
    <dgm:pt modelId="{06D309FA-020D-46CD-BECB-49F4BB846A2E}" type="parTrans" cxnId="{C6B9D5B9-33D9-4B28-8E6B-92EC0E77C370}">
      <dgm:prSet/>
      <dgm:spPr/>
      <dgm:t>
        <a:bodyPr/>
        <a:lstStyle/>
        <a:p>
          <a:endParaRPr lang="en-US"/>
        </a:p>
      </dgm:t>
    </dgm:pt>
    <dgm:pt modelId="{D1A2386D-4055-48EF-882F-534280062E97}" type="sibTrans" cxnId="{C6B9D5B9-33D9-4B28-8E6B-92EC0E77C370}">
      <dgm:prSet/>
      <dgm:spPr/>
      <dgm:t>
        <a:bodyPr/>
        <a:lstStyle/>
        <a:p>
          <a:endParaRPr lang="en-US"/>
        </a:p>
      </dgm:t>
    </dgm:pt>
    <dgm:pt modelId="{137D1EEB-E21A-45E8-8EC7-3EC3FF7893C8}">
      <dgm:prSet phldrT="[Text]"/>
      <dgm:spPr/>
      <dgm:t>
        <a:bodyPr/>
        <a:lstStyle/>
        <a:p>
          <a:r>
            <a:rPr lang="en-US" dirty="0"/>
            <a:t>Leader</a:t>
          </a:r>
        </a:p>
      </dgm:t>
    </dgm:pt>
    <dgm:pt modelId="{D3A7B3D9-35D3-4329-9339-1E24BD900968}" type="parTrans" cxnId="{87E5B413-937A-48C1-BAC1-7F3C2D5F2FDD}">
      <dgm:prSet/>
      <dgm:spPr/>
      <dgm:t>
        <a:bodyPr/>
        <a:lstStyle/>
        <a:p>
          <a:endParaRPr lang="en-US"/>
        </a:p>
      </dgm:t>
    </dgm:pt>
    <dgm:pt modelId="{6D18D4A6-2035-45A7-98AA-C90C59D826EA}" type="sibTrans" cxnId="{87E5B413-937A-48C1-BAC1-7F3C2D5F2FDD}">
      <dgm:prSet/>
      <dgm:spPr/>
      <dgm:t>
        <a:bodyPr/>
        <a:lstStyle/>
        <a:p>
          <a:endParaRPr lang="en-US"/>
        </a:p>
      </dgm:t>
    </dgm:pt>
    <dgm:pt modelId="{5A187E34-25DF-4A38-836C-6D8A59636710}">
      <dgm:prSet phldrT="[Text]"/>
      <dgm:spPr/>
      <dgm:t>
        <a:bodyPr/>
        <a:lstStyle/>
        <a:p>
          <a:r>
            <a:rPr lang="en-US" dirty="0">
              <a:solidFill>
                <a:schemeClr val="tx1"/>
              </a:solidFill>
            </a:rPr>
            <a:t>Officer</a:t>
          </a:r>
        </a:p>
      </dgm:t>
    </dgm:pt>
    <dgm:pt modelId="{B199335E-8DFE-4190-AF73-F55AC74883A5}" type="parTrans" cxnId="{E9F6DABF-713B-405A-A35E-F928DC7989E2}">
      <dgm:prSet/>
      <dgm:spPr/>
      <dgm:t>
        <a:bodyPr/>
        <a:lstStyle/>
        <a:p>
          <a:endParaRPr lang="en-US"/>
        </a:p>
      </dgm:t>
    </dgm:pt>
    <dgm:pt modelId="{E05330F5-1CDD-4EA1-BF9C-A1E13C7868A5}" type="sibTrans" cxnId="{E9F6DABF-713B-405A-A35E-F928DC7989E2}">
      <dgm:prSet/>
      <dgm:spPr/>
      <dgm:t>
        <a:bodyPr/>
        <a:lstStyle/>
        <a:p>
          <a:endParaRPr lang="en-US"/>
        </a:p>
      </dgm:t>
    </dgm:pt>
    <dgm:pt modelId="{6DC225A1-4D8D-4252-8915-C93B8DCD4A18}">
      <dgm:prSet phldrT="[Text]"/>
      <dgm:spPr/>
      <dgm:t>
        <a:bodyPr/>
        <a:lstStyle/>
        <a:p>
          <a:r>
            <a:rPr lang="en-US" dirty="0">
              <a:solidFill>
                <a:schemeClr val="tx1"/>
              </a:solidFill>
            </a:rPr>
            <a:t>Council</a:t>
          </a:r>
        </a:p>
      </dgm:t>
    </dgm:pt>
    <dgm:pt modelId="{9636232F-72D6-4186-A2A8-B4447965C230}" type="parTrans" cxnId="{1C19271A-39E7-4D74-B7C5-9523B49244D6}">
      <dgm:prSet/>
      <dgm:spPr/>
      <dgm:t>
        <a:bodyPr/>
        <a:lstStyle/>
        <a:p>
          <a:endParaRPr lang="en-US"/>
        </a:p>
      </dgm:t>
    </dgm:pt>
    <dgm:pt modelId="{B6E22010-DF6C-4069-8304-0A11DF597CD8}" type="sibTrans" cxnId="{1C19271A-39E7-4D74-B7C5-9523B49244D6}">
      <dgm:prSet/>
      <dgm:spPr/>
      <dgm:t>
        <a:bodyPr/>
        <a:lstStyle/>
        <a:p>
          <a:endParaRPr lang="en-US"/>
        </a:p>
      </dgm:t>
    </dgm:pt>
    <dgm:pt modelId="{79A68935-F6B1-4006-A46F-D0AE50A69BB5}">
      <dgm:prSet phldrT="[Text]"/>
      <dgm:spPr/>
      <dgm:t>
        <a:bodyPr/>
        <a:lstStyle/>
        <a:p>
          <a:r>
            <a:rPr lang="en-US" dirty="0">
              <a:solidFill>
                <a:schemeClr val="tx1"/>
              </a:solidFill>
            </a:rPr>
            <a:t>Affiliate</a:t>
          </a:r>
        </a:p>
      </dgm:t>
    </dgm:pt>
    <dgm:pt modelId="{883F331B-3A4F-459C-9BE1-E6E6F8857FA7}" type="parTrans" cxnId="{86B32904-E559-4199-9185-9C0161C4C4CC}">
      <dgm:prSet/>
      <dgm:spPr/>
      <dgm:t>
        <a:bodyPr/>
        <a:lstStyle/>
        <a:p>
          <a:endParaRPr lang="en-US"/>
        </a:p>
      </dgm:t>
    </dgm:pt>
    <dgm:pt modelId="{64990E86-6E3C-4686-BCC5-EE24AD1BF600}" type="sibTrans" cxnId="{86B32904-E559-4199-9185-9C0161C4C4CC}">
      <dgm:prSet/>
      <dgm:spPr/>
      <dgm:t>
        <a:bodyPr/>
        <a:lstStyle/>
        <a:p>
          <a:endParaRPr lang="en-US"/>
        </a:p>
      </dgm:t>
    </dgm:pt>
    <dgm:pt modelId="{8059F386-A580-4BD9-A497-36B6F355AEC6}">
      <dgm:prSet phldrT="[Text]"/>
      <dgm:spPr/>
      <dgm:t>
        <a:bodyPr/>
        <a:lstStyle/>
        <a:p>
          <a:r>
            <a:rPr lang="en-US" dirty="0">
              <a:solidFill>
                <a:schemeClr val="tx1"/>
              </a:solidFill>
            </a:rPr>
            <a:t>Director</a:t>
          </a:r>
        </a:p>
      </dgm:t>
    </dgm:pt>
    <dgm:pt modelId="{FD5E6B44-45FE-47FE-8CF0-5934D37369AE}" type="parTrans" cxnId="{929FD200-31BE-442B-95BB-DE8A40299ECE}">
      <dgm:prSet/>
      <dgm:spPr/>
      <dgm:t>
        <a:bodyPr/>
        <a:lstStyle/>
        <a:p>
          <a:endParaRPr lang="en-US"/>
        </a:p>
      </dgm:t>
    </dgm:pt>
    <dgm:pt modelId="{E0DD2EC3-196A-4BB9-A42B-6F1605D27A39}" type="sibTrans" cxnId="{929FD200-31BE-442B-95BB-DE8A40299ECE}">
      <dgm:prSet/>
      <dgm:spPr/>
      <dgm:t>
        <a:bodyPr/>
        <a:lstStyle/>
        <a:p>
          <a:endParaRPr lang="en-US"/>
        </a:p>
      </dgm:t>
    </dgm:pt>
    <dgm:pt modelId="{F09DFE12-C980-4329-8A3A-C5DB4A5FB7ED}" type="pres">
      <dgm:prSet presAssocID="{3E8E832C-FC6E-4A07-A480-D80746900F19}" presName="rootnode" presStyleCnt="0">
        <dgm:presLayoutVars>
          <dgm:chMax/>
          <dgm:chPref/>
          <dgm:dir/>
          <dgm:animLvl val="lvl"/>
        </dgm:presLayoutVars>
      </dgm:prSet>
      <dgm:spPr/>
    </dgm:pt>
    <dgm:pt modelId="{DCA922B1-2019-45CB-B73C-5792BADC4564}" type="pres">
      <dgm:prSet presAssocID="{9A8B980A-15DF-4069-92FD-BF166D10CD58}" presName="composite" presStyleCnt="0"/>
      <dgm:spPr/>
    </dgm:pt>
    <dgm:pt modelId="{0B4CF2EF-DD5A-4189-BB32-566CD704033B}" type="pres">
      <dgm:prSet presAssocID="{9A8B980A-15DF-4069-92FD-BF166D10CD58}" presName="bentUpArrow1" presStyleLbl="alignImgPlace1" presStyleIdx="0" presStyleCnt="2" custScaleX="147568" custLinFactNeighborX="60388" custLinFactNeighborY="6378"/>
      <dgm:spPr>
        <a:ln>
          <a:solidFill>
            <a:schemeClr val="tx1"/>
          </a:solidFill>
        </a:ln>
      </dgm:spPr>
    </dgm:pt>
    <dgm:pt modelId="{F586AD2C-8546-4DE1-9CD2-5BB46ABC80EB}" type="pres">
      <dgm:prSet presAssocID="{9A8B980A-15DF-4069-92FD-BF166D10CD58}" presName="ParentText" presStyleLbl="node1" presStyleIdx="0" presStyleCnt="3">
        <dgm:presLayoutVars>
          <dgm:chMax val="1"/>
          <dgm:chPref val="1"/>
          <dgm:bulletEnabled val="1"/>
        </dgm:presLayoutVars>
      </dgm:prSet>
      <dgm:spPr/>
    </dgm:pt>
    <dgm:pt modelId="{0DC25419-2ADC-4E1C-9062-FE5C86853C46}" type="pres">
      <dgm:prSet presAssocID="{9A8B980A-15DF-4069-92FD-BF166D10CD58}" presName="ChildText" presStyleLbl="revTx" presStyleIdx="0" presStyleCnt="3" custScaleX="414463" custLinFactX="75948" custLinFactNeighborX="100000" custLinFactNeighborY="2919">
        <dgm:presLayoutVars>
          <dgm:chMax val="0"/>
          <dgm:chPref val="0"/>
          <dgm:bulletEnabled val="1"/>
        </dgm:presLayoutVars>
      </dgm:prSet>
      <dgm:spPr/>
    </dgm:pt>
    <dgm:pt modelId="{087E7B5B-3961-4777-B960-AD180D91AE12}" type="pres">
      <dgm:prSet presAssocID="{C7D94E44-0B1D-4936-951A-AA44D7AC5A5C}" presName="sibTrans" presStyleCnt="0"/>
      <dgm:spPr/>
    </dgm:pt>
    <dgm:pt modelId="{891E8B5E-F5D0-4B3A-BA5D-45EC5E0A3DA6}" type="pres">
      <dgm:prSet presAssocID="{398508FC-D5AF-4443-9FE3-0654D7BBE8DC}" presName="composite" presStyleCnt="0"/>
      <dgm:spPr/>
    </dgm:pt>
    <dgm:pt modelId="{AB3752FC-25A0-4612-9801-72F70E292413}" type="pres">
      <dgm:prSet presAssocID="{398508FC-D5AF-4443-9FE3-0654D7BBE8DC}" presName="bentUpArrow1" presStyleLbl="alignImgPlace1" presStyleIdx="1" presStyleCnt="2" custScaleX="157111" custLinFactNeighborX="54789" custLinFactNeighborY="6486"/>
      <dgm:spPr>
        <a:ln>
          <a:solidFill>
            <a:schemeClr val="tx1"/>
          </a:solidFill>
        </a:ln>
      </dgm:spPr>
    </dgm:pt>
    <dgm:pt modelId="{93F0F9ED-1162-43BD-8FEF-6147B63D5974}" type="pres">
      <dgm:prSet presAssocID="{398508FC-D5AF-4443-9FE3-0654D7BBE8DC}" presName="ParentText" presStyleLbl="node1" presStyleIdx="1" presStyleCnt="3">
        <dgm:presLayoutVars>
          <dgm:chMax val="1"/>
          <dgm:chPref val="1"/>
          <dgm:bulletEnabled val="1"/>
        </dgm:presLayoutVars>
      </dgm:prSet>
      <dgm:spPr/>
    </dgm:pt>
    <dgm:pt modelId="{5BB22F6A-0D49-4FE3-B5B6-3D139F13248C}" type="pres">
      <dgm:prSet presAssocID="{398508FC-D5AF-4443-9FE3-0654D7BBE8DC}" presName="ChildText" presStyleLbl="revTx" presStyleIdx="1" presStyleCnt="3" custLinFactNeighborX="16649">
        <dgm:presLayoutVars>
          <dgm:chMax val="0"/>
          <dgm:chPref val="0"/>
          <dgm:bulletEnabled val="1"/>
        </dgm:presLayoutVars>
      </dgm:prSet>
      <dgm:spPr/>
    </dgm:pt>
    <dgm:pt modelId="{80561025-94B3-4759-AC87-DC31BAB9CC4F}" type="pres">
      <dgm:prSet presAssocID="{B6E5D9A8-AF3F-4554-AE84-C0199C8950CD}" presName="sibTrans" presStyleCnt="0"/>
      <dgm:spPr/>
    </dgm:pt>
    <dgm:pt modelId="{7C9971E2-A630-4EC1-B34D-F6C0B5534C5F}" type="pres">
      <dgm:prSet presAssocID="{137D1EEB-E21A-45E8-8EC7-3EC3FF7893C8}" presName="composite" presStyleCnt="0"/>
      <dgm:spPr/>
    </dgm:pt>
    <dgm:pt modelId="{79CC0E4F-2B6A-4A76-8D3E-5B0EA5C8B233}" type="pres">
      <dgm:prSet presAssocID="{137D1EEB-E21A-45E8-8EC7-3EC3FF7893C8}" presName="ParentText" presStyleLbl="node1" presStyleIdx="2" presStyleCnt="3">
        <dgm:presLayoutVars>
          <dgm:chMax val="1"/>
          <dgm:chPref val="1"/>
          <dgm:bulletEnabled val="1"/>
        </dgm:presLayoutVars>
      </dgm:prSet>
      <dgm:spPr/>
    </dgm:pt>
    <dgm:pt modelId="{D6D4A486-9C5B-4066-A5A6-6BB2A01A70AE}" type="pres">
      <dgm:prSet presAssocID="{137D1EEB-E21A-45E8-8EC7-3EC3FF7893C8}" presName="FinalChildText" presStyleLbl="revTx" presStyleIdx="2" presStyleCnt="3" custLinFactNeighborX="12617" custLinFactNeighborY="1362">
        <dgm:presLayoutVars>
          <dgm:chMax val="0"/>
          <dgm:chPref val="0"/>
          <dgm:bulletEnabled val="1"/>
        </dgm:presLayoutVars>
      </dgm:prSet>
      <dgm:spPr/>
    </dgm:pt>
  </dgm:ptLst>
  <dgm:cxnLst>
    <dgm:cxn modelId="{929FD200-31BE-442B-95BB-DE8A40299ECE}" srcId="{137D1EEB-E21A-45E8-8EC7-3EC3FF7893C8}" destId="{8059F386-A580-4BD9-A497-36B6F355AEC6}" srcOrd="1" destOrd="0" parTransId="{FD5E6B44-45FE-47FE-8CF0-5934D37369AE}" sibTransId="{E0DD2EC3-196A-4BB9-A42B-6F1605D27A39}"/>
    <dgm:cxn modelId="{17BFE800-60C6-4738-A580-166B43BEF71B}" srcId="{3E8E832C-FC6E-4A07-A480-D80746900F19}" destId="{398508FC-D5AF-4443-9FE3-0654D7BBE8DC}" srcOrd="1" destOrd="0" parTransId="{A0808340-4D77-4044-ADF4-CBABF194A0FA}" sibTransId="{B6E5D9A8-AF3F-4554-AE84-C0199C8950CD}"/>
    <dgm:cxn modelId="{86B32904-E559-4199-9185-9C0161C4C4CC}" srcId="{398508FC-D5AF-4443-9FE3-0654D7BBE8DC}" destId="{79A68935-F6B1-4006-A46F-D0AE50A69BB5}" srcOrd="2" destOrd="0" parTransId="{883F331B-3A4F-459C-9BE1-E6E6F8857FA7}" sibTransId="{64990E86-6E3C-4686-BCC5-EE24AD1BF600}"/>
    <dgm:cxn modelId="{36341707-0EDA-4DB2-B610-4ADE3B7F074A}" srcId="{9A8B980A-15DF-4069-92FD-BF166D10CD58}" destId="{7082F8AB-C601-451B-A3A1-BFDCF605676D}" srcOrd="0" destOrd="0" parTransId="{07182F90-9443-40F2-BD4F-ED1BD9FFED6C}" sibTransId="{C56F9447-B98E-40E3-B078-48AFA24BEF7F}"/>
    <dgm:cxn modelId="{92A4A008-2437-4806-8104-7431E316F38C}" type="presOf" srcId="{5A187E34-25DF-4A38-836C-6D8A59636710}" destId="{D6D4A486-9C5B-4066-A5A6-6BB2A01A70AE}" srcOrd="0" destOrd="0" presId="urn:microsoft.com/office/officeart/2005/8/layout/StepDownProcess"/>
    <dgm:cxn modelId="{87E5B413-937A-48C1-BAC1-7F3C2D5F2FDD}" srcId="{3E8E832C-FC6E-4A07-A480-D80746900F19}" destId="{137D1EEB-E21A-45E8-8EC7-3EC3FF7893C8}" srcOrd="2" destOrd="0" parTransId="{D3A7B3D9-35D3-4329-9339-1E24BD900968}" sibTransId="{6D18D4A6-2035-45A7-98AA-C90C59D826EA}"/>
    <dgm:cxn modelId="{1C19271A-39E7-4D74-B7C5-9523B49244D6}" srcId="{398508FC-D5AF-4443-9FE3-0654D7BBE8DC}" destId="{6DC225A1-4D8D-4252-8915-C93B8DCD4A18}" srcOrd="1" destOrd="0" parTransId="{9636232F-72D6-4186-A2A8-B4447965C230}" sibTransId="{B6E22010-DF6C-4069-8304-0A11DF597CD8}"/>
    <dgm:cxn modelId="{A71CB948-B88B-4ABA-B063-1A79516B3648}" type="presOf" srcId="{9A8B980A-15DF-4069-92FD-BF166D10CD58}" destId="{F586AD2C-8546-4DE1-9CD2-5BB46ABC80EB}" srcOrd="0" destOrd="0" presId="urn:microsoft.com/office/officeart/2005/8/layout/StepDownProcess"/>
    <dgm:cxn modelId="{EA423754-A8BB-4D24-B801-465D98CABB8D}" type="presOf" srcId="{8059F386-A580-4BD9-A497-36B6F355AEC6}" destId="{D6D4A486-9C5B-4066-A5A6-6BB2A01A70AE}" srcOrd="0" destOrd="1" presId="urn:microsoft.com/office/officeart/2005/8/layout/StepDownProcess"/>
    <dgm:cxn modelId="{5A488088-ECA9-411E-A5B9-E28BA5021224}" type="presOf" srcId="{6DC225A1-4D8D-4252-8915-C93B8DCD4A18}" destId="{5BB22F6A-0D49-4FE3-B5B6-3D139F13248C}" srcOrd="0" destOrd="1" presId="urn:microsoft.com/office/officeart/2005/8/layout/StepDownProcess"/>
    <dgm:cxn modelId="{1F69788D-9F9A-4272-800E-77900060985B}" type="presOf" srcId="{3BED50BB-1385-488E-9199-A92B5B0BD1CC}" destId="{5BB22F6A-0D49-4FE3-B5B6-3D139F13248C}" srcOrd="0" destOrd="0" presId="urn:microsoft.com/office/officeart/2005/8/layout/StepDownProcess"/>
    <dgm:cxn modelId="{25E3F794-5817-41EA-8B12-EFDCBC338BB3}" type="presOf" srcId="{3E8E832C-FC6E-4A07-A480-D80746900F19}" destId="{F09DFE12-C980-4329-8A3A-C5DB4A5FB7ED}" srcOrd="0" destOrd="0" presId="urn:microsoft.com/office/officeart/2005/8/layout/StepDownProcess"/>
    <dgm:cxn modelId="{F7772396-4B4A-4ED8-970E-8E16949CE17B}" type="presOf" srcId="{137D1EEB-E21A-45E8-8EC7-3EC3FF7893C8}" destId="{79CC0E4F-2B6A-4A76-8D3E-5B0EA5C8B233}" srcOrd="0" destOrd="0" presId="urn:microsoft.com/office/officeart/2005/8/layout/StepDownProcess"/>
    <dgm:cxn modelId="{EB1B98AC-3AAB-43D8-9893-106FCA2AA1C9}" type="presOf" srcId="{79A68935-F6B1-4006-A46F-D0AE50A69BB5}" destId="{5BB22F6A-0D49-4FE3-B5B6-3D139F13248C}" srcOrd="0" destOrd="2" presId="urn:microsoft.com/office/officeart/2005/8/layout/StepDownProcess"/>
    <dgm:cxn modelId="{C2C0C4B6-2860-47A7-BD41-AF8A1DEACFDF}" srcId="{3E8E832C-FC6E-4A07-A480-D80746900F19}" destId="{9A8B980A-15DF-4069-92FD-BF166D10CD58}" srcOrd="0" destOrd="0" parTransId="{F2C59039-D10F-4093-B804-2653AC558FC5}" sibTransId="{C7D94E44-0B1D-4936-951A-AA44D7AC5A5C}"/>
    <dgm:cxn modelId="{C6B9D5B9-33D9-4B28-8E6B-92EC0E77C370}" srcId="{398508FC-D5AF-4443-9FE3-0654D7BBE8DC}" destId="{3BED50BB-1385-488E-9199-A92B5B0BD1CC}" srcOrd="0" destOrd="0" parTransId="{06D309FA-020D-46CD-BECB-49F4BB846A2E}" sibTransId="{D1A2386D-4055-48EF-882F-534280062E97}"/>
    <dgm:cxn modelId="{E9F6DABF-713B-405A-A35E-F928DC7989E2}" srcId="{137D1EEB-E21A-45E8-8EC7-3EC3FF7893C8}" destId="{5A187E34-25DF-4A38-836C-6D8A59636710}" srcOrd="0" destOrd="0" parTransId="{B199335E-8DFE-4190-AF73-F55AC74883A5}" sibTransId="{E05330F5-1CDD-4EA1-BF9C-A1E13C7868A5}"/>
    <dgm:cxn modelId="{3C5C35C8-2D90-4E64-8FB9-9A362A58E70D}" type="presOf" srcId="{7082F8AB-C601-451B-A3A1-BFDCF605676D}" destId="{0DC25419-2ADC-4E1C-9062-FE5C86853C46}" srcOrd="0" destOrd="0" presId="urn:microsoft.com/office/officeart/2005/8/layout/StepDownProcess"/>
    <dgm:cxn modelId="{0BAE41D8-8019-4286-8D74-78B7CAD39FD1}" type="presOf" srcId="{398508FC-D5AF-4443-9FE3-0654D7BBE8DC}" destId="{93F0F9ED-1162-43BD-8FEF-6147B63D5974}" srcOrd="0" destOrd="0" presId="urn:microsoft.com/office/officeart/2005/8/layout/StepDownProcess"/>
    <dgm:cxn modelId="{8E552098-9840-4C14-8A93-C371E1C9C739}" type="presParOf" srcId="{F09DFE12-C980-4329-8A3A-C5DB4A5FB7ED}" destId="{DCA922B1-2019-45CB-B73C-5792BADC4564}" srcOrd="0" destOrd="0" presId="urn:microsoft.com/office/officeart/2005/8/layout/StepDownProcess"/>
    <dgm:cxn modelId="{DB563393-184C-41E4-ADDC-9BB00FF7D7FC}" type="presParOf" srcId="{DCA922B1-2019-45CB-B73C-5792BADC4564}" destId="{0B4CF2EF-DD5A-4189-BB32-566CD704033B}" srcOrd="0" destOrd="0" presId="urn:microsoft.com/office/officeart/2005/8/layout/StepDownProcess"/>
    <dgm:cxn modelId="{C11A9E25-92C9-477A-886B-AAF885B2FF14}" type="presParOf" srcId="{DCA922B1-2019-45CB-B73C-5792BADC4564}" destId="{F586AD2C-8546-4DE1-9CD2-5BB46ABC80EB}" srcOrd="1" destOrd="0" presId="urn:microsoft.com/office/officeart/2005/8/layout/StepDownProcess"/>
    <dgm:cxn modelId="{15ED1BB4-9BC9-4100-9FA2-B7F5840A063D}" type="presParOf" srcId="{DCA922B1-2019-45CB-B73C-5792BADC4564}" destId="{0DC25419-2ADC-4E1C-9062-FE5C86853C46}" srcOrd="2" destOrd="0" presId="urn:microsoft.com/office/officeart/2005/8/layout/StepDownProcess"/>
    <dgm:cxn modelId="{867301A7-BC1C-423E-8942-5BCC8A606CDF}" type="presParOf" srcId="{F09DFE12-C980-4329-8A3A-C5DB4A5FB7ED}" destId="{087E7B5B-3961-4777-B960-AD180D91AE12}" srcOrd="1" destOrd="0" presId="urn:microsoft.com/office/officeart/2005/8/layout/StepDownProcess"/>
    <dgm:cxn modelId="{CD3EFA6A-DC3E-4CDE-ADF7-AAD5E85B63B3}" type="presParOf" srcId="{F09DFE12-C980-4329-8A3A-C5DB4A5FB7ED}" destId="{891E8B5E-F5D0-4B3A-BA5D-45EC5E0A3DA6}" srcOrd="2" destOrd="0" presId="urn:microsoft.com/office/officeart/2005/8/layout/StepDownProcess"/>
    <dgm:cxn modelId="{3FC46F33-B8C4-4E23-95DF-9C5B9961D075}" type="presParOf" srcId="{891E8B5E-F5D0-4B3A-BA5D-45EC5E0A3DA6}" destId="{AB3752FC-25A0-4612-9801-72F70E292413}" srcOrd="0" destOrd="0" presId="urn:microsoft.com/office/officeart/2005/8/layout/StepDownProcess"/>
    <dgm:cxn modelId="{190F5ACE-88A0-4602-84EF-3B2D42F0B3AA}" type="presParOf" srcId="{891E8B5E-F5D0-4B3A-BA5D-45EC5E0A3DA6}" destId="{93F0F9ED-1162-43BD-8FEF-6147B63D5974}" srcOrd="1" destOrd="0" presId="urn:microsoft.com/office/officeart/2005/8/layout/StepDownProcess"/>
    <dgm:cxn modelId="{FF83C2C5-87A3-4A71-A568-4B43B3FFBDFC}" type="presParOf" srcId="{891E8B5E-F5D0-4B3A-BA5D-45EC5E0A3DA6}" destId="{5BB22F6A-0D49-4FE3-B5B6-3D139F13248C}" srcOrd="2" destOrd="0" presId="urn:microsoft.com/office/officeart/2005/8/layout/StepDownProcess"/>
    <dgm:cxn modelId="{4520D219-A91D-4D23-B7BB-E9AA2ABA8B0B}" type="presParOf" srcId="{F09DFE12-C980-4329-8A3A-C5DB4A5FB7ED}" destId="{80561025-94B3-4759-AC87-DC31BAB9CC4F}" srcOrd="3" destOrd="0" presId="urn:microsoft.com/office/officeart/2005/8/layout/StepDownProcess"/>
    <dgm:cxn modelId="{F6040F66-826B-43C5-9989-36005C14673D}" type="presParOf" srcId="{F09DFE12-C980-4329-8A3A-C5DB4A5FB7ED}" destId="{7C9971E2-A630-4EC1-B34D-F6C0B5534C5F}" srcOrd="4" destOrd="0" presId="urn:microsoft.com/office/officeart/2005/8/layout/StepDownProcess"/>
    <dgm:cxn modelId="{68113566-1A97-4B99-B34C-0C0CB02BF3C1}" type="presParOf" srcId="{7C9971E2-A630-4EC1-B34D-F6C0B5534C5F}" destId="{79CC0E4F-2B6A-4A76-8D3E-5B0EA5C8B233}" srcOrd="0" destOrd="0" presId="urn:microsoft.com/office/officeart/2005/8/layout/StepDownProcess"/>
    <dgm:cxn modelId="{15FCF84D-0376-4A0E-9A4B-459933911978}" type="presParOf" srcId="{7C9971E2-A630-4EC1-B34D-F6C0B5534C5F}" destId="{D6D4A486-9C5B-4066-A5A6-6BB2A01A70AE}" srcOrd="1"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CF2EF-DD5A-4189-BB32-566CD704033B}">
      <dsp:nvSpPr>
        <dsp:cNvPr id="0" name=""/>
        <dsp:cNvSpPr/>
      </dsp:nvSpPr>
      <dsp:spPr>
        <a:xfrm rot="5400000">
          <a:off x="1531503" y="1646199"/>
          <a:ext cx="1281626" cy="2153143"/>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F586AD2C-8546-4DE1-9CD2-5BB46ABC80EB}">
      <dsp:nvSpPr>
        <dsp:cNvPr id="0" name=""/>
        <dsp:cNvSpPr/>
      </dsp:nvSpPr>
      <dsp:spPr>
        <a:xfrm>
          <a:off x="310837" y="490778"/>
          <a:ext cx="2157503" cy="151018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Prospect</a:t>
          </a:r>
        </a:p>
      </dsp:txBody>
      <dsp:txXfrm>
        <a:off x="384571" y="564512"/>
        <a:ext cx="2010035" cy="1362714"/>
      </dsp:txXfrm>
    </dsp:sp>
    <dsp:sp modelId="{0DC25419-2ADC-4E1C-9062-FE5C86853C46}">
      <dsp:nvSpPr>
        <dsp:cNvPr id="0" name=""/>
        <dsp:cNvSpPr/>
      </dsp:nvSpPr>
      <dsp:spPr>
        <a:xfrm>
          <a:off x="2762033" y="670438"/>
          <a:ext cx="6503598" cy="122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+18-year-old Catholic man</a:t>
          </a:r>
        </a:p>
      </dsp:txBody>
      <dsp:txXfrm>
        <a:off x="2762033" y="670438"/>
        <a:ext cx="6503598" cy="1220596"/>
      </dsp:txXfrm>
    </dsp:sp>
    <dsp:sp modelId="{AB3752FC-25A0-4612-9801-72F70E292413}">
      <dsp:nvSpPr>
        <dsp:cNvPr id="0" name=""/>
        <dsp:cNvSpPr/>
      </dsp:nvSpPr>
      <dsp:spPr>
        <a:xfrm rot="5400000">
          <a:off x="4427648" y="3274397"/>
          <a:ext cx="1281626" cy="2292384"/>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93F0F9ED-1162-43BD-8FEF-6147B63D5974}">
      <dsp:nvSpPr>
        <dsp:cNvPr id="0" name=""/>
        <dsp:cNvSpPr/>
      </dsp:nvSpPr>
      <dsp:spPr>
        <a:xfrm>
          <a:off x="3288676" y="2187212"/>
          <a:ext cx="2157503" cy="151018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Member</a:t>
          </a:r>
        </a:p>
      </dsp:txBody>
      <dsp:txXfrm>
        <a:off x="3362410" y="2260946"/>
        <a:ext cx="2010035" cy="1362714"/>
      </dsp:txXfrm>
    </dsp:sp>
    <dsp:sp modelId="{5BB22F6A-0D49-4FE3-B5B6-3D139F13248C}">
      <dsp:nvSpPr>
        <dsp:cNvPr id="0" name=""/>
        <dsp:cNvSpPr/>
      </dsp:nvSpPr>
      <dsp:spPr>
        <a:xfrm>
          <a:off x="5707430" y="2331242"/>
          <a:ext cx="1569162" cy="122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Online</a:t>
          </a:r>
        </a:p>
        <a:p>
          <a:pPr marL="228600" lvl="1" indent="-228600" algn="l" defTabSz="977900">
            <a:lnSpc>
              <a:spcPct val="90000"/>
            </a:lnSpc>
            <a:spcBef>
              <a:spcPct val="0"/>
            </a:spcBef>
            <a:spcAft>
              <a:spcPct val="15000"/>
            </a:spcAft>
            <a:buChar char="•"/>
          </a:pPr>
          <a:r>
            <a:rPr lang="en-US" sz="2200" kern="1200" dirty="0">
              <a:solidFill>
                <a:schemeClr val="tx1"/>
              </a:solidFill>
            </a:rPr>
            <a:t>Council</a:t>
          </a:r>
        </a:p>
        <a:p>
          <a:pPr marL="228600" lvl="1" indent="-228600" algn="l" defTabSz="977900">
            <a:lnSpc>
              <a:spcPct val="90000"/>
            </a:lnSpc>
            <a:spcBef>
              <a:spcPct val="0"/>
            </a:spcBef>
            <a:spcAft>
              <a:spcPct val="15000"/>
            </a:spcAft>
            <a:buChar char="•"/>
          </a:pPr>
          <a:r>
            <a:rPr lang="en-US" sz="2200" kern="1200" dirty="0">
              <a:solidFill>
                <a:schemeClr val="tx1"/>
              </a:solidFill>
            </a:rPr>
            <a:t>Affiliate</a:t>
          </a:r>
        </a:p>
      </dsp:txBody>
      <dsp:txXfrm>
        <a:off x="5707430" y="2331242"/>
        <a:ext cx="1569162" cy="1220596"/>
      </dsp:txXfrm>
    </dsp:sp>
    <dsp:sp modelId="{79CC0E4F-2B6A-4A76-8D3E-5B0EA5C8B233}">
      <dsp:nvSpPr>
        <dsp:cNvPr id="0" name=""/>
        <dsp:cNvSpPr/>
      </dsp:nvSpPr>
      <dsp:spPr>
        <a:xfrm>
          <a:off x="6244577" y="3883645"/>
          <a:ext cx="2157503" cy="151018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Leader</a:t>
          </a:r>
        </a:p>
      </dsp:txBody>
      <dsp:txXfrm>
        <a:off x="6318311" y="3957379"/>
        <a:ext cx="2010035" cy="1362714"/>
      </dsp:txXfrm>
    </dsp:sp>
    <dsp:sp modelId="{D6D4A486-9C5B-4066-A5A6-6BB2A01A70AE}">
      <dsp:nvSpPr>
        <dsp:cNvPr id="0" name=""/>
        <dsp:cNvSpPr/>
      </dsp:nvSpPr>
      <dsp:spPr>
        <a:xfrm>
          <a:off x="8403204" y="4044300"/>
          <a:ext cx="1569162" cy="122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tx1"/>
              </a:solidFill>
            </a:rPr>
            <a:t>Officer</a:t>
          </a:r>
        </a:p>
        <a:p>
          <a:pPr marL="228600" lvl="1" indent="-228600" algn="l" defTabSz="1066800">
            <a:lnSpc>
              <a:spcPct val="90000"/>
            </a:lnSpc>
            <a:spcBef>
              <a:spcPct val="0"/>
            </a:spcBef>
            <a:spcAft>
              <a:spcPct val="15000"/>
            </a:spcAft>
            <a:buChar char="•"/>
          </a:pPr>
          <a:r>
            <a:rPr lang="en-US" sz="2400" kern="1200" dirty="0">
              <a:solidFill>
                <a:schemeClr val="tx1"/>
              </a:solidFill>
            </a:rPr>
            <a:t>Director</a:t>
          </a:r>
        </a:p>
      </dsp:txBody>
      <dsp:txXfrm>
        <a:off x="8403204" y="4044300"/>
        <a:ext cx="1569162" cy="1220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B8541-6D79-4F59-8A32-B0E364BA1174}">
      <dsp:nvSpPr>
        <dsp:cNvPr id="0" name=""/>
        <dsp:cNvSpPr/>
      </dsp:nvSpPr>
      <dsp:spPr>
        <a:xfrm>
          <a:off x="0" y="7980178"/>
          <a:ext cx="17438914" cy="873266"/>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latin typeface="+mn-lt"/>
            </a:rPr>
            <a:t>7. Transfers to Local Council (if desired)</a:t>
          </a:r>
        </a:p>
      </dsp:txBody>
      <dsp:txXfrm>
        <a:off x="0" y="7980178"/>
        <a:ext cx="17438914" cy="873266"/>
      </dsp:txXfrm>
    </dsp:sp>
    <dsp:sp modelId="{1A3AB4BC-1195-4315-89EB-B3D8FF8CB8B2}">
      <dsp:nvSpPr>
        <dsp:cNvPr id="0" name=""/>
        <dsp:cNvSpPr/>
      </dsp:nvSpPr>
      <dsp:spPr>
        <a:xfrm rot="10800000">
          <a:off x="0" y="6650193"/>
          <a:ext cx="17438914" cy="1343084"/>
        </a:xfrm>
        <a:prstGeom prst="upArrowCallout">
          <a:avLst/>
        </a:prstGeom>
        <a:solidFill>
          <a:schemeClr val="accent1">
            <a:shade val="80000"/>
            <a:hueOff val="94845"/>
            <a:satOff val="-4112"/>
            <a:lumOff val="52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latin typeface="+mn-lt"/>
            </a:rPr>
            <a:t>6. Attends Exemplification (if desired)</a:t>
          </a:r>
        </a:p>
      </dsp:txBody>
      <dsp:txXfrm rot="10800000">
        <a:off x="0" y="6650193"/>
        <a:ext cx="17438914" cy="872696"/>
      </dsp:txXfrm>
    </dsp:sp>
    <dsp:sp modelId="{41DDF052-0D45-4373-8C94-6F4DA2B4AE47}">
      <dsp:nvSpPr>
        <dsp:cNvPr id="0" name=""/>
        <dsp:cNvSpPr/>
      </dsp:nvSpPr>
      <dsp:spPr>
        <a:xfrm rot="10800000">
          <a:off x="0" y="5320208"/>
          <a:ext cx="17438914" cy="1343084"/>
        </a:xfrm>
        <a:prstGeom prst="upArrowCallout">
          <a:avLst/>
        </a:prstGeom>
        <a:solidFill>
          <a:schemeClr val="accent1">
            <a:shade val="80000"/>
            <a:hueOff val="189690"/>
            <a:satOff val="-8224"/>
            <a:lumOff val="105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latin typeface="+mn-lt"/>
            </a:rPr>
            <a:t>5. Contacted by State or Local Council</a:t>
          </a:r>
        </a:p>
      </dsp:txBody>
      <dsp:txXfrm rot="10800000">
        <a:off x="0" y="5320208"/>
        <a:ext cx="17438914" cy="872696"/>
      </dsp:txXfrm>
    </dsp:sp>
    <dsp:sp modelId="{6AB21B7B-8A65-4818-A3E2-47948293DA34}">
      <dsp:nvSpPr>
        <dsp:cNvPr id="0" name=""/>
        <dsp:cNvSpPr/>
      </dsp:nvSpPr>
      <dsp:spPr>
        <a:xfrm rot="10800000">
          <a:off x="0" y="3990223"/>
          <a:ext cx="17438914" cy="1343084"/>
        </a:xfrm>
        <a:prstGeom prst="upArrowCallout">
          <a:avLst/>
        </a:prstGeom>
        <a:solidFill>
          <a:schemeClr val="accent1">
            <a:shade val="80000"/>
            <a:hueOff val="284535"/>
            <a:satOff val="-12336"/>
            <a:lumOff val="158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latin typeface="+mn-lt"/>
            </a:rPr>
            <a:t>4. Managed via Prospect Tab </a:t>
          </a:r>
        </a:p>
      </dsp:txBody>
      <dsp:txXfrm rot="10800000">
        <a:off x="0" y="3990223"/>
        <a:ext cx="17438914" cy="872696"/>
      </dsp:txXfrm>
    </dsp:sp>
    <dsp:sp modelId="{1E77613A-3D79-4897-BC4F-0100F5921991}">
      <dsp:nvSpPr>
        <dsp:cNvPr id="0" name=""/>
        <dsp:cNvSpPr/>
      </dsp:nvSpPr>
      <dsp:spPr>
        <a:xfrm rot="10800000">
          <a:off x="0" y="2660238"/>
          <a:ext cx="17438914" cy="1343084"/>
        </a:xfrm>
        <a:prstGeom prst="upArrowCallout">
          <a:avLst/>
        </a:prstGeom>
        <a:solidFill>
          <a:schemeClr val="accent1">
            <a:shade val="80000"/>
            <a:hueOff val="379380"/>
            <a:satOff val="-16447"/>
            <a:lumOff val="21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latin typeface="+mn-lt"/>
            </a:rPr>
            <a:t>3. Becomes Online Member; Enrolled in Onboarding</a:t>
          </a:r>
        </a:p>
      </dsp:txBody>
      <dsp:txXfrm rot="10800000">
        <a:off x="0" y="2660238"/>
        <a:ext cx="17438914" cy="872696"/>
      </dsp:txXfrm>
    </dsp:sp>
    <dsp:sp modelId="{7CE05F0D-DE9B-4AD4-A2DC-46D6D020C46E}">
      <dsp:nvSpPr>
        <dsp:cNvPr id="0" name=""/>
        <dsp:cNvSpPr/>
      </dsp:nvSpPr>
      <dsp:spPr>
        <a:xfrm rot="10800000">
          <a:off x="0" y="1330253"/>
          <a:ext cx="17438914" cy="1343084"/>
        </a:xfrm>
        <a:prstGeom prst="upArrowCallout">
          <a:avLst/>
        </a:prstGeom>
        <a:solidFill>
          <a:schemeClr val="accent1">
            <a:shade val="80000"/>
            <a:hueOff val="474225"/>
            <a:satOff val="-20559"/>
            <a:lumOff val="264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latin typeface="+mn-lt"/>
            </a:rPr>
            <a:t>2. Confirms Membership</a:t>
          </a:r>
        </a:p>
      </dsp:txBody>
      <dsp:txXfrm rot="10800000">
        <a:off x="0" y="1330253"/>
        <a:ext cx="17438914" cy="872696"/>
      </dsp:txXfrm>
    </dsp:sp>
    <dsp:sp modelId="{A9A98503-314E-49F3-92C8-FCBC36F06B7F}">
      <dsp:nvSpPr>
        <dsp:cNvPr id="0" name=""/>
        <dsp:cNvSpPr/>
      </dsp:nvSpPr>
      <dsp:spPr>
        <a:xfrm rot="10800000">
          <a:off x="0" y="268"/>
          <a:ext cx="17438914" cy="1343084"/>
        </a:xfrm>
        <a:prstGeom prst="upArrowCallout">
          <a:avLst/>
        </a:prstGeom>
        <a:solidFill>
          <a:schemeClr val="accent1">
            <a:shade val="80000"/>
            <a:hueOff val="569070"/>
            <a:satOff val="-24671"/>
            <a:lumOff val="316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latin typeface="+mn-lt"/>
            </a:rPr>
            <a:t>1. Completes Online Join Application</a:t>
          </a:r>
        </a:p>
      </dsp:txBody>
      <dsp:txXfrm rot="10800000">
        <a:off x="0" y="268"/>
        <a:ext cx="17438914" cy="8726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CF2EF-DD5A-4189-BB32-566CD704033B}">
      <dsp:nvSpPr>
        <dsp:cNvPr id="0" name=""/>
        <dsp:cNvSpPr/>
      </dsp:nvSpPr>
      <dsp:spPr>
        <a:xfrm rot="5400000">
          <a:off x="1531503" y="1646199"/>
          <a:ext cx="1281626" cy="2153143"/>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F586AD2C-8546-4DE1-9CD2-5BB46ABC80EB}">
      <dsp:nvSpPr>
        <dsp:cNvPr id="0" name=""/>
        <dsp:cNvSpPr/>
      </dsp:nvSpPr>
      <dsp:spPr>
        <a:xfrm>
          <a:off x="310837" y="490778"/>
          <a:ext cx="2157503" cy="151018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Prospect</a:t>
          </a:r>
        </a:p>
      </dsp:txBody>
      <dsp:txXfrm>
        <a:off x="384571" y="564512"/>
        <a:ext cx="2010035" cy="1362714"/>
      </dsp:txXfrm>
    </dsp:sp>
    <dsp:sp modelId="{0DC25419-2ADC-4E1C-9062-FE5C86853C46}">
      <dsp:nvSpPr>
        <dsp:cNvPr id="0" name=""/>
        <dsp:cNvSpPr/>
      </dsp:nvSpPr>
      <dsp:spPr>
        <a:xfrm>
          <a:off x="2762033" y="670438"/>
          <a:ext cx="6503598" cy="122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+18-year-old Catholic man</a:t>
          </a:r>
        </a:p>
      </dsp:txBody>
      <dsp:txXfrm>
        <a:off x="2762033" y="670438"/>
        <a:ext cx="6503598" cy="1220596"/>
      </dsp:txXfrm>
    </dsp:sp>
    <dsp:sp modelId="{AB3752FC-25A0-4612-9801-72F70E292413}">
      <dsp:nvSpPr>
        <dsp:cNvPr id="0" name=""/>
        <dsp:cNvSpPr/>
      </dsp:nvSpPr>
      <dsp:spPr>
        <a:xfrm rot="5400000">
          <a:off x="4427648" y="3274397"/>
          <a:ext cx="1281626" cy="2292384"/>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93F0F9ED-1162-43BD-8FEF-6147B63D5974}">
      <dsp:nvSpPr>
        <dsp:cNvPr id="0" name=""/>
        <dsp:cNvSpPr/>
      </dsp:nvSpPr>
      <dsp:spPr>
        <a:xfrm>
          <a:off x="3288676" y="2187212"/>
          <a:ext cx="2157503" cy="151018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Member</a:t>
          </a:r>
        </a:p>
      </dsp:txBody>
      <dsp:txXfrm>
        <a:off x="3362410" y="2260946"/>
        <a:ext cx="2010035" cy="1362714"/>
      </dsp:txXfrm>
    </dsp:sp>
    <dsp:sp modelId="{5BB22F6A-0D49-4FE3-B5B6-3D139F13248C}">
      <dsp:nvSpPr>
        <dsp:cNvPr id="0" name=""/>
        <dsp:cNvSpPr/>
      </dsp:nvSpPr>
      <dsp:spPr>
        <a:xfrm>
          <a:off x="5707430" y="2331242"/>
          <a:ext cx="1569162" cy="122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Online</a:t>
          </a:r>
        </a:p>
        <a:p>
          <a:pPr marL="228600" lvl="1" indent="-228600" algn="l" defTabSz="977900">
            <a:lnSpc>
              <a:spcPct val="90000"/>
            </a:lnSpc>
            <a:spcBef>
              <a:spcPct val="0"/>
            </a:spcBef>
            <a:spcAft>
              <a:spcPct val="15000"/>
            </a:spcAft>
            <a:buChar char="•"/>
          </a:pPr>
          <a:r>
            <a:rPr lang="en-US" sz="2200" kern="1200" dirty="0">
              <a:solidFill>
                <a:schemeClr val="tx1"/>
              </a:solidFill>
            </a:rPr>
            <a:t>Council</a:t>
          </a:r>
        </a:p>
        <a:p>
          <a:pPr marL="228600" lvl="1" indent="-228600" algn="l" defTabSz="977900">
            <a:lnSpc>
              <a:spcPct val="90000"/>
            </a:lnSpc>
            <a:spcBef>
              <a:spcPct val="0"/>
            </a:spcBef>
            <a:spcAft>
              <a:spcPct val="15000"/>
            </a:spcAft>
            <a:buChar char="•"/>
          </a:pPr>
          <a:r>
            <a:rPr lang="en-US" sz="2200" kern="1200" dirty="0">
              <a:solidFill>
                <a:schemeClr val="tx1"/>
              </a:solidFill>
            </a:rPr>
            <a:t>Affiliate</a:t>
          </a:r>
        </a:p>
      </dsp:txBody>
      <dsp:txXfrm>
        <a:off x="5707430" y="2331242"/>
        <a:ext cx="1569162" cy="1220596"/>
      </dsp:txXfrm>
    </dsp:sp>
    <dsp:sp modelId="{79CC0E4F-2B6A-4A76-8D3E-5B0EA5C8B233}">
      <dsp:nvSpPr>
        <dsp:cNvPr id="0" name=""/>
        <dsp:cNvSpPr/>
      </dsp:nvSpPr>
      <dsp:spPr>
        <a:xfrm>
          <a:off x="6244577" y="3883645"/>
          <a:ext cx="2157503" cy="151018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Leader</a:t>
          </a:r>
        </a:p>
      </dsp:txBody>
      <dsp:txXfrm>
        <a:off x="6318311" y="3957379"/>
        <a:ext cx="2010035" cy="1362714"/>
      </dsp:txXfrm>
    </dsp:sp>
    <dsp:sp modelId="{D6D4A486-9C5B-4066-A5A6-6BB2A01A70AE}">
      <dsp:nvSpPr>
        <dsp:cNvPr id="0" name=""/>
        <dsp:cNvSpPr/>
      </dsp:nvSpPr>
      <dsp:spPr>
        <a:xfrm>
          <a:off x="8403204" y="4044300"/>
          <a:ext cx="1569162" cy="1220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tx1"/>
              </a:solidFill>
            </a:rPr>
            <a:t>Officer</a:t>
          </a:r>
        </a:p>
        <a:p>
          <a:pPr marL="228600" lvl="1" indent="-228600" algn="l" defTabSz="1066800">
            <a:lnSpc>
              <a:spcPct val="90000"/>
            </a:lnSpc>
            <a:spcBef>
              <a:spcPct val="0"/>
            </a:spcBef>
            <a:spcAft>
              <a:spcPct val="15000"/>
            </a:spcAft>
            <a:buChar char="•"/>
          </a:pPr>
          <a:r>
            <a:rPr lang="en-US" sz="2400" kern="1200" dirty="0">
              <a:solidFill>
                <a:schemeClr val="tx1"/>
              </a:solidFill>
            </a:rPr>
            <a:t>Director</a:t>
          </a:r>
        </a:p>
      </dsp:txBody>
      <dsp:txXfrm>
        <a:off x="8403204" y="4044300"/>
        <a:ext cx="1569162" cy="1220596"/>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71" name="Shape 71"/>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defTabSz="1828800" latinLnBrk="0">
      <a:defRPr sz="2200">
        <a:solidFill>
          <a:srgbClr val="FFFFFF"/>
        </a:solidFill>
        <a:latin typeface="+mj-lt"/>
        <a:ea typeface="+mj-ea"/>
        <a:cs typeface="+mj-cs"/>
        <a:sym typeface="Calisto MT"/>
      </a:defRPr>
    </a:lvl1pPr>
    <a:lvl2pPr indent="228600" defTabSz="1828800" latinLnBrk="0">
      <a:defRPr sz="2200">
        <a:solidFill>
          <a:srgbClr val="FFFFFF"/>
        </a:solidFill>
        <a:latin typeface="+mj-lt"/>
        <a:ea typeface="+mj-ea"/>
        <a:cs typeface="+mj-cs"/>
        <a:sym typeface="Calisto MT"/>
      </a:defRPr>
    </a:lvl2pPr>
    <a:lvl3pPr indent="457200" defTabSz="1828800" latinLnBrk="0">
      <a:defRPr sz="2200">
        <a:solidFill>
          <a:srgbClr val="FFFFFF"/>
        </a:solidFill>
        <a:latin typeface="+mj-lt"/>
        <a:ea typeface="+mj-ea"/>
        <a:cs typeface="+mj-cs"/>
        <a:sym typeface="Calisto MT"/>
      </a:defRPr>
    </a:lvl3pPr>
    <a:lvl4pPr indent="685800" defTabSz="1828800" latinLnBrk="0">
      <a:defRPr sz="2200">
        <a:solidFill>
          <a:srgbClr val="FFFFFF"/>
        </a:solidFill>
        <a:latin typeface="+mj-lt"/>
        <a:ea typeface="+mj-ea"/>
        <a:cs typeface="+mj-cs"/>
        <a:sym typeface="Calisto MT"/>
      </a:defRPr>
    </a:lvl4pPr>
    <a:lvl5pPr indent="914400" defTabSz="1828800" latinLnBrk="0">
      <a:defRPr sz="2200">
        <a:solidFill>
          <a:srgbClr val="FFFFFF"/>
        </a:solidFill>
        <a:latin typeface="+mj-lt"/>
        <a:ea typeface="+mj-ea"/>
        <a:cs typeface="+mj-cs"/>
        <a:sym typeface="Calisto MT"/>
      </a:defRPr>
    </a:lvl5pPr>
    <a:lvl6pPr indent="1143000" defTabSz="1828800" latinLnBrk="0">
      <a:defRPr sz="2200">
        <a:solidFill>
          <a:srgbClr val="FFFFFF"/>
        </a:solidFill>
        <a:latin typeface="+mj-lt"/>
        <a:ea typeface="+mj-ea"/>
        <a:cs typeface="+mj-cs"/>
        <a:sym typeface="Calisto MT"/>
      </a:defRPr>
    </a:lvl6pPr>
    <a:lvl7pPr indent="1371600" defTabSz="1828800" latinLnBrk="0">
      <a:defRPr sz="2200">
        <a:solidFill>
          <a:srgbClr val="FFFFFF"/>
        </a:solidFill>
        <a:latin typeface="+mj-lt"/>
        <a:ea typeface="+mj-ea"/>
        <a:cs typeface="+mj-cs"/>
        <a:sym typeface="Calisto MT"/>
      </a:defRPr>
    </a:lvl7pPr>
    <a:lvl8pPr indent="1600200" defTabSz="1828800" latinLnBrk="0">
      <a:defRPr sz="2200">
        <a:solidFill>
          <a:srgbClr val="FFFFFF"/>
        </a:solidFill>
        <a:latin typeface="+mj-lt"/>
        <a:ea typeface="+mj-ea"/>
        <a:cs typeface="+mj-cs"/>
        <a:sym typeface="Calisto MT"/>
      </a:defRPr>
    </a:lvl8pPr>
    <a:lvl9pPr indent="1828800" defTabSz="1828800" latinLnBrk="0">
      <a:defRPr sz="2200">
        <a:solidFill>
          <a:srgbClr val="FFFFFF"/>
        </a:solidFill>
        <a:latin typeface="+mj-lt"/>
        <a:ea typeface="+mj-ea"/>
        <a:cs typeface="+mj-cs"/>
        <a:sym typeface="Calisto MT"/>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7829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a dinosaur.</a:t>
            </a:r>
          </a:p>
          <a:p>
            <a:endParaRPr lang="en-US" dirty="0"/>
          </a:p>
          <a:p>
            <a:r>
              <a:rPr lang="en-US" dirty="0"/>
              <a:t>Put the Form 100 in the Grand Knight’s file cabinet – save them for another time.</a:t>
            </a:r>
          </a:p>
          <a:p>
            <a:endParaRPr lang="en-US" dirty="0"/>
          </a:p>
        </p:txBody>
      </p:sp>
    </p:spTree>
    <p:extLst>
      <p:ext uri="{BB962C8B-B14F-4D97-AF65-F5344CB8AC3E}">
        <p14:creationId xmlns:p14="http://schemas.microsoft.com/office/powerpoint/2010/main" val="338730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Men are initially emailed 3 times to confirm membership</a:t>
            </a:r>
          </a:p>
          <a:p>
            <a:r>
              <a:rPr lang="en-US" dirty="0"/>
              <a:t>   -- Instantly, 24 hours, 48 hours</a:t>
            </a:r>
          </a:p>
          <a:p>
            <a:r>
              <a:rPr lang="en-US" dirty="0"/>
              <a:t>   -- Simply click button: “CONFIRM MEMBERSHIP”</a:t>
            </a:r>
          </a:p>
          <a:p>
            <a:r>
              <a:rPr lang="en-US" dirty="0"/>
              <a:t>- Unconfirmed men remain prospects and are emailed weekly</a:t>
            </a:r>
          </a:p>
          <a:p>
            <a:endParaRPr lang="en-US" dirty="0"/>
          </a:p>
          <a:p>
            <a:r>
              <a:rPr lang="en-US" dirty="0"/>
              <a:t>A member right away – access to benefits and resources</a:t>
            </a:r>
          </a:p>
          <a:p>
            <a:endParaRPr lang="en-US" dirty="0"/>
          </a:p>
          <a:p>
            <a:r>
              <a:rPr lang="en-US" dirty="0"/>
              <a:t>Learn more about the KofC firsthand through online activity</a:t>
            </a:r>
          </a:p>
          <a:p>
            <a:endParaRPr lang="en-US" dirty="0"/>
          </a:p>
        </p:txBody>
      </p:sp>
    </p:spTree>
    <p:extLst>
      <p:ext uri="{BB962C8B-B14F-4D97-AF65-F5344CB8AC3E}">
        <p14:creationId xmlns:p14="http://schemas.microsoft.com/office/powerpoint/2010/main" val="3028539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0586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Stay in contact with members on the Council Prospect Tab</a:t>
            </a:r>
          </a:p>
          <a:p>
            <a:r>
              <a:rPr lang="en-US" dirty="0"/>
              <a:t>- Invite them to Council activities and events</a:t>
            </a:r>
          </a:p>
          <a:p>
            <a:endParaRPr lang="en-US" dirty="0"/>
          </a:p>
          <a:p>
            <a:r>
              <a:rPr lang="en-US" dirty="0"/>
              <a:t>Members rejected by a Council are returned to Council 98042</a:t>
            </a:r>
          </a:p>
          <a:p>
            <a:endParaRPr lang="en-US" dirty="0"/>
          </a:p>
        </p:txBody>
      </p:sp>
    </p:spTree>
    <p:extLst>
      <p:ext uri="{BB962C8B-B14F-4D97-AF65-F5344CB8AC3E}">
        <p14:creationId xmlns:p14="http://schemas.microsoft.com/office/powerpoint/2010/main" val="807009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 do I recruit? Everywhere</a:t>
            </a:r>
          </a:p>
          <a:p>
            <a:r>
              <a:rPr lang="en-US" dirty="0"/>
              <a:t>When do I recruit? All the time</a:t>
            </a:r>
          </a:p>
          <a:p>
            <a:r>
              <a:rPr lang="en-US" dirty="0"/>
              <a:t>Who should be recruiting? Every practical Catholic Man 18 YOA and over</a:t>
            </a:r>
          </a:p>
          <a:p>
            <a:endParaRPr lang="en-US" dirty="0"/>
          </a:p>
        </p:txBody>
      </p:sp>
    </p:spTree>
    <p:extLst>
      <p:ext uri="{BB962C8B-B14F-4D97-AF65-F5344CB8AC3E}">
        <p14:creationId xmlns:p14="http://schemas.microsoft.com/office/powerpoint/2010/main" val="787219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6965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5564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We have provided key pieces to the puzzle of Membership Growth … What are your questions?</a:t>
            </a:r>
          </a:p>
          <a:p>
            <a:endParaRPr lang="en-US" dirty="0"/>
          </a:p>
        </p:txBody>
      </p:sp>
    </p:spTree>
    <p:extLst>
      <p:ext uri="{BB962C8B-B14F-4D97-AF65-F5344CB8AC3E}">
        <p14:creationId xmlns:p14="http://schemas.microsoft.com/office/powerpoint/2010/main" val="3677993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your council conducts a featured program and satisfies the associated requirements, it will receive two credits toward that program category.</a:t>
            </a:r>
          </a:p>
        </p:txBody>
      </p:sp>
    </p:spTree>
    <p:extLst>
      <p:ext uri="{BB962C8B-B14F-4D97-AF65-F5344CB8AC3E}">
        <p14:creationId xmlns:p14="http://schemas.microsoft.com/office/powerpoint/2010/main" val="634707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u="sng" dirty="0"/>
              <a:t>Be sure to report your service with the Fraternal Programs Report Form (#10784) the day of the service. Any Brother can submit this form. This form is also found at the above QR Code in the Faith in Action Overview Tab.</a:t>
            </a:r>
          </a:p>
          <a:p>
            <a:pPr algn="l"/>
            <a:r>
              <a:rPr lang="en-US" u="sng" dirty="0"/>
              <a:t>Be sure to include your Financial Secretary with a copy of the submission so he can document on the Columbian Award Application (#SP-7)</a:t>
            </a:r>
          </a:p>
          <a:p>
            <a:pPr algn="l"/>
            <a:endParaRPr lang="en-US" b="1" dirty="0"/>
          </a:p>
          <a:p>
            <a:endParaRPr lang="en-US" dirty="0">
              <a:latin typeface="Calibri"/>
              <a:cs typeface="Calibri"/>
            </a:endParaRPr>
          </a:p>
        </p:txBody>
      </p:sp>
    </p:spTree>
    <p:extLst>
      <p:ext uri="{BB962C8B-B14F-4D97-AF65-F5344CB8AC3E}">
        <p14:creationId xmlns:p14="http://schemas.microsoft.com/office/powerpoint/2010/main" val="56384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Membership Growth – 6% (Min of 5; Max of 15)</a:t>
            </a:r>
          </a:p>
          <a:p>
            <a:endParaRPr lang="en-US" dirty="0"/>
          </a:p>
          <a:p>
            <a:endParaRPr lang="en-US" dirty="0"/>
          </a:p>
          <a:p>
            <a:endParaRPr lang="en-US" dirty="0"/>
          </a:p>
        </p:txBody>
      </p:sp>
    </p:spTree>
    <p:extLst>
      <p:ext uri="{BB962C8B-B14F-4D97-AF65-F5344CB8AC3E}">
        <p14:creationId xmlns:p14="http://schemas.microsoft.com/office/powerpoint/2010/main" val="23954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Membership Growth – 6% (Min of 5; Max of 15)</a:t>
            </a:r>
          </a:p>
          <a:p>
            <a:endParaRPr lang="en-US" dirty="0"/>
          </a:p>
          <a:p>
            <a:endParaRPr lang="en-US" dirty="0"/>
          </a:p>
          <a:p>
            <a:endParaRPr lang="en-US" dirty="0"/>
          </a:p>
        </p:txBody>
      </p:sp>
    </p:spTree>
    <p:extLst>
      <p:ext uri="{BB962C8B-B14F-4D97-AF65-F5344CB8AC3E}">
        <p14:creationId xmlns:p14="http://schemas.microsoft.com/office/powerpoint/2010/main" val="49820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Membership Growth – 6% (Min of 5; Max of 15)</a:t>
            </a:r>
          </a:p>
          <a:p>
            <a:endParaRPr lang="en-US" dirty="0"/>
          </a:p>
          <a:p>
            <a:endParaRPr lang="en-US" dirty="0"/>
          </a:p>
          <a:p>
            <a:endParaRPr lang="en-US" dirty="0"/>
          </a:p>
        </p:txBody>
      </p:sp>
    </p:spTree>
    <p:extLst>
      <p:ext uri="{BB962C8B-B14F-4D97-AF65-F5344CB8AC3E}">
        <p14:creationId xmlns:p14="http://schemas.microsoft.com/office/powerpoint/2010/main" val="395642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have no one to recruit – RE, RCIA, CYO, Rosary Guild, Morning Prayer Group, </a:t>
            </a:r>
          </a:p>
        </p:txBody>
      </p:sp>
    </p:spTree>
    <p:extLst>
      <p:ext uri="{BB962C8B-B14F-4D97-AF65-F5344CB8AC3E}">
        <p14:creationId xmlns:p14="http://schemas.microsoft.com/office/powerpoint/2010/main" val="3125366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Live – assemble a Team, practice, present the CUF to live candidates</a:t>
            </a:r>
          </a:p>
          <a:p>
            <a:endParaRPr lang="en-US" dirty="0"/>
          </a:p>
          <a:p>
            <a:r>
              <a:rPr lang="en-US" dirty="0"/>
              <a:t>Video – download from the Supreme website under the Ceremonials link – new videos available in Spanish and French</a:t>
            </a:r>
          </a:p>
          <a:p>
            <a:endParaRPr lang="en-US" dirty="0"/>
          </a:p>
          <a:p>
            <a:r>
              <a:rPr lang="en-US" dirty="0"/>
              <a:t>On-Demand – invite candidates to watch on their schedule</a:t>
            </a:r>
          </a:p>
        </p:txBody>
      </p:sp>
    </p:spTree>
    <p:extLst>
      <p:ext uri="{BB962C8B-B14F-4D97-AF65-F5344CB8AC3E}">
        <p14:creationId xmlns:p14="http://schemas.microsoft.com/office/powerpoint/2010/main" val="270827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Organized – Delta Church Drive – model to follow – training available</a:t>
            </a:r>
          </a:p>
          <a:p>
            <a:endParaRPr lang="en-US" dirty="0"/>
          </a:p>
          <a:p>
            <a:r>
              <a:rPr lang="en-US" dirty="0"/>
              <a:t>Event Connected – plate sale, fish fry, BBQ</a:t>
            </a:r>
          </a:p>
          <a:p>
            <a:endParaRPr lang="en-US" dirty="0"/>
          </a:p>
          <a:p>
            <a:r>
              <a:rPr lang="en-US" dirty="0"/>
              <a:t>Impromptu – unplanned opportunity to share what we are about – after Mass, after a Prayer Group Meeting, etc.</a:t>
            </a:r>
          </a:p>
        </p:txBody>
      </p:sp>
    </p:spTree>
    <p:extLst>
      <p:ext uri="{BB962C8B-B14F-4D97-AF65-F5344CB8AC3E}">
        <p14:creationId xmlns:p14="http://schemas.microsoft.com/office/powerpoint/2010/main" val="3845177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this? A dinosaur. </a:t>
            </a:r>
          </a:p>
        </p:txBody>
      </p:sp>
    </p:spTree>
    <p:extLst>
      <p:ext uri="{BB962C8B-B14F-4D97-AF65-F5344CB8AC3E}">
        <p14:creationId xmlns:p14="http://schemas.microsoft.com/office/powerpoint/2010/main" val="389665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this? A dinosaur. </a:t>
            </a:r>
          </a:p>
        </p:txBody>
      </p:sp>
    </p:spTree>
    <p:extLst>
      <p:ext uri="{BB962C8B-B14F-4D97-AF65-F5344CB8AC3E}">
        <p14:creationId xmlns:p14="http://schemas.microsoft.com/office/powerpoint/2010/main" val="389665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Title Text"/>
          <p:cNvSpPr txBox="1">
            <a:spLocks noGrp="1"/>
          </p:cNvSpPr>
          <p:nvPr>
            <p:ph type="title"/>
          </p:nvPr>
        </p:nvSpPr>
        <p:spPr>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30" name="Texas State Council…"/>
          <p:cNvSpPr txBox="1"/>
          <p:nvPr/>
        </p:nvSpPr>
        <p:spPr>
          <a:xfrm>
            <a:off x="9885681" y="204659"/>
            <a:ext cx="13922839" cy="5914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8575" tIns="68575" rIns="68575" bIns="68575">
            <a:normAutofit/>
          </a:bodyPr>
          <a:lstStyle/>
          <a:p>
            <a:pPr algn="ctr">
              <a:lnSpc>
                <a:spcPct val="90000"/>
              </a:lnSpc>
              <a:spcBef>
                <a:spcPts val="600"/>
              </a:spcBef>
              <a:defRPr sz="10000" b="1">
                <a:effectLst>
                  <a:outerShdw blurRad="12700" dist="25400" dir="18900000" rotWithShape="0">
                    <a:srgbClr val="F1CA31"/>
                  </a:outerShdw>
                </a:effectLst>
              </a:defRPr>
            </a:pPr>
            <a:r>
              <a:rPr dirty="0"/>
              <a:t>Texas State Council</a:t>
            </a:r>
          </a:p>
          <a:p>
            <a:pPr algn="ctr">
              <a:lnSpc>
                <a:spcPct val="90000"/>
              </a:lnSpc>
              <a:spcBef>
                <a:spcPts val="600"/>
              </a:spcBef>
              <a:defRPr sz="10000" b="1">
                <a:effectLst>
                  <a:outerShdw blurRad="12700" dist="25400" dir="18900000" rotWithShape="0">
                    <a:srgbClr val="F1CA31"/>
                  </a:outerShdw>
                </a:effectLst>
              </a:defRPr>
            </a:pPr>
            <a:r>
              <a:rPr lang="en-US" dirty="0"/>
              <a:t>Organizational</a:t>
            </a:r>
            <a:br>
              <a:rPr lang="en-US" dirty="0"/>
            </a:br>
            <a:r>
              <a:rPr lang="en-US" dirty="0"/>
              <a:t>Meeting</a:t>
            </a:r>
            <a:endParaRPr dirty="0"/>
          </a:p>
        </p:txBody>
      </p:sp>
      <p:sp>
        <p:nvSpPr>
          <p:cNvPr id="31" name="July 2020…"/>
          <p:cNvSpPr txBox="1"/>
          <p:nvPr/>
        </p:nvSpPr>
        <p:spPr>
          <a:xfrm>
            <a:off x="15467055" y="10242584"/>
            <a:ext cx="6619431" cy="2708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8575" tIns="68575" rIns="68575" bIns="68575">
            <a:spAutoFit/>
          </a:bodyPr>
          <a:lstStyle/>
          <a:p>
            <a:pPr algn="r">
              <a:lnSpc>
                <a:spcPct val="90000"/>
              </a:lnSpc>
              <a:spcBef>
                <a:spcPts val="600"/>
              </a:spcBef>
              <a:defRPr sz="9000">
                <a:effectLst>
                  <a:outerShdw blurRad="12700" dist="25400" dir="18900000" rotWithShape="0">
                    <a:srgbClr val="B9A23B"/>
                  </a:outerShdw>
                </a:effectLst>
              </a:defRPr>
            </a:pPr>
            <a:r>
              <a:rPr lang="en-US" dirty="0"/>
              <a:t>July 7-9 2023</a:t>
            </a:r>
            <a:endParaRPr dirty="0"/>
          </a:p>
          <a:p>
            <a:pPr algn="r">
              <a:lnSpc>
                <a:spcPct val="90000"/>
              </a:lnSpc>
              <a:spcBef>
                <a:spcPts val="600"/>
              </a:spcBef>
              <a:defRPr sz="9000">
                <a:effectLst>
                  <a:outerShdw blurRad="12700" dist="25400" dir="18900000" rotWithShape="0">
                    <a:srgbClr val="B9A23B"/>
                  </a:outerShdw>
                </a:effectLst>
              </a:defRPr>
            </a:pPr>
            <a:r>
              <a:rPr lang="en-US" dirty="0"/>
              <a:t>Houston</a:t>
            </a:r>
            <a:r>
              <a:rPr dirty="0"/>
              <a:t>, </a:t>
            </a:r>
            <a:r>
              <a:rPr lang="en-US" dirty="0"/>
              <a:t>TX</a:t>
            </a:r>
            <a:endParaRPr dirty="0"/>
          </a:p>
        </p:txBody>
      </p:sp>
      <p:pic>
        <p:nvPicPr>
          <p:cNvPr id="32" name="23-24 logo.png" descr="23-24 logo.png"/>
          <p:cNvPicPr>
            <a:picLocks noChangeAspect="1"/>
          </p:cNvPicPr>
          <p:nvPr/>
        </p:nvPicPr>
        <p:blipFill>
          <a:blip r:embed="rId2"/>
          <a:stretch>
            <a:fillRect/>
          </a:stretch>
        </p:blipFill>
        <p:spPr>
          <a:xfrm>
            <a:off x="285321" y="220983"/>
            <a:ext cx="13215622" cy="13274034"/>
          </a:xfrm>
          <a:prstGeom prst="rect">
            <a:avLst/>
          </a:prstGeom>
          <a:ln w="12700">
            <a:miter lim="400000"/>
          </a:ln>
        </p:spPr>
      </p:pic>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icture">
    <p:spTree>
      <p:nvGrpSpPr>
        <p:cNvPr id="1" name=""/>
        <p:cNvGrpSpPr/>
        <p:nvPr/>
      </p:nvGrpSpPr>
      <p:grpSpPr>
        <a:xfrm>
          <a:off x="0" y="0"/>
          <a:ext cx="0" cy="0"/>
          <a:chOff x="0" y="0"/>
          <a:chExt cx="0" cy="0"/>
        </a:xfrm>
      </p:grpSpPr>
      <p:sp>
        <p:nvSpPr>
          <p:cNvPr id="40" name="Title Text"/>
          <p:cNvSpPr txBox="1">
            <a:spLocks noGrp="1"/>
          </p:cNvSpPr>
          <p:nvPr>
            <p:ph type="title"/>
          </p:nvPr>
        </p:nvSpPr>
        <p:spPr>
          <a:xfrm>
            <a:off x="1358216" y="5226629"/>
            <a:ext cx="8799284" cy="5806269"/>
          </a:xfrm>
          <a:prstGeom prst="rect">
            <a:avLst/>
          </a:prstGeom>
        </p:spPr>
        <p:txBody>
          <a:bodyPr anchor="t"/>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copy 3">
    <p:bg>
      <p:bgPr>
        <a:solidFill>
          <a:srgbClr val="000000"/>
        </a:solidFill>
        <a:effectLst/>
      </p:bgPr>
    </p:bg>
    <p:spTree>
      <p:nvGrpSpPr>
        <p:cNvPr id="1" name=""/>
        <p:cNvGrpSpPr/>
        <p:nvPr/>
      </p:nvGrpSpPr>
      <p:grpSpPr>
        <a:xfrm>
          <a:off x="0" y="0"/>
          <a:ext cx="0" cy="0"/>
          <a:chOff x="0" y="0"/>
          <a:chExt cx="0" cy="0"/>
        </a:xfrm>
      </p:grpSpPr>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2" name="Body Level One…"/>
          <p:cNvSpPr txBox="1">
            <a:spLocks noGrp="1"/>
          </p:cNvSpPr>
          <p:nvPr>
            <p:ph type="body" idx="1"/>
          </p:nvPr>
        </p:nvSpPr>
        <p:spPr>
          <a:xfrm>
            <a:off x="234691" y="4197784"/>
            <a:ext cx="23914620" cy="8971892"/>
          </a:xfrm>
          <a:prstGeom prst="rect">
            <a:avLst/>
          </a:prstGeom>
        </p:spPr>
        <p:txBody>
          <a:bodyPr lIns="137153" tIns="137153" rIns="137153" bIns="137153" anchor="t"/>
          <a:lstStyle>
            <a:lvl1pPr marL="964292" indent="-957942" algn="l">
              <a:buSzPct val="100000"/>
              <a:buBlip>
                <a:blip r:embed="rId2"/>
              </a:buBlip>
            </a:lvl1pPr>
            <a:lvl2pPr marL="964292" indent="-957942" algn="l">
              <a:buSzPct val="100000"/>
              <a:buBlip>
                <a:blip r:embed="rId2"/>
              </a:buBlip>
            </a:lvl2pPr>
            <a:lvl3pPr marL="964292" indent="-957942" algn="l">
              <a:buSzPct val="100000"/>
              <a:buBlip>
                <a:blip r:embed="rId2"/>
              </a:buBlip>
            </a:lvl3pPr>
            <a:lvl4pPr marL="964292" indent="-957942" algn="l">
              <a:buSzPct val="100000"/>
              <a:buBlip>
                <a:blip r:embed="rId2"/>
              </a:buBlip>
            </a:lvl4pPr>
            <a:lvl5pPr marL="964292" indent="-957942" algn="l">
              <a:buSzPct val="100000"/>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3" name="Title Text"/>
          <p:cNvSpPr txBox="1">
            <a:spLocks noGrp="1"/>
          </p:cNvSpPr>
          <p:nvPr>
            <p:ph type="title"/>
          </p:nvPr>
        </p:nvSpPr>
        <p:spPr>
          <a:xfrm>
            <a:off x="6108700" y="584200"/>
            <a:ext cx="17284700" cy="2590802"/>
          </a:xfrm>
          <a:prstGeom prst="rect">
            <a:avLst/>
          </a:prstGeom>
        </p:spPr>
        <p:txBody>
          <a:bodyPr lIns="137153" tIns="137153" rIns="137153" bIns="137153"/>
          <a:lstStyle/>
          <a:p>
            <a:r>
              <a:t>Title Text</a:t>
            </a:r>
          </a:p>
        </p:txBody>
      </p:sp>
      <p:sp>
        <p:nvSpPr>
          <p:cNvPr id="64" name="Slide Number"/>
          <p:cNvSpPr txBox="1">
            <a:spLocks noGrp="1"/>
          </p:cNvSpPr>
          <p:nvPr>
            <p:ph type="sldNum" sz="quarter" idx="2"/>
          </p:nvPr>
        </p:nvSpPr>
        <p:spPr>
          <a:xfrm>
            <a:off x="11906070" y="11226968"/>
            <a:ext cx="571864" cy="591807"/>
          </a:xfrm>
          <a:prstGeom prst="rect">
            <a:avLst/>
          </a:prstGeom>
        </p:spPr>
        <p:txBody>
          <a:bodyPr lIns="137153" tIns="137153" rIns="137153" bIns="137153"/>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244280" y="4155318"/>
            <a:ext cx="23895439" cy="90455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8575" tIns="68575" rIns="68575" bIns="68575"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6104730" y="583167"/>
            <a:ext cx="17283896" cy="259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8575" tIns="68575" rIns="68575" bIns="68575" anchor="ctr">
            <a:normAutofit/>
          </a:bodyPr>
          <a:lstStyle/>
          <a:p>
            <a:r>
              <a:t>Title Text</a:t>
            </a:r>
          </a:p>
        </p:txBody>
      </p:sp>
      <p:pic>
        <p:nvPicPr>
          <p:cNvPr id="4" name="23-24 logo.png" descr="23-24 logo.png"/>
          <p:cNvPicPr>
            <a:picLocks noChangeAspect="1"/>
          </p:cNvPicPr>
          <p:nvPr/>
        </p:nvPicPr>
        <p:blipFill>
          <a:blip r:embed="rId9"/>
          <a:stretch>
            <a:fillRect/>
          </a:stretch>
        </p:blipFill>
        <p:spPr>
          <a:xfrm>
            <a:off x="359426" y="260569"/>
            <a:ext cx="3554110" cy="3569818"/>
          </a:xfrm>
          <a:prstGeom prst="rect">
            <a:avLst/>
          </a:prstGeom>
          <a:ln w="12700">
            <a:miter lim="400000"/>
          </a:ln>
        </p:spPr>
      </p:pic>
      <p:sp>
        <p:nvSpPr>
          <p:cNvPr id="5" name="Slide Number"/>
          <p:cNvSpPr txBox="1">
            <a:spLocks noGrp="1"/>
          </p:cNvSpPr>
          <p:nvPr>
            <p:ph type="sldNum" sz="quarter" idx="2"/>
          </p:nvPr>
        </p:nvSpPr>
        <p:spPr>
          <a:xfrm>
            <a:off x="11974645" y="11295541"/>
            <a:ext cx="434710" cy="454653"/>
          </a:xfrm>
          <a:prstGeom prst="rect">
            <a:avLst/>
          </a:prstGeom>
          <a:ln w="12700">
            <a:miter lim="400000"/>
          </a:ln>
        </p:spPr>
        <p:txBody>
          <a:bodyPr wrap="none" lIns="68575" tIns="68575" rIns="68575" bIns="68575" anchor="ctr">
            <a:spAutoFit/>
          </a:bodyPr>
          <a:lstStyle>
            <a:lvl1pPr algn="ctr">
              <a:defRPr sz="2200">
                <a:solidFill>
                  <a:srgbClr val="FFFFFF"/>
                </a:solidFill>
                <a:effectLst>
                  <a:outerShdw blurRad="50800" dist="38100" dir="5400000" rotWithShape="0">
                    <a:srgbClr val="000000">
                      <a:alpha val="40000"/>
                    </a:srgbClr>
                  </a:outerShdw>
                </a:effectLst>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Lst>
  <p:transition spd="med"/>
  <p:txStyles>
    <p:titleStyle>
      <a:lvl1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1pPr>
      <a:lvl2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2pPr>
      <a:lvl3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3pPr>
      <a:lvl4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4pPr>
      <a:lvl5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5pPr>
      <a:lvl6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6pPr>
      <a:lvl7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7pPr>
      <a:lvl8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8pPr>
      <a:lvl9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9pPr>
    </p:titleStyle>
    <p:bodyStyle>
      <a:lvl1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1pPr>
      <a:lvl2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2pPr>
      <a:lvl3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3pPr>
      <a:lvl4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4pPr>
      <a:lvl5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5pPr>
      <a:lvl6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6pPr>
      <a:lvl7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7pPr>
      <a:lvl8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8pPr>
      <a:lvl9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9pPr>
    </p:bodyStyle>
    <p:otherStyle>
      <a:lvl1pPr marL="0" marR="0" indent="0" algn="ctr" defTabSz="1828800" rtl="0" latinLnBrk="0">
        <a:lnSpc>
          <a:spcPct val="100000"/>
        </a:lnSpc>
        <a:spcBef>
          <a:spcPts val="0"/>
        </a:spcBef>
        <a:spcAft>
          <a:spcPts val="0"/>
        </a:spcAft>
        <a:buClrTx/>
        <a:buSzTx/>
        <a:buFontTx/>
        <a:buNone/>
        <a:tabLst/>
        <a:defRPr sz="2200" b="0" i="0" u="none" strike="noStrike" cap="none" spc="0" baseline="0">
          <a:solidFill>
            <a:schemeClr val="tx1"/>
          </a:solidFill>
          <a:effectLst>
            <a:outerShdw blurRad="50800" dist="38100" dir="5400000" rotWithShape="0">
              <a:srgbClr val="000000">
                <a:alpha val="40000"/>
              </a:srgbClr>
            </a:outerShdw>
          </a:effectLst>
          <a:uFillTx/>
          <a:latin typeface="+mn-lt"/>
          <a:ea typeface="+mn-ea"/>
          <a:cs typeface="+mn-cs"/>
          <a:sym typeface="Calisto MT"/>
        </a:defRPr>
      </a:lvl1pPr>
      <a:lvl2pPr marL="0" marR="0" indent="0" algn="ctr" defTabSz="1828800" rtl="0" latinLnBrk="0">
        <a:lnSpc>
          <a:spcPct val="100000"/>
        </a:lnSpc>
        <a:spcBef>
          <a:spcPts val="0"/>
        </a:spcBef>
        <a:spcAft>
          <a:spcPts val="0"/>
        </a:spcAft>
        <a:buClrTx/>
        <a:buSzTx/>
        <a:buFontTx/>
        <a:buNone/>
        <a:tabLst/>
        <a:defRPr sz="2200" b="0" i="0" u="none" strike="noStrike" cap="none" spc="0" baseline="0">
          <a:solidFill>
            <a:schemeClr val="tx1"/>
          </a:solidFill>
          <a:effectLst>
            <a:outerShdw blurRad="50800" dist="38100" dir="5400000" rotWithShape="0">
              <a:srgbClr val="000000">
                <a:alpha val="40000"/>
              </a:srgbClr>
            </a:outerShdw>
          </a:effectLst>
          <a:uFillTx/>
          <a:latin typeface="+mn-lt"/>
          <a:ea typeface="+mn-ea"/>
          <a:cs typeface="+mn-cs"/>
          <a:sym typeface="Calisto MT"/>
        </a:defRPr>
      </a:lvl2pPr>
      <a:lvl3pPr marL="0" marR="0" indent="0" algn="ctr" defTabSz="1828800" rtl="0" latinLnBrk="0">
        <a:lnSpc>
          <a:spcPct val="100000"/>
        </a:lnSpc>
        <a:spcBef>
          <a:spcPts val="0"/>
        </a:spcBef>
        <a:spcAft>
          <a:spcPts val="0"/>
        </a:spcAft>
        <a:buClrTx/>
        <a:buSzTx/>
        <a:buFontTx/>
        <a:buNone/>
        <a:tabLst/>
        <a:defRPr sz="2200" b="0" i="0" u="none" strike="noStrike" cap="none" spc="0" baseline="0">
          <a:solidFill>
            <a:schemeClr val="tx1"/>
          </a:solidFill>
          <a:effectLst>
            <a:outerShdw blurRad="50800" dist="38100" dir="5400000" rotWithShape="0">
              <a:srgbClr val="000000">
                <a:alpha val="40000"/>
              </a:srgbClr>
            </a:outerShdw>
          </a:effectLst>
          <a:uFillTx/>
          <a:latin typeface="+mn-lt"/>
          <a:ea typeface="+mn-ea"/>
          <a:cs typeface="+mn-cs"/>
          <a:sym typeface="Calisto MT"/>
        </a:defRPr>
      </a:lvl3pPr>
      <a:lvl4pPr marL="0" marR="0" indent="0" algn="ctr" defTabSz="1828800" rtl="0" latinLnBrk="0">
        <a:lnSpc>
          <a:spcPct val="100000"/>
        </a:lnSpc>
        <a:spcBef>
          <a:spcPts val="0"/>
        </a:spcBef>
        <a:spcAft>
          <a:spcPts val="0"/>
        </a:spcAft>
        <a:buClrTx/>
        <a:buSzTx/>
        <a:buFontTx/>
        <a:buNone/>
        <a:tabLst/>
        <a:defRPr sz="2200" b="0" i="0" u="none" strike="noStrike" cap="none" spc="0" baseline="0">
          <a:solidFill>
            <a:schemeClr val="tx1"/>
          </a:solidFill>
          <a:effectLst>
            <a:outerShdw blurRad="50800" dist="38100" dir="5400000" rotWithShape="0">
              <a:srgbClr val="000000">
                <a:alpha val="40000"/>
              </a:srgbClr>
            </a:outerShdw>
          </a:effectLst>
          <a:uFillTx/>
          <a:latin typeface="+mn-lt"/>
          <a:ea typeface="+mn-ea"/>
          <a:cs typeface="+mn-cs"/>
          <a:sym typeface="Calisto MT"/>
        </a:defRPr>
      </a:lvl4pPr>
      <a:lvl5pPr marL="0" marR="0" indent="0" algn="ctr" defTabSz="1828800" rtl="0" latinLnBrk="0">
        <a:lnSpc>
          <a:spcPct val="100000"/>
        </a:lnSpc>
        <a:spcBef>
          <a:spcPts val="0"/>
        </a:spcBef>
        <a:spcAft>
          <a:spcPts val="0"/>
        </a:spcAft>
        <a:buClrTx/>
        <a:buSzTx/>
        <a:buFontTx/>
        <a:buNone/>
        <a:tabLst/>
        <a:defRPr sz="2200" b="0" i="0" u="none" strike="noStrike" cap="none" spc="0" baseline="0">
          <a:solidFill>
            <a:schemeClr val="tx1"/>
          </a:solidFill>
          <a:effectLst>
            <a:outerShdw blurRad="50800" dist="38100" dir="5400000" rotWithShape="0">
              <a:srgbClr val="000000">
                <a:alpha val="40000"/>
              </a:srgbClr>
            </a:outerShdw>
          </a:effectLst>
          <a:uFillTx/>
          <a:latin typeface="+mn-lt"/>
          <a:ea typeface="+mn-ea"/>
          <a:cs typeface="+mn-cs"/>
          <a:sym typeface="Calisto MT"/>
        </a:defRPr>
      </a:lvl5pPr>
      <a:lvl6pPr marL="0" marR="0" indent="0" algn="ctr" defTabSz="1828800" rtl="0" latinLnBrk="0">
        <a:lnSpc>
          <a:spcPct val="100000"/>
        </a:lnSpc>
        <a:spcBef>
          <a:spcPts val="0"/>
        </a:spcBef>
        <a:spcAft>
          <a:spcPts val="0"/>
        </a:spcAft>
        <a:buClrTx/>
        <a:buSzTx/>
        <a:buFontTx/>
        <a:buNone/>
        <a:tabLst/>
        <a:defRPr sz="2200" b="0" i="0" u="none" strike="noStrike" cap="none" spc="0" baseline="0">
          <a:solidFill>
            <a:schemeClr val="tx1"/>
          </a:solidFill>
          <a:effectLst>
            <a:outerShdw blurRad="50800" dist="38100" dir="5400000" rotWithShape="0">
              <a:srgbClr val="000000">
                <a:alpha val="40000"/>
              </a:srgbClr>
            </a:outerShdw>
          </a:effectLst>
          <a:uFillTx/>
          <a:latin typeface="+mn-lt"/>
          <a:ea typeface="+mn-ea"/>
          <a:cs typeface="+mn-cs"/>
          <a:sym typeface="Calisto MT"/>
        </a:defRPr>
      </a:lvl6pPr>
      <a:lvl7pPr marL="0" marR="0" indent="0" algn="ctr" defTabSz="1828800" rtl="0" latinLnBrk="0">
        <a:lnSpc>
          <a:spcPct val="100000"/>
        </a:lnSpc>
        <a:spcBef>
          <a:spcPts val="0"/>
        </a:spcBef>
        <a:spcAft>
          <a:spcPts val="0"/>
        </a:spcAft>
        <a:buClrTx/>
        <a:buSzTx/>
        <a:buFontTx/>
        <a:buNone/>
        <a:tabLst/>
        <a:defRPr sz="2200" b="0" i="0" u="none" strike="noStrike" cap="none" spc="0" baseline="0">
          <a:solidFill>
            <a:schemeClr val="tx1"/>
          </a:solidFill>
          <a:effectLst>
            <a:outerShdw blurRad="50800" dist="38100" dir="5400000" rotWithShape="0">
              <a:srgbClr val="000000">
                <a:alpha val="40000"/>
              </a:srgbClr>
            </a:outerShdw>
          </a:effectLst>
          <a:uFillTx/>
          <a:latin typeface="+mn-lt"/>
          <a:ea typeface="+mn-ea"/>
          <a:cs typeface="+mn-cs"/>
          <a:sym typeface="Calisto MT"/>
        </a:defRPr>
      </a:lvl7pPr>
      <a:lvl8pPr marL="0" marR="0" indent="0" algn="ctr" defTabSz="1828800" rtl="0" latinLnBrk="0">
        <a:lnSpc>
          <a:spcPct val="100000"/>
        </a:lnSpc>
        <a:spcBef>
          <a:spcPts val="0"/>
        </a:spcBef>
        <a:spcAft>
          <a:spcPts val="0"/>
        </a:spcAft>
        <a:buClrTx/>
        <a:buSzTx/>
        <a:buFontTx/>
        <a:buNone/>
        <a:tabLst/>
        <a:defRPr sz="2200" b="0" i="0" u="none" strike="noStrike" cap="none" spc="0" baseline="0">
          <a:solidFill>
            <a:schemeClr val="tx1"/>
          </a:solidFill>
          <a:effectLst>
            <a:outerShdw blurRad="50800" dist="38100" dir="5400000" rotWithShape="0">
              <a:srgbClr val="000000">
                <a:alpha val="40000"/>
              </a:srgbClr>
            </a:outerShdw>
          </a:effectLst>
          <a:uFillTx/>
          <a:latin typeface="+mn-lt"/>
          <a:ea typeface="+mn-ea"/>
          <a:cs typeface="+mn-cs"/>
          <a:sym typeface="Calisto MT"/>
        </a:defRPr>
      </a:lvl8pPr>
      <a:lvl9pPr marL="0" marR="0" indent="0" algn="ctr" defTabSz="1828800" rtl="0" latinLnBrk="0">
        <a:lnSpc>
          <a:spcPct val="100000"/>
        </a:lnSpc>
        <a:spcBef>
          <a:spcPts val="0"/>
        </a:spcBef>
        <a:spcAft>
          <a:spcPts val="0"/>
        </a:spcAft>
        <a:buClrTx/>
        <a:buSzTx/>
        <a:buFontTx/>
        <a:buNone/>
        <a:tabLst/>
        <a:defRPr sz="2200" b="0" i="0" u="none" strike="noStrike" cap="none" spc="0" baseline="0">
          <a:solidFill>
            <a:schemeClr val="tx1"/>
          </a:solidFill>
          <a:effectLst>
            <a:outerShdw blurRad="50800" dist="38100" dir="5400000" rotWithShape="0">
              <a:srgbClr val="000000">
                <a:alpha val="40000"/>
              </a:srgbClr>
            </a:outerShdw>
          </a:effectLst>
          <a:uFillTx/>
          <a:latin typeface="+mn-lt"/>
          <a:ea typeface="+mn-ea"/>
          <a:cs typeface="+mn-cs"/>
          <a:sym typeface="Calisto MT"/>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hyperlink" Target="https://www.kofc.org/un/en/forms/council/roundtable_coordinators2629_p.pdf" TargetMode="Externa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mailto:Edwardtydings@gmail.com"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kofc.org/"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tkofc.org/" TargetMode="Externa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hyperlink" Target="http://www.tkofc.org/"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hyperlink" Target="http://www.tkofc.org/"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mailto:communications@tkofc.org"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hyperlink" Target="mailto:communications@tkofc.org"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mailto:forms@tkofc.org"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mailto:sdsignature@tkofc.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9.png"/><Relationship Id="rId7" Type="http://schemas.openxmlformats.org/officeDocument/2006/relationships/diagramLayout" Target="../diagrams/layout3.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Data" Target="../diagrams/data3.xml"/><Relationship Id="rId5" Type="http://schemas.openxmlformats.org/officeDocument/2006/relationships/image" Target="../media/image21.png"/><Relationship Id="rId10" Type="http://schemas.microsoft.com/office/2007/relationships/diagramDrawing" Target="../diagrams/drawing3.xml"/><Relationship Id="rId4" Type="http://schemas.openxmlformats.org/officeDocument/2006/relationships/image" Target="../media/image20.png"/><Relationship Id="rId9" Type="http://schemas.openxmlformats.org/officeDocument/2006/relationships/diagramColors" Target="../diagrams/colors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survey.alchemer.com/s3/7322809/Fraternal-Benefits-Event-Council-Report-v2"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hyperlink" Target="https://www.texasallianceforlife.org/events/2024-texas-rally-for-life/"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hyperlink" Target="mailto:situs6012@gmail.com" TargetMode="Externa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hyperlink" Target="https://www.wreathsacrossamerica.org/"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hyperlink" Target="https://www.help.vamedclaims.com/va-claims"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mailto:kcpellerito@gmail.com" TargetMode="External"/><Relationship Id="rId2" Type="http://schemas.openxmlformats.org/officeDocument/2006/relationships/hyperlink" Target="mailto:hss@storeycorp.net" TargetMode="External"/><Relationship Id="rId1" Type="http://schemas.openxmlformats.org/officeDocument/2006/relationships/slideLayout" Target="../slideLayouts/slideLayout1.xml"/><Relationship Id="rId5" Type="http://schemas.openxmlformats.org/officeDocument/2006/relationships/hyperlink" Target="mailto:thelungpro@gmail.com" TargetMode="External"/><Relationship Id="rId4" Type="http://schemas.openxmlformats.org/officeDocument/2006/relationships/hyperlink" Target="mailto:rpkwiat48@gmail.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kofc.org/Prepare"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8" Type="http://schemas.openxmlformats.org/officeDocument/2006/relationships/hyperlink" Target="mailto:carlosrenermz@gmail.com" TargetMode="External"/><Relationship Id="rId3" Type="http://schemas.openxmlformats.org/officeDocument/2006/relationships/hyperlink" Target="mailto:skrickguzman6021@gmail.com" TargetMode="External"/><Relationship Id="rId7" Type="http://schemas.openxmlformats.org/officeDocument/2006/relationships/hyperlink" Target="mailto:mike.torres1681@icloud.com" TargetMode="External"/><Relationship Id="rId2" Type="http://schemas.openxmlformats.org/officeDocument/2006/relationships/hyperlink" Target="mailto:zigsr@att.net" TargetMode="External"/><Relationship Id="rId1" Type="http://schemas.openxmlformats.org/officeDocument/2006/relationships/slideLayout" Target="../slideLayouts/slideLayout6.xml"/><Relationship Id="rId6" Type="http://schemas.openxmlformats.org/officeDocument/2006/relationships/hyperlink" Target="mailto:mbarnett360@yahoo.com" TargetMode="External"/><Relationship Id="rId5" Type="http://schemas.openxmlformats.org/officeDocument/2006/relationships/hyperlink" Target="mailto:gdutchover@musiccitymall.net" TargetMode="External"/><Relationship Id="rId4" Type="http://schemas.openxmlformats.org/officeDocument/2006/relationships/hyperlink" Target="mailto:daguilar1@satx.rr.com" TargetMode="External"/><Relationship Id="rId9" Type="http://schemas.openxmlformats.org/officeDocument/2006/relationships/hyperlink" Target="mailto:allw1989@yahoo.com" TargetMode="External"/></Relationships>
</file>

<file path=ppt/slides/_rels/slide97.xml.rels><?xml version="1.0" encoding="UTF-8" standalone="yes"?>
<Relationships xmlns="http://schemas.openxmlformats.org/package/2006/relationships"><Relationship Id="rId2" Type="http://schemas.openxmlformats.org/officeDocument/2006/relationships/hyperlink" Target="http://www.kofc.org/" TargetMode="Externa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D193-71EA-4619-B9D7-ECFAD2457805}"/>
              </a:ext>
            </a:extLst>
          </p:cNvPr>
          <p:cNvSpPr>
            <a:spLocks noGrp="1"/>
          </p:cNvSpPr>
          <p:nvPr>
            <p:ph type="title"/>
          </p:nvPr>
        </p:nvSpPr>
        <p:spPr/>
        <p:txBody>
          <a:bodyPr/>
          <a:lstStyle/>
          <a:p>
            <a:r>
              <a:rPr lang="en-US" dirty="0"/>
              <a:t>MEMBERSHIP</a:t>
            </a:r>
          </a:p>
        </p:txBody>
      </p:sp>
      <p:pic>
        <p:nvPicPr>
          <p:cNvPr id="4" name="Picture 3">
            <a:extLst>
              <a:ext uri="{FF2B5EF4-FFF2-40B4-BE49-F238E27FC236}">
                <a16:creationId xmlns:a16="http://schemas.microsoft.com/office/drawing/2014/main" id="{3F39C89E-E38F-4EA1-81FB-7EA4376E4DE4}"/>
              </a:ext>
            </a:extLst>
          </p:cNvPr>
          <p:cNvPicPr>
            <a:picLocks noChangeAspect="1"/>
          </p:cNvPicPr>
          <p:nvPr/>
        </p:nvPicPr>
        <p:blipFill>
          <a:blip r:embed="rId3"/>
          <a:stretch>
            <a:fillRect/>
          </a:stretch>
        </p:blipFill>
        <p:spPr>
          <a:xfrm>
            <a:off x="2903620" y="4045016"/>
            <a:ext cx="20020547" cy="8852836"/>
          </a:xfrm>
          <a:prstGeom prst="rect">
            <a:avLst/>
          </a:prstGeom>
        </p:spPr>
      </p:pic>
    </p:spTree>
    <p:extLst>
      <p:ext uri="{BB962C8B-B14F-4D97-AF65-F5344CB8AC3E}">
        <p14:creationId xmlns:p14="http://schemas.microsoft.com/office/powerpoint/2010/main" val="1946614381"/>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04730" y="583167"/>
            <a:ext cx="17283896" cy="2590801"/>
          </a:xfrm>
        </p:spPr>
        <p:txBody>
          <a:bodyPr/>
          <a:lstStyle/>
          <a:p>
            <a:r>
              <a:rPr lang="en-US" dirty="0"/>
              <a:t>Council Growth</a:t>
            </a:r>
          </a:p>
        </p:txBody>
      </p:sp>
      <p:sp>
        <p:nvSpPr>
          <p:cNvPr id="7" name="TextBox 6"/>
          <p:cNvSpPr txBox="1"/>
          <p:nvPr/>
        </p:nvSpPr>
        <p:spPr>
          <a:xfrm>
            <a:off x="6019800" y="2819400"/>
            <a:ext cx="17145000" cy="1107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6300" b="1" i="0" u="none" strike="noStrike" cap="none" spc="0" normalizeH="0" baseline="0" dirty="0">
                <a:ln>
                  <a:noFill/>
                </a:ln>
                <a:solidFill>
                  <a:srgbClr val="000000"/>
                </a:solidFill>
                <a:effectLst/>
                <a:uFillTx/>
                <a:latin typeface="+mn-lt"/>
                <a:ea typeface="+mn-ea"/>
                <a:cs typeface="+mn-cs"/>
                <a:sym typeface="Calisto MT"/>
              </a:rPr>
              <a:t>Roundtables</a:t>
            </a:r>
          </a:p>
        </p:txBody>
      </p:sp>
      <p:sp>
        <p:nvSpPr>
          <p:cNvPr id="8" name="Rectangle 7"/>
          <p:cNvSpPr/>
          <p:nvPr/>
        </p:nvSpPr>
        <p:spPr>
          <a:xfrm>
            <a:off x="1219200" y="5029200"/>
            <a:ext cx="22326600" cy="4247317"/>
          </a:xfrm>
          <a:prstGeom prst="rect">
            <a:avLst/>
          </a:prstGeom>
        </p:spPr>
        <p:txBody>
          <a:bodyPr wrap="square">
            <a:spAutoFit/>
          </a:bodyPr>
          <a:lstStyle/>
          <a:p>
            <a:r>
              <a:rPr lang="en-US" sz="5400" dirty="0"/>
              <a:t>Purpose:</a:t>
            </a:r>
          </a:p>
          <a:p>
            <a:r>
              <a:rPr lang="en-US" sz="5400" dirty="0"/>
              <a:t>“To actively engage Knights of Columbus members to aid the parish and sustain visible Catholic action through works of charity in every parish and mission throughout the Order, and in sustainable parishes to form the roundtable into a fully functioning council</a:t>
            </a:r>
            <a:r>
              <a:rPr lang="en-US" sz="5400" i="1" dirty="0"/>
              <a:t>.” (Supreme website)</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04730" y="583167"/>
            <a:ext cx="17283896" cy="2590801"/>
          </a:xfrm>
        </p:spPr>
        <p:txBody>
          <a:bodyPr/>
          <a:lstStyle/>
          <a:p>
            <a:r>
              <a:rPr lang="en-US" dirty="0"/>
              <a:t>Council Growth</a:t>
            </a:r>
          </a:p>
        </p:txBody>
      </p:sp>
      <p:sp>
        <p:nvSpPr>
          <p:cNvPr id="7" name="TextBox 6"/>
          <p:cNvSpPr txBox="1"/>
          <p:nvPr/>
        </p:nvSpPr>
        <p:spPr>
          <a:xfrm>
            <a:off x="6019800" y="2819400"/>
            <a:ext cx="17145000" cy="1107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6300" b="1" i="0" u="none" strike="noStrike" cap="none" spc="0" normalizeH="0" baseline="0" dirty="0">
                <a:ln>
                  <a:noFill/>
                </a:ln>
                <a:solidFill>
                  <a:srgbClr val="000000"/>
                </a:solidFill>
                <a:effectLst/>
                <a:uFillTx/>
                <a:latin typeface="+mn-lt"/>
                <a:ea typeface="+mn-ea"/>
                <a:cs typeface="+mn-cs"/>
                <a:sym typeface="Calisto MT"/>
              </a:rPr>
              <a:t>Roundtables</a:t>
            </a:r>
          </a:p>
        </p:txBody>
      </p:sp>
      <p:sp>
        <p:nvSpPr>
          <p:cNvPr id="8" name="Rectangle 7"/>
          <p:cNvSpPr/>
          <p:nvPr/>
        </p:nvSpPr>
        <p:spPr>
          <a:xfrm>
            <a:off x="533400" y="3962400"/>
            <a:ext cx="23393400" cy="10033516"/>
          </a:xfrm>
          <a:prstGeom prst="rect">
            <a:avLst/>
          </a:prstGeom>
        </p:spPr>
        <p:txBody>
          <a:bodyPr wrap="square">
            <a:spAutoFit/>
          </a:bodyPr>
          <a:lstStyle/>
          <a:p>
            <a:pPr>
              <a:buFont typeface="Wingdings" pitchFamily="2" charset="2"/>
              <a:buChar char="Ø"/>
            </a:pPr>
            <a:r>
              <a:rPr lang="en-US" sz="5400" dirty="0"/>
              <a:t>Roundtables help both the parish &amp; supporting Council</a:t>
            </a:r>
          </a:p>
          <a:p>
            <a:pPr>
              <a:buFont typeface="Wingdings" pitchFamily="2" charset="2"/>
              <a:buChar char="Ø"/>
            </a:pPr>
            <a:r>
              <a:rPr lang="en-US" sz="5400" dirty="0"/>
              <a:t>Should have regular meeting prior to the Council meeting</a:t>
            </a:r>
          </a:p>
          <a:p>
            <a:pPr>
              <a:buFont typeface="Wingdings" pitchFamily="2" charset="2"/>
              <a:buChar char="Ø"/>
            </a:pPr>
            <a:r>
              <a:rPr lang="en-US" sz="5400" dirty="0"/>
              <a:t>The Coordinator is to be a member of the adjacent Parish/Mission &amp; of the supporting Council &amp; attend both the Roundtable meeting &amp; Council Meetings to report back &amp; forth the needs of the Parish/Mission &amp; Council</a:t>
            </a:r>
          </a:p>
          <a:p>
            <a:pPr>
              <a:buFont typeface="Wingdings" pitchFamily="2" charset="2"/>
              <a:buChar char="Ø"/>
            </a:pPr>
            <a:r>
              <a:rPr lang="en-US" sz="5400" dirty="0"/>
              <a:t>Parish Round Table Coordinator (</a:t>
            </a:r>
            <a:r>
              <a:rPr lang="en-US" sz="5400" b="1" dirty="0"/>
              <a:t>Form #2629) DUE: </a:t>
            </a:r>
            <a:r>
              <a:rPr lang="en-US" sz="5400" b="1" dirty="0">
                <a:solidFill>
                  <a:srgbClr val="FF0000"/>
                </a:solidFill>
              </a:rPr>
              <a:t>June 30</a:t>
            </a:r>
            <a:endParaRPr lang="en-US" sz="5400" u="sng" dirty="0">
              <a:solidFill>
                <a:srgbClr val="FF0000"/>
              </a:solidFill>
            </a:endParaRPr>
          </a:p>
          <a:p>
            <a:r>
              <a:rPr lang="en-US" sz="5400" dirty="0">
                <a:solidFill>
                  <a:srgbClr val="FF0000"/>
                </a:solidFill>
              </a:rPr>
              <a:t>	</a:t>
            </a:r>
            <a:r>
              <a:rPr lang="en-US" sz="5400" b="1" u="sng" dirty="0">
                <a:solidFill>
                  <a:srgbClr val="002060"/>
                </a:solidFill>
              </a:rPr>
              <a:t>(by December 31 for State Incentive </a:t>
            </a:r>
            <a:r>
              <a:rPr lang="en-US" sz="5400" b="1" u="sng" dirty="0">
                <a:solidFill>
                  <a:srgbClr val="002060"/>
                </a:solidFill>
                <a:hlinkClick r:id="rId2"/>
              </a:rPr>
              <a:t>–</a:t>
            </a:r>
            <a:r>
              <a:rPr lang="en-US" sz="5400" b="1" u="sng" dirty="0">
                <a:solidFill>
                  <a:srgbClr val="002060"/>
                </a:solidFill>
              </a:rPr>
              <a:t> see Star Guide) </a:t>
            </a:r>
            <a:r>
              <a:rPr lang="en-US" sz="5200" u="sng" dirty="0">
                <a:hlinkClick r:id="rId2"/>
              </a:rPr>
              <a:t>https://www.kofc.org/un/en/forms/council/roundtable_coordinators2629_p.pdf</a:t>
            </a:r>
            <a:endParaRPr lang="en-US" sz="5200" u="sng" dirty="0"/>
          </a:p>
          <a:p>
            <a:pPr>
              <a:buFont typeface="Wingdings" pitchFamily="2" charset="2"/>
              <a:buChar char="Ø"/>
            </a:pPr>
            <a:r>
              <a:rPr lang="en-US" sz="5400" dirty="0"/>
              <a:t>Grand Knight must sign back of form!</a:t>
            </a:r>
          </a:p>
          <a:p>
            <a:pPr>
              <a:buFont typeface="Wingdings" pitchFamily="2" charset="2"/>
              <a:buChar char="Ø"/>
            </a:pPr>
            <a:r>
              <a:rPr lang="en-US" sz="5400" dirty="0"/>
              <a:t>Submit to Supreme, State Roundtable Chairman, Diocesan Deputy, &amp; District Deputy</a:t>
            </a:r>
          </a:p>
          <a:p>
            <a:pPr>
              <a:buFont typeface="Wingdings" pitchFamily="2" charset="2"/>
              <a:buChar char="Ø"/>
            </a:pPr>
            <a:endParaRPr lang="en-US" sz="5400" dirty="0"/>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966185" y="361494"/>
            <a:ext cx="17283896" cy="2590801"/>
          </a:xfrm>
        </p:spPr>
        <p:txBody>
          <a:bodyPr/>
          <a:lstStyle/>
          <a:p>
            <a:r>
              <a:rPr lang="en-US" dirty="0"/>
              <a:t>Council Growth</a:t>
            </a:r>
          </a:p>
        </p:txBody>
      </p:sp>
      <p:pic>
        <p:nvPicPr>
          <p:cNvPr id="8" name="Picture 7" descr="RT1.JPG"/>
          <p:cNvPicPr>
            <a:picLocks noChangeAspect="1"/>
          </p:cNvPicPr>
          <p:nvPr/>
        </p:nvPicPr>
        <p:blipFill>
          <a:blip r:embed="rId2" cstate="print"/>
          <a:stretch>
            <a:fillRect/>
          </a:stretch>
        </p:blipFill>
        <p:spPr>
          <a:xfrm>
            <a:off x="5347854" y="2634202"/>
            <a:ext cx="16791709" cy="10666162"/>
          </a:xfrm>
          <a:prstGeom prst="rect">
            <a:avLst/>
          </a:prstGeom>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04730" y="583167"/>
            <a:ext cx="17283896" cy="2590801"/>
          </a:xfrm>
        </p:spPr>
        <p:txBody>
          <a:bodyPr/>
          <a:lstStyle/>
          <a:p>
            <a:r>
              <a:rPr lang="en-US" dirty="0"/>
              <a:t>Council Growth</a:t>
            </a:r>
          </a:p>
        </p:txBody>
      </p:sp>
      <p:pic>
        <p:nvPicPr>
          <p:cNvPr id="7" name="Picture 6" descr="RT2.JPG"/>
          <p:cNvPicPr>
            <a:picLocks noChangeAspect="1"/>
          </p:cNvPicPr>
          <p:nvPr/>
        </p:nvPicPr>
        <p:blipFill>
          <a:blip r:embed="rId2" cstate="print"/>
          <a:stretch>
            <a:fillRect/>
          </a:stretch>
        </p:blipFill>
        <p:spPr>
          <a:xfrm>
            <a:off x="6293372" y="2743201"/>
            <a:ext cx="15195028" cy="10599836"/>
          </a:xfrm>
          <a:prstGeom prst="rect">
            <a:avLst/>
          </a:prstGeom>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04730" y="583167"/>
            <a:ext cx="17283896" cy="2590801"/>
          </a:xfrm>
        </p:spPr>
        <p:txBody>
          <a:bodyPr/>
          <a:lstStyle/>
          <a:p>
            <a:r>
              <a:rPr lang="en-US" dirty="0"/>
              <a:t>Council Growth</a:t>
            </a:r>
          </a:p>
        </p:txBody>
      </p:sp>
      <p:sp>
        <p:nvSpPr>
          <p:cNvPr id="7" name="TextBox 6"/>
          <p:cNvSpPr txBox="1"/>
          <p:nvPr/>
        </p:nvSpPr>
        <p:spPr>
          <a:xfrm>
            <a:off x="5098473" y="2535381"/>
            <a:ext cx="17145000" cy="1107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6300" b="1" dirty="0"/>
              <a:t>College Councils</a:t>
            </a:r>
            <a:endParaRPr kumimoji="0" lang="en-US" sz="6300" b="1" i="0" u="none" strike="noStrike" cap="none" spc="0" normalizeH="0" baseline="0" dirty="0">
              <a:ln>
                <a:noFill/>
              </a:ln>
              <a:solidFill>
                <a:srgbClr val="000000"/>
              </a:solidFill>
              <a:effectLst/>
              <a:uFillTx/>
              <a:latin typeface="+mn-lt"/>
              <a:ea typeface="+mn-ea"/>
              <a:cs typeface="+mn-cs"/>
              <a:sym typeface="Calisto MT"/>
            </a:endParaRPr>
          </a:p>
        </p:txBody>
      </p:sp>
      <p:sp>
        <p:nvSpPr>
          <p:cNvPr id="8" name="Rectangle 7"/>
          <p:cNvSpPr/>
          <p:nvPr/>
        </p:nvSpPr>
        <p:spPr>
          <a:xfrm>
            <a:off x="2279073" y="4592781"/>
            <a:ext cx="21183600" cy="8586966"/>
          </a:xfrm>
          <a:prstGeom prst="rect">
            <a:avLst/>
          </a:prstGeom>
        </p:spPr>
        <p:txBody>
          <a:bodyPr wrap="square">
            <a:spAutoFit/>
          </a:bodyPr>
          <a:lstStyle/>
          <a:p>
            <a:pPr>
              <a:buFont typeface="Wingdings" pitchFamily="2" charset="2"/>
              <a:buChar char="Ø"/>
            </a:pPr>
            <a:r>
              <a:rPr lang="en-US" sz="5400" dirty="0"/>
              <a:t>Future Leaders of the Order &amp; of our society</a:t>
            </a:r>
          </a:p>
          <a:p>
            <a:pPr>
              <a:buFont typeface="Wingdings" pitchFamily="2" charset="2"/>
              <a:buChar char="Ø"/>
            </a:pPr>
            <a:r>
              <a:rPr lang="en-US" sz="5400" dirty="0"/>
              <a:t>Keeps young men invested in their Faith</a:t>
            </a:r>
          </a:p>
          <a:p>
            <a:endParaRPr lang="en-US" sz="5400" dirty="0"/>
          </a:p>
          <a:p>
            <a:r>
              <a:rPr lang="en-US" sz="5400" dirty="0"/>
              <a:t>Our Goals:</a:t>
            </a:r>
          </a:p>
          <a:p>
            <a:pPr>
              <a:buFont typeface="Wingdings" pitchFamily="2" charset="2"/>
              <a:buChar char="Ø"/>
            </a:pPr>
            <a:r>
              <a:rPr lang="en-US" sz="5400" dirty="0"/>
              <a:t>To promote active growth in established College Councils</a:t>
            </a:r>
          </a:p>
          <a:p>
            <a:pPr>
              <a:buFont typeface="Wingdings" pitchFamily="2" charset="2"/>
              <a:buChar char="Ø"/>
            </a:pPr>
            <a:r>
              <a:rPr lang="en-US" sz="5400" dirty="0"/>
              <a:t>Reactivate the non-active College Councils</a:t>
            </a:r>
          </a:p>
          <a:p>
            <a:pPr>
              <a:buFont typeface="Wingdings" pitchFamily="2" charset="2"/>
              <a:buChar char="Ø"/>
            </a:pPr>
            <a:r>
              <a:rPr lang="en-US" sz="5400" dirty="0"/>
              <a:t>Establish a College Council Roundtable with close campus or Council</a:t>
            </a:r>
          </a:p>
          <a:p>
            <a:pPr>
              <a:buFont typeface="Wingdings" pitchFamily="2" charset="2"/>
              <a:buChar char="Ø"/>
            </a:pPr>
            <a:r>
              <a:rPr lang="en-US" sz="5400" dirty="0"/>
              <a:t>Conduct a State Wide College Council Conference –</a:t>
            </a:r>
          </a:p>
          <a:p>
            <a:pPr algn="ctr"/>
            <a:r>
              <a:rPr lang="en-US" sz="6000" b="1" dirty="0"/>
              <a:t>November 10-12, 2023 – Hosted by UTSA </a:t>
            </a:r>
          </a:p>
          <a:p>
            <a:pPr algn="ctr"/>
            <a:r>
              <a:rPr lang="en-US" sz="5400" dirty="0"/>
              <a:t>registration 	information coming soon</a:t>
            </a:r>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lstStyle/>
          <a:p>
            <a:pPr algn="l"/>
            <a:r>
              <a:rPr lang="en-US" dirty="0"/>
              <a:t>Ed Tydings, ETC Director</a:t>
            </a:r>
          </a:p>
          <a:p>
            <a:pPr algn="l"/>
            <a:r>
              <a:rPr lang="en-US" dirty="0">
                <a:hlinkClick r:id="rId2"/>
              </a:rPr>
              <a:t>Edwardtydings@gmail.com</a:t>
            </a:r>
            <a:endParaRPr lang="en-US" dirty="0"/>
          </a:p>
          <a:p>
            <a:pPr algn="l"/>
            <a:r>
              <a:rPr lang="en-US" dirty="0"/>
              <a:t>512-565-9749</a:t>
            </a:r>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t>Education/Training/Communication</a:t>
            </a:r>
          </a:p>
        </p:txBody>
      </p:sp>
      <p:pic>
        <p:nvPicPr>
          <p:cNvPr id="2" name="Picture 2">
            <a:extLst>
              <a:ext uri="{FF2B5EF4-FFF2-40B4-BE49-F238E27FC236}">
                <a16:creationId xmlns:a16="http://schemas.microsoft.com/office/drawing/2014/main" id="{99260B99-8167-4A18-67FD-211C9C276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9239" y="4642558"/>
            <a:ext cx="7915563" cy="5959763"/>
          </a:xfrm>
          <a:prstGeom prst="rect">
            <a:avLst/>
          </a:prstGeom>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1EE6B4-CBF6-1F5C-82EB-3CF841B79D26}"/>
              </a:ext>
            </a:extLst>
          </p:cNvPr>
          <p:cNvSpPr>
            <a:spLocks noGrp="1"/>
          </p:cNvSpPr>
          <p:nvPr>
            <p:ph type="body" idx="1"/>
          </p:nvPr>
        </p:nvSpPr>
        <p:spPr>
          <a:xfrm>
            <a:off x="234691" y="6858000"/>
            <a:ext cx="23914620" cy="6311675"/>
          </a:xfrm>
        </p:spPr>
        <p:txBody>
          <a:bodyPr/>
          <a:lstStyle/>
          <a:p>
            <a:pPr marL="963930" indent="-957580" algn="l" hangingPunct="0">
              <a:lnSpc>
                <a:spcPct val="80000"/>
              </a:lnSpc>
              <a:buSzPct val="100000"/>
              <a:buBlip>
                <a:blip r:embed="rId2"/>
              </a:buBlip>
            </a:pPr>
            <a:r>
              <a:rPr lang="en-US" dirty="0">
                <a:latin typeface="+mj-lt"/>
                <a:ea typeface="+mj-ea"/>
                <a:cs typeface="+mj-cs"/>
              </a:rPr>
              <a:t>Ed </a:t>
            </a:r>
            <a:r>
              <a:rPr lang="en-US" dirty="0" err="1">
                <a:latin typeface="+mj-lt"/>
                <a:ea typeface="+mj-ea"/>
                <a:cs typeface="+mj-cs"/>
              </a:rPr>
              <a:t>Tydings</a:t>
            </a:r>
            <a:r>
              <a:rPr lang="en-US" dirty="0">
                <a:latin typeface="+mj-lt"/>
                <a:ea typeface="+mj-ea"/>
                <a:cs typeface="+mj-cs"/>
              </a:rPr>
              <a:t> – ETC Director</a:t>
            </a:r>
          </a:p>
          <a:p>
            <a:pPr marL="963930" indent="-957580" algn="l" hangingPunct="0">
              <a:lnSpc>
                <a:spcPct val="80000"/>
              </a:lnSpc>
              <a:buSzPct val="100000"/>
              <a:buBlip>
                <a:blip r:embed="rId2"/>
              </a:buBlip>
            </a:pPr>
            <a:r>
              <a:rPr lang="en-US" dirty="0">
                <a:latin typeface="+mj-lt"/>
                <a:ea typeface="+mj-ea"/>
                <a:cs typeface="+mj-cs"/>
              </a:rPr>
              <a:t>Presentations – Anson Geisel</a:t>
            </a:r>
          </a:p>
          <a:p>
            <a:pPr marL="963930" indent="-957580" algn="l" hangingPunct="0">
              <a:lnSpc>
                <a:spcPct val="80000"/>
              </a:lnSpc>
              <a:buSzPct val="100000"/>
              <a:buBlip>
                <a:blip r:embed="rId2"/>
              </a:buBlip>
            </a:pPr>
            <a:r>
              <a:rPr lang="en-US" dirty="0">
                <a:latin typeface="+mj-lt"/>
                <a:ea typeface="+mj-ea"/>
                <a:cs typeface="+mj-cs"/>
              </a:rPr>
              <a:t>Social Media – Josh Jones</a:t>
            </a:r>
          </a:p>
          <a:p>
            <a:pPr marL="963930" indent="-957580" algn="l" hangingPunct="0">
              <a:lnSpc>
                <a:spcPct val="80000"/>
              </a:lnSpc>
              <a:buSzPct val="100000"/>
              <a:buBlip>
                <a:blip r:embed="rId2"/>
              </a:buBlip>
            </a:pPr>
            <a:r>
              <a:rPr lang="en-US" dirty="0">
                <a:latin typeface="+mj-lt"/>
                <a:ea typeface="+mj-ea"/>
                <a:cs typeface="+mj-cs"/>
              </a:rPr>
              <a:t>Webmaster &amp; Photographer – Mark Johnson</a:t>
            </a:r>
          </a:p>
          <a:p>
            <a:pPr marL="963930" indent="-957580" algn="l" hangingPunct="0">
              <a:lnSpc>
                <a:spcPct val="80000"/>
              </a:lnSpc>
              <a:buSzPct val="100000"/>
              <a:buBlip>
                <a:blip r:embed="rId2"/>
              </a:buBlip>
            </a:pPr>
            <a:r>
              <a:rPr lang="en-US" dirty="0">
                <a:latin typeface="+mj-lt"/>
                <a:ea typeface="+mj-ea"/>
                <a:cs typeface="+mj-cs"/>
              </a:rPr>
              <a:t>Scorekeeper – Greg Wilson</a:t>
            </a:r>
          </a:p>
          <a:p>
            <a:pPr marL="6350" indent="0">
              <a:buNone/>
            </a:pPr>
            <a:endParaRPr lang="en-US" dirty="0"/>
          </a:p>
        </p:txBody>
      </p:sp>
      <p:sp>
        <p:nvSpPr>
          <p:cNvPr id="3" name="Title 2">
            <a:extLst>
              <a:ext uri="{FF2B5EF4-FFF2-40B4-BE49-F238E27FC236}">
                <a16:creationId xmlns:a16="http://schemas.microsoft.com/office/drawing/2014/main" id="{2BBA6740-E499-2AAC-5CC6-C11990DD1AC4}"/>
              </a:ext>
            </a:extLst>
          </p:cNvPr>
          <p:cNvSpPr>
            <a:spLocks noGrp="1"/>
          </p:cNvSpPr>
          <p:nvPr>
            <p:ph type="title"/>
          </p:nvPr>
        </p:nvSpPr>
        <p:spPr>
          <a:xfrm>
            <a:off x="6134826" y="1198515"/>
            <a:ext cx="17284700" cy="1964873"/>
          </a:xfrm>
        </p:spPr>
        <p:txBody>
          <a:bodyPr/>
          <a:lstStyle/>
          <a:p>
            <a:r>
              <a:rPr lang="en-US" sz="8300" dirty="0"/>
              <a:t>Education/Training/Communication</a:t>
            </a:r>
          </a:p>
        </p:txBody>
      </p:sp>
      <p:sp>
        <p:nvSpPr>
          <p:cNvPr id="6" name="Title 2">
            <a:extLst>
              <a:ext uri="{FF2B5EF4-FFF2-40B4-BE49-F238E27FC236}">
                <a16:creationId xmlns:a16="http://schemas.microsoft.com/office/drawing/2014/main" id="{1653E4BD-CC85-C7C0-B2A4-50D33B2B8317}"/>
              </a:ext>
            </a:extLst>
          </p:cNvPr>
          <p:cNvSpPr txBox="1">
            <a:spLocks/>
          </p:cNvSpPr>
          <p:nvPr/>
        </p:nvSpPr>
        <p:spPr>
          <a:xfrm>
            <a:off x="3988163" y="4893128"/>
            <a:ext cx="17284700" cy="1964872"/>
          </a:xfrm>
          <a:prstGeom prst="rect">
            <a:avLst/>
          </a:prstGeom>
        </p:spPr>
        <p:txBody>
          <a:bodyPr lIns="137153" tIns="137153" rIns="137153" bIns="137153"/>
          <a:lstStyle>
            <a:lvl1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n-lt"/>
                <a:ea typeface="+mn-ea"/>
                <a:cs typeface="+mn-cs"/>
                <a:sym typeface="Calisto MT"/>
              </a:defRPr>
            </a:lvl1pPr>
            <a:lvl2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n-lt"/>
                <a:ea typeface="+mn-ea"/>
                <a:cs typeface="+mn-cs"/>
                <a:sym typeface="Calisto MT"/>
              </a:defRPr>
            </a:lvl2pPr>
            <a:lvl3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n-lt"/>
                <a:ea typeface="+mn-ea"/>
                <a:cs typeface="+mn-cs"/>
                <a:sym typeface="Calisto MT"/>
              </a:defRPr>
            </a:lvl3pPr>
            <a:lvl4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n-lt"/>
                <a:ea typeface="+mn-ea"/>
                <a:cs typeface="+mn-cs"/>
                <a:sym typeface="Calisto MT"/>
              </a:defRPr>
            </a:lvl4pPr>
            <a:lvl5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n-lt"/>
                <a:ea typeface="+mn-ea"/>
                <a:cs typeface="+mn-cs"/>
                <a:sym typeface="Calisto MT"/>
              </a:defRPr>
            </a:lvl5pPr>
            <a:lvl6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n-lt"/>
                <a:ea typeface="+mn-ea"/>
                <a:cs typeface="+mn-cs"/>
                <a:sym typeface="Calisto MT"/>
              </a:defRPr>
            </a:lvl6pPr>
            <a:lvl7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n-lt"/>
                <a:ea typeface="+mn-ea"/>
                <a:cs typeface="+mn-cs"/>
                <a:sym typeface="Calisto MT"/>
              </a:defRPr>
            </a:lvl7pPr>
            <a:lvl8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n-lt"/>
                <a:ea typeface="+mn-ea"/>
                <a:cs typeface="+mn-cs"/>
                <a:sym typeface="Calisto MT"/>
              </a:defRPr>
            </a:lvl8pPr>
            <a:lvl9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n-lt"/>
                <a:ea typeface="+mn-ea"/>
                <a:cs typeface="+mn-cs"/>
                <a:sym typeface="Calisto MT"/>
              </a:defRPr>
            </a:lvl9pPr>
          </a:lstStyle>
          <a:p>
            <a:pPr hangingPunct="1"/>
            <a:r>
              <a:rPr lang="en-US" dirty="0"/>
              <a:t>ETC Team</a:t>
            </a:r>
          </a:p>
        </p:txBody>
      </p:sp>
    </p:spTree>
    <p:extLst>
      <p:ext uri="{BB962C8B-B14F-4D97-AF65-F5344CB8AC3E}">
        <p14:creationId xmlns:p14="http://schemas.microsoft.com/office/powerpoint/2010/main" val="96918279"/>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lstStyle/>
          <a:p>
            <a:r>
              <a:rPr lang="en-US" sz="8000" b="1" dirty="0"/>
              <a:t>The Financial Secretary Training Team</a:t>
            </a:r>
          </a:p>
          <a:p>
            <a:pPr marL="963930" indent="-957580" algn="l" hangingPunct="0">
              <a:lnSpc>
                <a:spcPct val="80000"/>
              </a:lnSpc>
              <a:buSzPct val="100000"/>
              <a:buBlip>
                <a:blip r:embed="rId2"/>
              </a:buBlip>
            </a:pPr>
            <a:r>
              <a:rPr lang="en-US" dirty="0">
                <a:latin typeface="+mj-lt"/>
                <a:ea typeface="+mj-ea"/>
                <a:cs typeface="+mj-cs"/>
              </a:rPr>
              <a:t>Chairman and El Paso / San Angelo – David Solis</a:t>
            </a:r>
          </a:p>
          <a:p>
            <a:pPr marL="963930" indent="-957580" algn="l" hangingPunct="0">
              <a:lnSpc>
                <a:spcPct val="80000"/>
              </a:lnSpc>
              <a:buSzPct val="100000"/>
              <a:buBlip>
                <a:blip r:embed="rId2"/>
              </a:buBlip>
            </a:pPr>
            <a:r>
              <a:rPr lang="en-US" dirty="0">
                <a:latin typeface="+mj-lt"/>
                <a:ea typeface="+mj-ea"/>
                <a:cs typeface="+mj-cs"/>
              </a:rPr>
              <a:t>Austin / San Antonio – Pete Donahoe </a:t>
            </a:r>
          </a:p>
          <a:p>
            <a:pPr marL="963930" indent="-957580" algn="l" hangingPunct="0">
              <a:lnSpc>
                <a:spcPct val="80000"/>
              </a:lnSpc>
              <a:buSzPct val="100000"/>
              <a:buBlip>
                <a:blip r:embed="rId2"/>
              </a:buBlip>
            </a:pPr>
            <a:r>
              <a:rPr lang="en-US" b="1" dirty="0">
                <a:latin typeface="+mj-lt"/>
                <a:ea typeface="+mj-ea"/>
                <a:cs typeface="+mj-cs"/>
              </a:rPr>
              <a:t>Dallas / Ft. Worth / Tyler – Victor Garza </a:t>
            </a:r>
          </a:p>
          <a:p>
            <a:pPr marL="963930" indent="-957580" algn="l" hangingPunct="0">
              <a:lnSpc>
                <a:spcPct val="80000"/>
              </a:lnSpc>
              <a:buSzPct val="100000"/>
              <a:buBlip>
                <a:blip r:embed="rId2"/>
              </a:buBlip>
            </a:pPr>
            <a:r>
              <a:rPr lang="en-US" dirty="0">
                <a:latin typeface="+mj-lt"/>
                <a:ea typeface="+mj-ea"/>
                <a:cs typeface="+mj-cs"/>
              </a:rPr>
              <a:t>Galveston-Houston / Beaumont / Victoria – JL </a:t>
            </a:r>
            <a:r>
              <a:rPr lang="en-US" dirty="0" err="1">
                <a:latin typeface="+mj-lt"/>
                <a:ea typeface="+mj-ea"/>
                <a:cs typeface="+mj-cs"/>
              </a:rPr>
              <a:t>Giegerich</a:t>
            </a:r>
            <a:endParaRPr lang="en-US" dirty="0">
              <a:latin typeface="+mj-lt"/>
              <a:ea typeface="+mj-ea"/>
              <a:cs typeface="+mj-cs"/>
            </a:endParaRPr>
          </a:p>
          <a:p>
            <a:pPr marL="963930" indent="-957580" algn="l" hangingPunct="0">
              <a:lnSpc>
                <a:spcPct val="80000"/>
              </a:lnSpc>
              <a:buSzPct val="100000"/>
              <a:buBlip>
                <a:blip r:embed="rId2"/>
              </a:buBlip>
            </a:pPr>
            <a:r>
              <a:rPr lang="en-US" dirty="0">
                <a:latin typeface="+mj-lt"/>
                <a:ea typeface="+mj-ea"/>
                <a:cs typeface="+mj-cs"/>
              </a:rPr>
              <a:t>Corpus Christi / Brownsville / Laredo – Michael Murphy</a:t>
            </a:r>
          </a:p>
          <a:p>
            <a:pPr marL="963930" indent="-957580" algn="l" hangingPunct="0">
              <a:lnSpc>
                <a:spcPct val="80000"/>
              </a:lnSpc>
              <a:buSzPct val="100000"/>
              <a:buBlip>
                <a:blip r:embed="rId2"/>
              </a:buBlip>
            </a:pPr>
            <a:r>
              <a:rPr lang="en-US" dirty="0">
                <a:latin typeface="+mj-lt"/>
                <a:ea typeface="+mj-ea"/>
                <a:cs typeface="+mj-cs"/>
              </a:rPr>
              <a:t>Amarillo / Lubbock – Steven Webb</a:t>
            </a:r>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rPr dirty="0"/>
              <a:t>Education/Training/Communication</a:t>
            </a:r>
          </a:p>
        </p:txBody>
      </p:sp>
    </p:spTree>
    <p:extLst>
      <p:ext uri="{BB962C8B-B14F-4D97-AF65-F5344CB8AC3E}">
        <p14:creationId xmlns:p14="http://schemas.microsoft.com/office/powerpoint/2010/main" val="2208151565"/>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lstStyle/>
          <a:p>
            <a:r>
              <a:rPr lang="en-US" sz="8000" b="1" dirty="0">
                <a:solidFill>
                  <a:srgbClr val="FF0000"/>
                </a:solidFill>
              </a:rPr>
              <a:t>Who</a:t>
            </a:r>
            <a:r>
              <a:rPr lang="en-US" sz="8000" dirty="0"/>
              <a:t> </a:t>
            </a:r>
            <a:r>
              <a:rPr lang="en-US" sz="8000" b="1" dirty="0"/>
              <a:t>are we?</a:t>
            </a:r>
          </a:p>
          <a:p>
            <a:pPr marL="963930" indent="-957580" algn="l" hangingPunct="0">
              <a:lnSpc>
                <a:spcPct val="80000"/>
              </a:lnSpc>
              <a:buSzPct val="100000"/>
              <a:buBlip>
                <a:blip r:embed="rId2"/>
              </a:buBlip>
            </a:pPr>
            <a:r>
              <a:rPr lang="en-US" sz="8800" dirty="0">
                <a:latin typeface="+mj-lt"/>
                <a:ea typeface="+mj-ea"/>
                <a:cs typeface="+mj-cs"/>
              </a:rPr>
              <a:t>We are the leadership for the Texas Knights of Columbus</a:t>
            </a:r>
          </a:p>
          <a:p>
            <a:pPr marL="963930" indent="-957580" algn="l" hangingPunct="0">
              <a:lnSpc>
                <a:spcPct val="80000"/>
              </a:lnSpc>
              <a:buSzPct val="100000"/>
              <a:buBlip>
                <a:blip r:embed="rId2"/>
              </a:buBlip>
            </a:pPr>
            <a:r>
              <a:rPr lang="en-US" sz="8800" dirty="0">
                <a:latin typeface="+mj-lt"/>
                <a:ea typeface="+mj-ea"/>
                <a:cs typeface="+mj-cs"/>
              </a:rPr>
              <a:t>We are all volunteers, but we also volunteered to be leaders</a:t>
            </a:r>
          </a:p>
          <a:p>
            <a:pPr marL="963930" indent="-957580" algn="l" hangingPunct="0">
              <a:lnSpc>
                <a:spcPct val="80000"/>
              </a:lnSpc>
              <a:buSzPct val="100000"/>
              <a:buBlip>
                <a:blip r:embed="rId2"/>
              </a:buBlip>
            </a:pPr>
            <a:r>
              <a:rPr lang="en-US" sz="8800" dirty="0">
                <a:latin typeface="+mj-lt"/>
                <a:ea typeface="+mj-ea"/>
                <a:cs typeface="+mj-cs"/>
              </a:rPr>
              <a:t>We have a responsibility to prepare ourselves for our various roles</a:t>
            </a:r>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t>Education/Training/Communication</a:t>
            </a:r>
          </a:p>
        </p:txBody>
      </p:sp>
    </p:spTree>
    <p:extLst>
      <p:ext uri="{BB962C8B-B14F-4D97-AF65-F5344CB8AC3E}">
        <p14:creationId xmlns:p14="http://schemas.microsoft.com/office/powerpoint/2010/main" val="3646316333"/>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nchor="t"/>
          <a:lstStyle/>
          <a:p>
            <a:r>
              <a:rPr lang="en-US" sz="8000" b="1" dirty="0">
                <a:solidFill>
                  <a:srgbClr val="FF0000"/>
                </a:solidFill>
              </a:rPr>
              <a:t>What</a:t>
            </a:r>
            <a:r>
              <a:rPr lang="en-US" sz="8000" b="1" dirty="0"/>
              <a:t> are we?</a:t>
            </a:r>
            <a:br>
              <a:rPr lang="en-US" sz="8000" b="1" dirty="0"/>
            </a:br>
            <a:endParaRPr lang="en-US" sz="8000" b="1" dirty="0"/>
          </a:p>
          <a:p>
            <a:pPr marL="963930" indent="-957580" algn="l" hangingPunct="0">
              <a:lnSpc>
                <a:spcPct val="80000"/>
              </a:lnSpc>
              <a:buSzPct val="100000"/>
              <a:buBlip>
                <a:blip r:embed="rId2"/>
              </a:buBlip>
            </a:pPr>
            <a:r>
              <a:rPr lang="en-US" sz="8800" dirty="0">
                <a:latin typeface="+mj-lt"/>
                <a:ea typeface="+mj-ea"/>
                <a:cs typeface="+mj-cs"/>
              </a:rPr>
              <a:t>We are the team that will help provide education and training to our fraternal leaders</a:t>
            </a:r>
            <a:br>
              <a:rPr lang="en-US" sz="8800" dirty="0">
                <a:latin typeface="+mj-lt"/>
                <a:ea typeface="+mj-ea"/>
                <a:cs typeface="+mj-cs"/>
              </a:rPr>
            </a:br>
            <a:r>
              <a:rPr lang="en-US" sz="8800" dirty="0">
                <a:latin typeface="+mj-lt"/>
                <a:ea typeface="+mj-ea"/>
                <a:cs typeface="+mj-cs"/>
              </a:rPr>
              <a:t> </a:t>
            </a:r>
          </a:p>
          <a:p>
            <a:pPr marL="963930" indent="-957580" algn="l" hangingPunct="0">
              <a:lnSpc>
                <a:spcPct val="80000"/>
              </a:lnSpc>
              <a:buSzPct val="100000"/>
              <a:buBlip>
                <a:blip r:embed="rId2"/>
              </a:buBlip>
            </a:pPr>
            <a:r>
              <a:rPr lang="en-US" sz="8800" dirty="0">
                <a:latin typeface="+mj-lt"/>
                <a:ea typeface="+mj-ea"/>
                <a:cs typeface="+mj-cs"/>
              </a:rPr>
              <a:t>We are the team that will help communicate our goals and our accomplishments</a:t>
            </a:r>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t>Education/Training/Communication</a:t>
            </a:r>
          </a:p>
        </p:txBody>
      </p:sp>
    </p:spTree>
    <p:extLst>
      <p:ext uri="{BB962C8B-B14F-4D97-AF65-F5344CB8AC3E}">
        <p14:creationId xmlns:p14="http://schemas.microsoft.com/office/powerpoint/2010/main" val="40990467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869CC-1DE1-4F85-9ACB-605AFF9CE3C4}"/>
              </a:ext>
            </a:extLst>
          </p:cNvPr>
          <p:cNvSpPr>
            <a:spLocks noGrp="1"/>
          </p:cNvSpPr>
          <p:nvPr>
            <p:ph type="title"/>
          </p:nvPr>
        </p:nvSpPr>
        <p:spPr/>
        <p:txBody>
          <a:bodyPr/>
          <a:lstStyle/>
          <a:p>
            <a:r>
              <a:rPr lang="en-US" dirty="0"/>
              <a:t>MEMBERSHIP</a:t>
            </a:r>
          </a:p>
        </p:txBody>
      </p:sp>
      <p:pic>
        <p:nvPicPr>
          <p:cNvPr id="5" name="Picture 4" descr="A picture containing text, receipt&#10;&#10;Description automatically generated">
            <a:extLst>
              <a:ext uri="{FF2B5EF4-FFF2-40B4-BE49-F238E27FC236}">
                <a16:creationId xmlns:a16="http://schemas.microsoft.com/office/drawing/2014/main" id="{A16436A0-AB7E-4FBA-B01A-976BFEC0D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042" y="3371364"/>
            <a:ext cx="13683916" cy="9628227"/>
          </a:xfrm>
          <a:prstGeom prst="rect">
            <a:avLst/>
          </a:prstGeom>
        </p:spPr>
      </p:pic>
    </p:spTree>
    <p:extLst>
      <p:ext uri="{BB962C8B-B14F-4D97-AF65-F5344CB8AC3E}">
        <p14:creationId xmlns:p14="http://schemas.microsoft.com/office/powerpoint/2010/main" val="1789400591"/>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p:txBody>
          <a:bodyPr/>
          <a:lstStyle/>
          <a:p>
            <a:endParaRPr lang="en-US" dirty="0"/>
          </a:p>
          <a:p>
            <a:endParaRPr lang="en-US" dirty="0"/>
          </a:p>
        </p:txBody>
      </p:sp>
      <p:sp>
        <p:nvSpPr>
          <p:cNvPr id="59" name="Education/Training/Communication"/>
          <p:cNvSpPr txBox="1">
            <a:spLocks noGrp="1"/>
          </p:cNvSpPr>
          <p:nvPr>
            <p:ph type="title"/>
          </p:nvPr>
        </p:nvSpPr>
        <p:spPr/>
        <p:txBody>
          <a:bodyPr/>
          <a:lstStyle>
            <a:lvl1pPr defTabSz="1444752">
              <a:defRPr sz="8300">
                <a:effectLst>
                  <a:outerShdw blurRad="12700" dist="20066" dir="18900000" rotWithShape="0">
                    <a:srgbClr val="B9A23B"/>
                  </a:outerShdw>
                </a:effectLst>
              </a:defRPr>
            </a:lvl1pPr>
          </a:lstStyle>
          <a:p>
            <a:r>
              <a:rPr lang="en-US"/>
              <a:t>Education/Training/Communication</a:t>
            </a:r>
          </a:p>
        </p:txBody>
      </p:sp>
      <p:sp>
        <p:nvSpPr>
          <p:cNvPr id="5" name="TextBox 4">
            <a:extLst>
              <a:ext uri="{FF2B5EF4-FFF2-40B4-BE49-F238E27FC236}">
                <a16:creationId xmlns:a16="http://schemas.microsoft.com/office/drawing/2014/main" id="{19A2EEDA-6859-F754-1287-B2959D547285}"/>
              </a:ext>
            </a:extLst>
          </p:cNvPr>
          <p:cNvSpPr txBox="1"/>
          <p:nvPr/>
        </p:nvSpPr>
        <p:spPr>
          <a:xfrm>
            <a:off x="727788" y="4155319"/>
            <a:ext cx="22822677" cy="7740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6000" dirty="0">
                <a:solidFill>
                  <a:srgbClr val="FF0000"/>
                </a:solidFill>
                <a:latin typeface="+mj-lt"/>
              </a:rPr>
              <a:t>What</a:t>
            </a:r>
            <a:r>
              <a:rPr lang="en-US" sz="6000" dirty="0">
                <a:latin typeface="+mj-lt"/>
              </a:rPr>
              <a:t> else do we do?</a:t>
            </a:r>
            <a:br>
              <a:rPr lang="en-US" sz="6000" dirty="0">
                <a:latin typeface="+mj-lt"/>
              </a:rPr>
            </a:br>
            <a:endParaRPr lang="en-US" sz="6000" dirty="0">
              <a:latin typeface="+mj-lt"/>
            </a:endParaRPr>
          </a:p>
          <a:p>
            <a:pPr marL="963930" indent="-957580">
              <a:lnSpc>
                <a:spcPct val="80000"/>
              </a:lnSpc>
              <a:spcBef>
                <a:spcPts val="600"/>
              </a:spcBef>
              <a:buSzPct val="100000"/>
              <a:buBlip>
                <a:blip r:embed="rId2"/>
              </a:buBlip>
            </a:pPr>
            <a:r>
              <a:rPr lang="en-US" sz="8800" dirty="0">
                <a:effectLst>
                  <a:outerShdw blurRad="12700" dist="25400" dir="18900000" rotWithShape="0">
                    <a:srgbClr val="B9A23B"/>
                  </a:outerShdw>
                </a:effectLst>
                <a:latin typeface="+mj-lt"/>
                <a:ea typeface="+mj-ea"/>
                <a:cs typeface="+mj-cs"/>
                <a:sym typeface="Calisto MT"/>
              </a:rPr>
              <a:t>Diocesan and District Deputy of the Year</a:t>
            </a:r>
          </a:p>
          <a:p>
            <a:pPr marL="963930" indent="-957580">
              <a:lnSpc>
                <a:spcPct val="80000"/>
              </a:lnSpc>
              <a:spcBef>
                <a:spcPts val="600"/>
              </a:spcBef>
              <a:buSzPct val="100000"/>
              <a:buBlip>
                <a:blip r:embed="rId2"/>
              </a:buBlip>
            </a:pPr>
            <a:r>
              <a:rPr lang="en-US" sz="8800" dirty="0">
                <a:effectLst>
                  <a:outerShdw blurRad="12700" dist="25400" dir="18900000" rotWithShape="0">
                    <a:srgbClr val="B9A23B"/>
                  </a:outerShdw>
                </a:effectLst>
                <a:latin typeface="+mj-lt"/>
                <a:ea typeface="+mj-ea"/>
                <a:cs typeface="+mj-cs"/>
                <a:sym typeface="Calisto MT"/>
              </a:rPr>
              <a:t>The Finish Line</a:t>
            </a:r>
          </a:p>
          <a:p>
            <a:pPr marL="963930" indent="-957580">
              <a:lnSpc>
                <a:spcPct val="80000"/>
              </a:lnSpc>
              <a:spcBef>
                <a:spcPts val="600"/>
              </a:spcBef>
              <a:buSzPct val="100000"/>
              <a:buBlip>
                <a:blip r:embed="rId2"/>
              </a:buBlip>
            </a:pPr>
            <a:r>
              <a:rPr lang="en-US" sz="8800" dirty="0">
                <a:effectLst>
                  <a:outerShdw blurRad="12700" dist="25400" dir="18900000" rotWithShape="0">
                    <a:srgbClr val="B9A23B"/>
                  </a:outerShdw>
                </a:effectLst>
                <a:latin typeface="+mj-lt"/>
                <a:ea typeface="+mj-ea"/>
                <a:cs typeface="+mj-cs"/>
                <a:sym typeface="Calisto MT"/>
              </a:rPr>
              <a:t>The Texas Knight and the Website</a:t>
            </a:r>
          </a:p>
          <a:p>
            <a:pPr marL="963930" indent="-957580">
              <a:lnSpc>
                <a:spcPct val="80000"/>
              </a:lnSpc>
              <a:spcBef>
                <a:spcPts val="600"/>
              </a:spcBef>
              <a:buSzPct val="100000"/>
              <a:buBlip>
                <a:blip r:embed="rId2"/>
              </a:buBlip>
            </a:pPr>
            <a:r>
              <a:rPr lang="en-US" sz="8800" dirty="0">
                <a:effectLst>
                  <a:outerShdw blurRad="12700" dist="25400" dir="18900000" rotWithShape="0">
                    <a:srgbClr val="B9A23B"/>
                  </a:outerShdw>
                </a:effectLst>
                <a:latin typeface="+mj-lt"/>
                <a:ea typeface="+mj-ea"/>
                <a:cs typeface="+mj-cs"/>
                <a:sym typeface="Calisto MT"/>
              </a:rPr>
              <a:t>Constant Contact</a:t>
            </a:r>
          </a:p>
          <a:p>
            <a:pPr marL="963930" indent="-957580">
              <a:lnSpc>
                <a:spcPct val="80000"/>
              </a:lnSpc>
              <a:spcBef>
                <a:spcPts val="600"/>
              </a:spcBef>
              <a:buSzPct val="100000"/>
              <a:buBlip>
                <a:blip r:embed="rId2"/>
              </a:buBlip>
            </a:pPr>
            <a:r>
              <a:rPr lang="en-US" sz="8800" dirty="0">
                <a:effectLst>
                  <a:outerShdw blurRad="12700" dist="25400" dir="18900000" rotWithShape="0">
                    <a:srgbClr val="B9A23B"/>
                  </a:outerShdw>
                </a:effectLst>
                <a:latin typeface="+mj-lt"/>
                <a:ea typeface="+mj-ea"/>
                <a:cs typeface="+mj-cs"/>
                <a:sym typeface="Calisto MT"/>
              </a:rPr>
              <a:t>The Star Guide </a:t>
            </a:r>
          </a:p>
        </p:txBody>
      </p:sp>
    </p:spTree>
    <p:extLst>
      <p:ext uri="{BB962C8B-B14F-4D97-AF65-F5344CB8AC3E}">
        <p14:creationId xmlns:p14="http://schemas.microsoft.com/office/powerpoint/2010/main" val="1917379562"/>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nchor="t"/>
          <a:lstStyle/>
          <a:p>
            <a:r>
              <a:rPr lang="en-US" sz="8000" b="1" dirty="0">
                <a:solidFill>
                  <a:srgbClr val="FF0000"/>
                </a:solidFill>
              </a:rPr>
              <a:t>Where?</a:t>
            </a:r>
          </a:p>
          <a:p>
            <a:pPr algn="l"/>
            <a:r>
              <a:rPr lang="en-US" sz="5400" dirty="0">
                <a:solidFill>
                  <a:schemeClr val="tx1"/>
                </a:solidFill>
              </a:rPr>
              <a:t>The Supreme website </a:t>
            </a:r>
            <a:r>
              <a:rPr lang="en-US" sz="5400" dirty="0">
                <a:solidFill>
                  <a:schemeClr val="tx1"/>
                </a:solidFill>
                <a:hlinkClick r:id="rId2"/>
              </a:rPr>
              <a:t>www.kofc.org</a:t>
            </a:r>
            <a:endParaRPr lang="en-US" sz="5400" dirty="0">
              <a:solidFill>
                <a:schemeClr val="tx1"/>
              </a:solidFill>
            </a:endParaRPr>
          </a:p>
          <a:p>
            <a:pPr algn="l"/>
            <a:r>
              <a:rPr lang="en-US" sz="5400" dirty="0">
                <a:solidFill>
                  <a:schemeClr val="tx1"/>
                </a:solidFill>
              </a:rPr>
              <a:t>District Deputies request login help at 1-800-380-9995</a:t>
            </a:r>
          </a:p>
          <a:p>
            <a:pPr algn="l"/>
            <a:endParaRPr lang="en-US" dirty="0">
              <a:solidFill>
                <a:schemeClr val="tx1"/>
              </a:solidFill>
            </a:endParaRPr>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t>Education/Training/Communication</a:t>
            </a:r>
          </a:p>
        </p:txBody>
      </p:sp>
      <p:pic>
        <p:nvPicPr>
          <p:cNvPr id="2" name="Picture 1">
            <a:extLst>
              <a:ext uri="{FF2B5EF4-FFF2-40B4-BE49-F238E27FC236}">
                <a16:creationId xmlns:a16="http://schemas.microsoft.com/office/drawing/2014/main" id="{D49D3705-2849-5D80-24E4-DB6152838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83" y="7334774"/>
            <a:ext cx="23825233" cy="6212362"/>
          </a:xfrm>
          <a:prstGeom prst="rect">
            <a:avLst/>
          </a:prstGeom>
        </p:spPr>
      </p:pic>
    </p:spTree>
    <p:extLst>
      <p:ext uri="{BB962C8B-B14F-4D97-AF65-F5344CB8AC3E}">
        <p14:creationId xmlns:p14="http://schemas.microsoft.com/office/powerpoint/2010/main" val="2970447594"/>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nchor="t"/>
          <a:lstStyle/>
          <a:p>
            <a:r>
              <a:rPr lang="en-US" sz="8000" b="1" dirty="0">
                <a:solidFill>
                  <a:srgbClr val="FF0000"/>
                </a:solidFill>
              </a:rPr>
              <a:t>Where?</a:t>
            </a:r>
          </a:p>
          <a:p>
            <a:pPr algn="l"/>
            <a:r>
              <a:rPr lang="en-US" sz="5400" dirty="0">
                <a:solidFill>
                  <a:schemeClr val="tx1"/>
                </a:solidFill>
              </a:rPr>
              <a:t>The Texas state council website </a:t>
            </a:r>
            <a:r>
              <a:rPr lang="en-US" sz="5400" dirty="0">
                <a:solidFill>
                  <a:schemeClr val="tx1"/>
                </a:solidFill>
                <a:hlinkClick r:id="rId2"/>
              </a:rPr>
              <a:t>www.tkofc.org</a:t>
            </a:r>
            <a:r>
              <a:rPr lang="en-US" sz="5400" dirty="0">
                <a:solidFill>
                  <a:schemeClr val="tx1"/>
                </a:solidFill>
              </a:rPr>
              <a:t> </a:t>
            </a:r>
            <a:endParaRPr lang="en-US" sz="5400" dirty="0">
              <a:solidFill>
                <a:srgbClr val="FF0000"/>
              </a:solidFill>
            </a:endParaRPr>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t>Education/Training/Communication</a:t>
            </a:r>
          </a:p>
        </p:txBody>
      </p:sp>
      <p:pic>
        <p:nvPicPr>
          <p:cNvPr id="3" name="Picture 2">
            <a:extLst>
              <a:ext uri="{FF2B5EF4-FFF2-40B4-BE49-F238E27FC236}">
                <a16:creationId xmlns:a16="http://schemas.microsoft.com/office/drawing/2014/main" id="{BF29D990-A5FC-7A0A-8DE0-F5FB5CFA94E5}"/>
              </a:ext>
            </a:extLst>
          </p:cNvPr>
          <p:cNvPicPr>
            <a:picLocks noChangeAspect="1"/>
          </p:cNvPicPr>
          <p:nvPr/>
        </p:nvPicPr>
        <p:blipFill>
          <a:blip r:embed="rId3"/>
          <a:stretch>
            <a:fillRect/>
          </a:stretch>
        </p:blipFill>
        <p:spPr>
          <a:xfrm>
            <a:off x="4478693" y="6559420"/>
            <a:ext cx="14174583" cy="6274833"/>
          </a:xfrm>
          <a:prstGeom prst="rect">
            <a:avLst/>
          </a:prstGeom>
        </p:spPr>
      </p:pic>
    </p:spTree>
    <p:extLst>
      <p:ext uri="{BB962C8B-B14F-4D97-AF65-F5344CB8AC3E}">
        <p14:creationId xmlns:p14="http://schemas.microsoft.com/office/powerpoint/2010/main" val="1349494535"/>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nchor="t">
            <a:normAutofit lnSpcReduction="10000"/>
          </a:bodyPr>
          <a:lstStyle/>
          <a:p>
            <a:r>
              <a:rPr lang="en-US" sz="8000" b="1" dirty="0">
                <a:solidFill>
                  <a:srgbClr val="FF0000"/>
                </a:solidFill>
              </a:rPr>
              <a:t>Where</a:t>
            </a:r>
            <a:r>
              <a:rPr lang="en-US" sz="8000" b="1" dirty="0"/>
              <a:t> can we share it?</a:t>
            </a:r>
            <a:br>
              <a:rPr lang="en-US" sz="8000" b="1" dirty="0"/>
            </a:br>
            <a:r>
              <a:rPr lang="en-US" sz="2000" b="1" dirty="0"/>
              <a:t> </a:t>
            </a:r>
            <a:endParaRPr lang="en-US" sz="4400" b="1" dirty="0"/>
          </a:p>
          <a:p>
            <a:pPr marL="963930" indent="-957580" algn="l" hangingPunct="0">
              <a:lnSpc>
                <a:spcPct val="80000"/>
              </a:lnSpc>
              <a:buSzPct val="100000"/>
              <a:buBlip>
                <a:blip r:embed="rId2"/>
              </a:buBlip>
            </a:pPr>
            <a:r>
              <a:rPr lang="en-US" dirty="0">
                <a:latin typeface="+mj-lt"/>
                <a:ea typeface="+mj-ea"/>
                <a:cs typeface="+mj-cs"/>
              </a:rPr>
              <a:t>Texas State Council Website – </a:t>
            </a:r>
            <a:r>
              <a:rPr lang="en-US" dirty="0">
                <a:latin typeface="+mj-lt"/>
                <a:ea typeface="+mj-ea"/>
                <a:cs typeface="+mj-cs"/>
                <a:hlinkClick r:id="rId3"/>
              </a:rPr>
              <a:t>www.tkofc.org</a:t>
            </a:r>
            <a:br>
              <a:rPr lang="en-US" dirty="0">
                <a:latin typeface="+mj-lt"/>
                <a:ea typeface="+mj-ea"/>
                <a:cs typeface="+mj-cs"/>
              </a:rPr>
            </a:br>
            <a:endParaRPr lang="en-US" dirty="0">
              <a:latin typeface="+mj-lt"/>
              <a:ea typeface="+mj-ea"/>
              <a:cs typeface="+mj-cs"/>
            </a:endParaRPr>
          </a:p>
          <a:p>
            <a:pPr marL="963930" indent="-957580" algn="l" hangingPunct="0">
              <a:lnSpc>
                <a:spcPct val="80000"/>
              </a:lnSpc>
              <a:buSzPct val="100000"/>
              <a:buBlip>
                <a:blip r:embed="rId2"/>
              </a:buBlip>
            </a:pPr>
            <a:r>
              <a:rPr lang="en-US" dirty="0">
                <a:latin typeface="+mj-lt"/>
                <a:ea typeface="+mj-ea"/>
                <a:cs typeface="+mj-cs"/>
              </a:rPr>
              <a:t>Texas State Council Facebook page – facebook.com/</a:t>
            </a:r>
            <a:r>
              <a:rPr lang="en-US" dirty="0" err="1">
                <a:latin typeface="+mj-lt"/>
                <a:ea typeface="+mj-ea"/>
                <a:cs typeface="+mj-cs"/>
              </a:rPr>
              <a:t>txkofc</a:t>
            </a:r>
            <a:br>
              <a:rPr lang="en-US" dirty="0">
                <a:latin typeface="+mj-lt"/>
                <a:ea typeface="+mj-ea"/>
                <a:cs typeface="+mj-cs"/>
              </a:rPr>
            </a:br>
            <a:endParaRPr lang="en-US" dirty="0">
              <a:latin typeface="+mj-lt"/>
              <a:ea typeface="+mj-ea"/>
              <a:cs typeface="+mj-cs"/>
            </a:endParaRPr>
          </a:p>
          <a:p>
            <a:pPr marL="963930" indent="-957580" algn="l" hangingPunct="0">
              <a:lnSpc>
                <a:spcPct val="80000"/>
              </a:lnSpc>
              <a:buSzPct val="100000"/>
              <a:buBlip>
                <a:blip r:embed="rId2"/>
              </a:buBlip>
            </a:pPr>
            <a:r>
              <a:rPr lang="en-US" dirty="0">
                <a:latin typeface="+mj-lt"/>
                <a:ea typeface="+mj-ea"/>
                <a:cs typeface="+mj-cs"/>
              </a:rPr>
              <a:t>Texas State Council Twitter page – twitter.com/</a:t>
            </a:r>
            <a:r>
              <a:rPr lang="en-US" dirty="0" err="1">
                <a:latin typeface="+mj-lt"/>
                <a:ea typeface="+mj-ea"/>
                <a:cs typeface="+mj-cs"/>
              </a:rPr>
              <a:t>txkofc</a:t>
            </a:r>
            <a:br>
              <a:rPr lang="en-US" dirty="0">
                <a:latin typeface="+mj-lt"/>
                <a:ea typeface="+mj-ea"/>
                <a:cs typeface="+mj-cs"/>
              </a:rPr>
            </a:br>
            <a:endParaRPr lang="en-US" dirty="0">
              <a:latin typeface="+mj-lt"/>
              <a:ea typeface="+mj-ea"/>
              <a:cs typeface="+mj-cs"/>
            </a:endParaRPr>
          </a:p>
          <a:p>
            <a:pPr marL="963930" indent="-957580" algn="l" hangingPunct="0">
              <a:lnSpc>
                <a:spcPct val="80000"/>
              </a:lnSpc>
              <a:buSzPct val="100000"/>
              <a:buBlip>
                <a:blip r:embed="rId2"/>
              </a:buBlip>
            </a:pPr>
            <a:r>
              <a:rPr lang="en-US" dirty="0">
                <a:latin typeface="+mj-lt"/>
                <a:ea typeface="+mj-ea"/>
                <a:cs typeface="+mj-cs"/>
              </a:rPr>
              <a:t>Texas State Council Instagram page – instagram.com/</a:t>
            </a:r>
            <a:r>
              <a:rPr lang="en-US" dirty="0" err="1">
                <a:latin typeface="+mj-lt"/>
                <a:ea typeface="+mj-ea"/>
                <a:cs typeface="+mj-cs"/>
              </a:rPr>
              <a:t>txkofc</a:t>
            </a:r>
            <a:br>
              <a:rPr lang="en-US" dirty="0">
                <a:latin typeface="+mj-lt"/>
                <a:ea typeface="+mj-ea"/>
                <a:cs typeface="+mj-cs"/>
              </a:rPr>
            </a:br>
            <a:endParaRPr lang="en-US" dirty="0">
              <a:latin typeface="+mj-lt"/>
              <a:ea typeface="+mj-ea"/>
              <a:cs typeface="+mj-cs"/>
            </a:endParaRPr>
          </a:p>
          <a:p>
            <a:pPr marL="963930" indent="-957580" algn="l" hangingPunct="0">
              <a:lnSpc>
                <a:spcPct val="80000"/>
              </a:lnSpc>
              <a:buSzPct val="100000"/>
              <a:buBlip>
                <a:blip r:embed="rId2"/>
              </a:buBlip>
            </a:pPr>
            <a:r>
              <a:rPr lang="en-US" dirty="0">
                <a:latin typeface="+mj-lt"/>
                <a:ea typeface="+mj-ea"/>
                <a:cs typeface="+mj-cs"/>
              </a:rPr>
              <a:t>Texas State Council YouTube youtube.com/@TexasKnights</a:t>
            </a:r>
            <a:endParaRPr lang="en-US" dirty="0"/>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rPr dirty="0"/>
              <a:t>Education/Training/Communication</a:t>
            </a:r>
          </a:p>
        </p:txBody>
      </p:sp>
    </p:spTree>
    <p:extLst>
      <p:ext uri="{BB962C8B-B14F-4D97-AF65-F5344CB8AC3E}">
        <p14:creationId xmlns:p14="http://schemas.microsoft.com/office/powerpoint/2010/main" val="2883558288"/>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nchor="t"/>
          <a:lstStyle/>
          <a:p>
            <a:r>
              <a:rPr lang="en-US" sz="8000" b="1" dirty="0">
                <a:solidFill>
                  <a:srgbClr val="FF0000"/>
                </a:solidFill>
              </a:rPr>
              <a:t>Why</a:t>
            </a:r>
            <a:r>
              <a:rPr lang="en-US" sz="8000" b="1" dirty="0"/>
              <a:t> do we do it?</a:t>
            </a:r>
          </a:p>
          <a:p>
            <a:pPr marL="963930" indent="-957580" algn="l" hangingPunct="0">
              <a:lnSpc>
                <a:spcPct val="80000"/>
              </a:lnSpc>
              <a:buSzPct val="100000"/>
              <a:buBlip>
                <a:blip r:embed="rId2"/>
              </a:buBlip>
            </a:pPr>
            <a:r>
              <a:rPr lang="en-US" dirty="0">
                <a:latin typeface="+mj-lt"/>
                <a:ea typeface="+mj-ea"/>
                <a:cs typeface="+mj-cs"/>
              </a:rPr>
              <a:t>Catholic marriages are down</a:t>
            </a:r>
            <a:br>
              <a:rPr lang="en-US" dirty="0">
                <a:latin typeface="+mj-lt"/>
                <a:ea typeface="+mj-ea"/>
                <a:cs typeface="+mj-cs"/>
              </a:rPr>
            </a:br>
            <a:endParaRPr lang="en-US" dirty="0">
              <a:latin typeface="+mj-lt"/>
              <a:ea typeface="+mj-ea"/>
              <a:cs typeface="+mj-cs"/>
            </a:endParaRPr>
          </a:p>
          <a:p>
            <a:pPr marL="963930" indent="-957580" algn="l" hangingPunct="0">
              <a:lnSpc>
                <a:spcPct val="80000"/>
              </a:lnSpc>
              <a:buSzPct val="100000"/>
              <a:buBlip>
                <a:blip r:embed="rId2"/>
              </a:buBlip>
            </a:pPr>
            <a:r>
              <a:rPr lang="en-US" dirty="0">
                <a:latin typeface="+mj-lt"/>
                <a:ea typeface="+mj-ea"/>
                <a:cs typeface="+mj-cs"/>
              </a:rPr>
              <a:t>Children are not receiving the sacraments</a:t>
            </a:r>
            <a:br>
              <a:rPr lang="en-US" dirty="0">
                <a:latin typeface="+mj-lt"/>
                <a:ea typeface="+mj-ea"/>
                <a:cs typeface="+mj-cs"/>
              </a:rPr>
            </a:br>
            <a:endParaRPr lang="en-US" dirty="0">
              <a:latin typeface="+mj-lt"/>
              <a:ea typeface="+mj-ea"/>
              <a:cs typeface="+mj-cs"/>
            </a:endParaRPr>
          </a:p>
          <a:p>
            <a:pPr marL="963930" indent="-957580" algn="l" hangingPunct="0">
              <a:lnSpc>
                <a:spcPct val="80000"/>
              </a:lnSpc>
              <a:buSzPct val="100000"/>
              <a:buBlip>
                <a:blip r:embed="rId2"/>
              </a:buBlip>
            </a:pPr>
            <a:r>
              <a:rPr lang="en-US" dirty="0">
                <a:latin typeface="+mj-lt"/>
                <a:ea typeface="+mj-ea"/>
                <a:cs typeface="+mj-cs"/>
              </a:rPr>
              <a:t>Families are leaving the church</a:t>
            </a:r>
            <a:br>
              <a:rPr lang="en-US" dirty="0">
                <a:latin typeface="+mj-lt"/>
                <a:ea typeface="+mj-ea"/>
                <a:cs typeface="+mj-cs"/>
              </a:rPr>
            </a:br>
            <a:endParaRPr lang="en-US" dirty="0">
              <a:latin typeface="+mj-lt"/>
              <a:ea typeface="+mj-ea"/>
              <a:cs typeface="+mj-cs"/>
            </a:endParaRPr>
          </a:p>
          <a:p>
            <a:pPr marL="963930" indent="-957580" algn="l" hangingPunct="0">
              <a:lnSpc>
                <a:spcPct val="80000"/>
              </a:lnSpc>
              <a:buSzPct val="100000"/>
              <a:buBlip>
                <a:blip r:embed="rId2"/>
              </a:buBlip>
            </a:pPr>
            <a:r>
              <a:rPr lang="en-US" dirty="0">
                <a:latin typeface="+mj-lt"/>
                <a:ea typeface="+mj-ea"/>
                <a:cs typeface="+mj-cs"/>
              </a:rPr>
              <a:t>Children whose fathers attend Mass are more likely to remain in the faith</a:t>
            </a:r>
          </a:p>
          <a:p>
            <a:pPr marL="857250" indent="-857250" algn="l">
              <a:buFont typeface="Arial" panose="020B0604020202020204" pitchFamily="34" charset="0"/>
              <a:buChar char="•"/>
            </a:pPr>
            <a:endParaRPr lang="en-US" sz="7200" dirty="0"/>
          </a:p>
          <a:p>
            <a:pPr algn="l"/>
            <a:endParaRPr lang="en-US" dirty="0"/>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t>Education/Training/Communication</a:t>
            </a:r>
          </a:p>
        </p:txBody>
      </p:sp>
    </p:spTree>
    <p:extLst>
      <p:ext uri="{BB962C8B-B14F-4D97-AF65-F5344CB8AC3E}">
        <p14:creationId xmlns:p14="http://schemas.microsoft.com/office/powerpoint/2010/main" val="1996826485"/>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nchor="t">
            <a:normAutofit fontScale="85000" lnSpcReduction="20000"/>
          </a:bodyPr>
          <a:lstStyle/>
          <a:p>
            <a:r>
              <a:rPr lang="en-US" sz="8000" b="1" dirty="0">
                <a:solidFill>
                  <a:srgbClr val="FF0000"/>
                </a:solidFill>
              </a:rPr>
              <a:t>When</a:t>
            </a:r>
            <a:r>
              <a:rPr lang="en-US" sz="8000" b="1" dirty="0"/>
              <a:t> do we promote ourselves?</a:t>
            </a:r>
            <a:br>
              <a:rPr lang="en-US" sz="8000" b="1" dirty="0"/>
            </a:br>
            <a:r>
              <a:rPr lang="en-US" sz="3800" b="1" dirty="0"/>
              <a:t> </a:t>
            </a:r>
          </a:p>
          <a:p>
            <a:pPr marL="963930" indent="-957580" algn="l" hangingPunct="0">
              <a:lnSpc>
                <a:spcPct val="90000"/>
              </a:lnSpc>
              <a:buSzPct val="100000"/>
              <a:buBlip>
                <a:blip r:embed="rId2"/>
              </a:buBlip>
            </a:pPr>
            <a:r>
              <a:rPr lang="en-US" sz="7800" dirty="0">
                <a:latin typeface="+mj-lt"/>
                <a:ea typeface="+mj-ea"/>
                <a:cs typeface="+mj-cs"/>
              </a:rPr>
              <a:t>Every day on social media</a:t>
            </a:r>
            <a:br>
              <a:rPr lang="en-US" sz="7800" dirty="0">
                <a:latin typeface="+mj-lt"/>
                <a:ea typeface="+mj-ea"/>
                <a:cs typeface="+mj-cs"/>
              </a:rPr>
            </a:br>
            <a:endParaRPr lang="en-US" sz="7800" dirty="0">
              <a:latin typeface="+mj-lt"/>
              <a:ea typeface="+mj-ea"/>
              <a:cs typeface="+mj-cs"/>
            </a:endParaRPr>
          </a:p>
          <a:p>
            <a:pPr marL="963930" indent="-957580" algn="l" hangingPunct="0">
              <a:lnSpc>
                <a:spcPct val="90000"/>
              </a:lnSpc>
              <a:buSzPct val="100000"/>
              <a:buBlip>
                <a:blip r:embed="rId2"/>
              </a:buBlip>
            </a:pPr>
            <a:r>
              <a:rPr lang="en-US" sz="7800" dirty="0">
                <a:latin typeface="+mj-lt"/>
                <a:ea typeface="+mj-ea"/>
                <a:cs typeface="+mj-cs"/>
              </a:rPr>
              <a:t>Every quarter in the Texas Knight, articles due August 1, November 1, February 1, and May 1</a:t>
            </a:r>
            <a:br>
              <a:rPr lang="en-US" sz="7800" dirty="0">
                <a:latin typeface="+mj-lt"/>
                <a:ea typeface="+mj-ea"/>
                <a:cs typeface="+mj-cs"/>
              </a:rPr>
            </a:br>
            <a:endParaRPr lang="en-US" sz="7800" dirty="0">
              <a:latin typeface="+mj-lt"/>
              <a:ea typeface="+mj-ea"/>
              <a:cs typeface="+mj-cs"/>
            </a:endParaRPr>
          </a:p>
          <a:p>
            <a:pPr marL="963930" indent="-957580" algn="l" hangingPunct="0">
              <a:lnSpc>
                <a:spcPct val="90000"/>
              </a:lnSpc>
              <a:buSzPct val="100000"/>
              <a:buBlip>
                <a:blip r:embed="rId2"/>
              </a:buBlip>
            </a:pPr>
            <a:r>
              <a:rPr lang="en-US" sz="7800" dirty="0">
                <a:latin typeface="+mj-lt"/>
                <a:ea typeface="+mj-ea"/>
                <a:cs typeface="+mj-cs"/>
              </a:rPr>
              <a:t>As often as you can on </a:t>
            </a:r>
            <a:r>
              <a:rPr lang="en-US" sz="7800" dirty="0">
                <a:latin typeface="+mj-lt"/>
                <a:ea typeface="+mj-ea"/>
                <a:cs typeface="+mj-cs"/>
                <a:hlinkClick r:id="rId3">
                  <a:extLst>
                    <a:ext uri="{A12FA001-AC4F-418D-AE19-62706E023703}">
                      <ahyp:hlinkClr xmlns:ahyp="http://schemas.microsoft.com/office/drawing/2018/hyperlinkcolor" val="tx"/>
                    </a:ext>
                  </a:extLst>
                </a:hlinkClick>
              </a:rPr>
              <a:t>www.tkofc.org</a:t>
            </a:r>
            <a:r>
              <a:rPr lang="en-US" sz="7800" dirty="0">
                <a:latin typeface="+mj-lt"/>
                <a:ea typeface="+mj-ea"/>
                <a:cs typeface="+mj-cs"/>
              </a:rPr>
              <a:t> </a:t>
            </a:r>
            <a:br>
              <a:rPr lang="en-US" sz="7800" dirty="0">
                <a:latin typeface="+mj-lt"/>
                <a:ea typeface="+mj-ea"/>
                <a:cs typeface="+mj-cs"/>
              </a:rPr>
            </a:br>
            <a:endParaRPr lang="en-US" sz="7800" dirty="0">
              <a:latin typeface="+mj-lt"/>
              <a:ea typeface="+mj-ea"/>
              <a:cs typeface="+mj-cs"/>
            </a:endParaRPr>
          </a:p>
          <a:p>
            <a:pPr marL="963930" indent="-957580" algn="l" hangingPunct="0">
              <a:lnSpc>
                <a:spcPct val="90000"/>
              </a:lnSpc>
              <a:buSzPct val="100000"/>
              <a:buBlip>
                <a:blip r:embed="rId2"/>
              </a:buBlip>
            </a:pPr>
            <a:r>
              <a:rPr lang="en-US" sz="7800" dirty="0">
                <a:latin typeface="+mj-lt"/>
                <a:ea typeface="+mj-ea"/>
                <a:cs typeface="+mj-cs"/>
              </a:rPr>
              <a:t>Leading up to membership drives</a:t>
            </a:r>
            <a:br>
              <a:rPr lang="en-US" sz="7800" dirty="0">
                <a:latin typeface="+mj-lt"/>
                <a:ea typeface="+mj-ea"/>
                <a:cs typeface="+mj-cs"/>
              </a:rPr>
            </a:br>
            <a:endParaRPr lang="en-US" sz="7800" dirty="0">
              <a:latin typeface="+mj-lt"/>
              <a:ea typeface="+mj-ea"/>
              <a:cs typeface="+mj-cs"/>
            </a:endParaRPr>
          </a:p>
          <a:p>
            <a:pPr marL="963930" indent="-957580" algn="l" hangingPunct="0">
              <a:lnSpc>
                <a:spcPct val="90000"/>
              </a:lnSpc>
              <a:buSzPct val="100000"/>
              <a:buBlip>
                <a:blip r:embed="rId2"/>
              </a:buBlip>
            </a:pPr>
            <a:r>
              <a:rPr lang="en-US" sz="7800" dirty="0">
                <a:latin typeface="+mj-lt"/>
                <a:ea typeface="+mj-ea"/>
                <a:cs typeface="+mj-cs"/>
              </a:rPr>
              <a:t>Leading up to major events (fish fries, family picnics)</a:t>
            </a:r>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t>Education/Training/Communication</a:t>
            </a:r>
          </a:p>
        </p:txBody>
      </p:sp>
    </p:spTree>
    <p:extLst>
      <p:ext uri="{BB962C8B-B14F-4D97-AF65-F5344CB8AC3E}">
        <p14:creationId xmlns:p14="http://schemas.microsoft.com/office/powerpoint/2010/main" val="1829192775"/>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nchor="t">
            <a:normAutofit fontScale="85000" lnSpcReduction="20000"/>
          </a:bodyPr>
          <a:lstStyle/>
          <a:p>
            <a:r>
              <a:rPr lang="en-US" sz="8000" b="1" dirty="0">
                <a:solidFill>
                  <a:schemeClr val="tx1"/>
                </a:solidFill>
              </a:rPr>
              <a:t>Texas Knight Reporter Award</a:t>
            </a:r>
          </a:p>
          <a:p>
            <a:pPr marL="857250" indent="-857250" algn="l">
              <a:buFont typeface="Arial" panose="020B0604020202020204" pitchFamily="34" charset="0"/>
              <a:buChar char="•"/>
            </a:pPr>
            <a:endParaRPr lang="en-US" sz="7200" dirty="0"/>
          </a:p>
          <a:p>
            <a:r>
              <a:rPr lang="en-US" dirty="0">
                <a:ea typeface="+mn-lt"/>
                <a:cs typeface="+mn-lt"/>
              </a:rPr>
              <a:t>For outstanding reporting of local Knights of Columbus Events</a:t>
            </a:r>
          </a:p>
          <a:p>
            <a:r>
              <a:rPr lang="en-US" dirty="0">
                <a:ea typeface="+mn-lt"/>
                <a:cs typeface="+mn-lt"/>
              </a:rPr>
              <a:t>to the Texas Knight.</a:t>
            </a:r>
            <a:endParaRPr lang="en-US" dirty="0"/>
          </a:p>
          <a:p>
            <a:endParaRPr lang="en-US" sz="3600" dirty="0">
              <a:ea typeface="+mn-lt"/>
              <a:cs typeface="+mn-lt"/>
            </a:endParaRPr>
          </a:p>
          <a:p>
            <a:r>
              <a:rPr lang="en-US" dirty="0">
                <a:ea typeface="+mn-lt"/>
                <a:cs typeface="+mn-lt"/>
              </a:rPr>
              <a:t>Applications and links should be sent to the communications team at </a:t>
            </a:r>
            <a:r>
              <a:rPr lang="en-US" u="sng" dirty="0">
                <a:ea typeface="+mn-lt"/>
                <a:cs typeface="+mn-lt"/>
                <a:hlinkClick r:id="rId2"/>
              </a:rPr>
              <a:t>communications@tkofc.org</a:t>
            </a:r>
            <a:r>
              <a:rPr lang="en-US" dirty="0">
                <a:ea typeface="+mn-lt"/>
                <a:cs typeface="+mn-lt"/>
              </a:rPr>
              <a:t> or it can be snail mailed.</a:t>
            </a:r>
            <a:endParaRPr lang="en-US" dirty="0"/>
          </a:p>
          <a:p>
            <a:r>
              <a:rPr lang="en-US" b="1" dirty="0">
                <a:solidFill>
                  <a:srgbClr val="FF0000"/>
                </a:solidFill>
                <a:ea typeface="+mn-lt"/>
                <a:cs typeface="+mn-lt"/>
              </a:rPr>
              <a:t>Due by March 1.</a:t>
            </a:r>
            <a:endParaRPr lang="en-US" b="1" dirty="0">
              <a:solidFill>
                <a:srgbClr val="FF0000"/>
              </a:solidFill>
            </a:endParaRPr>
          </a:p>
          <a:p>
            <a:endParaRPr lang="en-US" sz="3600" b="1" dirty="0">
              <a:solidFill>
                <a:srgbClr val="FF0000"/>
              </a:solidFill>
              <a:ea typeface="+mn-lt"/>
              <a:cs typeface="+mn-lt"/>
            </a:endParaRPr>
          </a:p>
          <a:p>
            <a:r>
              <a:rPr lang="en-US" dirty="0">
                <a:ea typeface="+mn-lt"/>
                <a:cs typeface="+mn-lt"/>
              </a:rPr>
              <a:t>1st Place award to be a 10” Wi-Fi tablet with front &amp; rear Camera and case.  2nd &amp; 3rd Place awards to receive a TSC Shirt with name &amp;</a:t>
            </a:r>
            <a:endParaRPr lang="en-US" dirty="0"/>
          </a:p>
          <a:p>
            <a:r>
              <a:rPr lang="en-US" dirty="0">
                <a:ea typeface="+mn-lt"/>
                <a:cs typeface="+mn-lt"/>
              </a:rPr>
              <a:t>“Texas Knight Reporter” as a title.</a:t>
            </a:r>
            <a:endParaRPr lang="en-US" dirty="0"/>
          </a:p>
          <a:p>
            <a:endParaRPr lang="en-US" dirty="0"/>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t>Education/Training/Communication</a:t>
            </a:r>
          </a:p>
        </p:txBody>
      </p:sp>
    </p:spTree>
    <p:extLst>
      <p:ext uri="{BB962C8B-B14F-4D97-AF65-F5344CB8AC3E}">
        <p14:creationId xmlns:p14="http://schemas.microsoft.com/office/powerpoint/2010/main" val="723987449"/>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a:prstGeom prst="rect">
            <a:avLst/>
          </a:prstGeom>
        </p:spPr>
        <p:txBody>
          <a:bodyPr anchor="t">
            <a:normAutofit/>
          </a:bodyPr>
          <a:lstStyle/>
          <a:p>
            <a:r>
              <a:rPr lang="en-US" sz="7200" dirty="0"/>
              <a:t>Council Communication Award</a:t>
            </a:r>
          </a:p>
          <a:p>
            <a:pPr marL="963930" indent="-957580" algn="l" hangingPunct="0">
              <a:lnSpc>
                <a:spcPct val="80000"/>
              </a:lnSpc>
              <a:buSzPct val="100000"/>
              <a:buBlip>
                <a:blip r:embed="rId2"/>
              </a:buBlip>
            </a:pPr>
            <a:r>
              <a:rPr lang="en-US" sz="5200" dirty="0">
                <a:latin typeface="+mj-lt"/>
                <a:ea typeface="+mj-ea"/>
                <a:cs typeface="+mj-cs"/>
              </a:rPr>
              <a:t>For those Councils for excellence in digital media communications</a:t>
            </a:r>
          </a:p>
          <a:p>
            <a:pPr marL="963930" indent="-957580" algn="l" hangingPunct="0">
              <a:lnSpc>
                <a:spcPct val="80000"/>
              </a:lnSpc>
              <a:buSzPct val="100000"/>
              <a:buBlip>
                <a:blip r:embed="rId2"/>
              </a:buBlip>
            </a:pPr>
            <a:r>
              <a:rPr lang="en-US" sz="5200" dirty="0">
                <a:latin typeface="+mj-lt"/>
                <a:ea typeface="+mj-ea"/>
                <a:cs typeface="+mj-cs"/>
              </a:rPr>
              <a:t>Post all activity on the on the Texas State Council Facebook page.  The Council should use the hashtag #TX(your Council #).  An Example is #TX1422.</a:t>
            </a:r>
          </a:p>
          <a:p>
            <a:pPr marL="963930" indent="-957580" algn="l" hangingPunct="0">
              <a:lnSpc>
                <a:spcPct val="80000"/>
              </a:lnSpc>
              <a:buSzPct val="100000"/>
              <a:buBlip>
                <a:blip r:embed="rId2"/>
              </a:buBlip>
            </a:pPr>
            <a:r>
              <a:rPr lang="en-US" sz="5200" dirty="0">
                <a:latin typeface="+mj-lt"/>
                <a:ea typeface="+mj-ea"/>
                <a:cs typeface="+mj-cs"/>
              </a:rPr>
              <a:t>A Council Social Media Coordinator must be appointed for the Council to qualify for this award. </a:t>
            </a:r>
          </a:p>
          <a:p>
            <a:pPr marL="963930" indent="-957580" algn="l" hangingPunct="0">
              <a:lnSpc>
                <a:spcPct val="80000"/>
              </a:lnSpc>
              <a:buSzPct val="100000"/>
              <a:buBlip>
                <a:blip r:embed="rId2"/>
              </a:buBlip>
            </a:pPr>
            <a:r>
              <a:rPr lang="en-US" sz="5200" dirty="0">
                <a:latin typeface="+mj-lt"/>
                <a:ea typeface="+mj-ea"/>
                <a:cs typeface="+mj-cs"/>
              </a:rPr>
              <a:t>Applications and links should be emailed to the communications team at </a:t>
            </a:r>
            <a:r>
              <a:rPr lang="en-US" sz="5200" dirty="0">
                <a:latin typeface="+mj-lt"/>
                <a:ea typeface="+mj-ea"/>
                <a:cs typeface="+mj-cs"/>
                <a:hlinkClick r:id="rId3">
                  <a:extLst>
                    <a:ext uri="{A12FA001-AC4F-418D-AE19-62706E023703}">
                      <ahyp:hlinkClr xmlns:ahyp="http://schemas.microsoft.com/office/drawing/2018/hyperlinkcolor" val="tx"/>
                    </a:ext>
                  </a:extLst>
                </a:hlinkClick>
              </a:rPr>
              <a:t>communications@tkofc.org</a:t>
            </a:r>
            <a:r>
              <a:rPr lang="en-US" sz="5200" dirty="0">
                <a:latin typeface="+mj-lt"/>
                <a:ea typeface="+mj-ea"/>
                <a:cs typeface="+mj-cs"/>
              </a:rPr>
              <a:t> .</a:t>
            </a:r>
          </a:p>
          <a:p>
            <a:r>
              <a:rPr lang="en-US" sz="4000" dirty="0">
                <a:solidFill>
                  <a:srgbClr val="FF0000"/>
                </a:solidFill>
                <a:ea typeface="+mn-lt"/>
                <a:cs typeface="+mn-lt"/>
              </a:rPr>
              <a:t>Due by March 1.</a:t>
            </a:r>
          </a:p>
          <a:p>
            <a:r>
              <a:rPr lang="en-US" sz="4000" dirty="0">
                <a:ea typeface="+mn-lt"/>
                <a:cs typeface="+mn-lt"/>
              </a:rPr>
              <a:t>1st Place award to be a 10” Wi-Fi tablet with front &amp; rear Camera and case</a:t>
            </a:r>
            <a:endParaRPr lang="en-US" sz="4000" dirty="0"/>
          </a:p>
          <a:p>
            <a:r>
              <a:rPr lang="en-US" sz="4000" dirty="0">
                <a:ea typeface="+mn-lt"/>
                <a:cs typeface="+mn-lt"/>
              </a:rPr>
              <a:t>2nd &amp; 3rd Place awards to receive a TSC Shirt with name &amp;</a:t>
            </a:r>
            <a:endParaRPr lang="en-US" sz="4000" dirty="0"/>
          </a:p>
          <a:p>
            <a:r>
              <a:rPr lang="en-US" sz="4000" dirty="0">
                <a:ea typeface="+mn-lt"/>
                <a:cs typeface="+mn-lt"/>
              </a:rPr>
              <a:t>“TSC Council Communicator” as a title.</a:t>
            </a:r>
          </a:p>
          <a:p>
            <a:endParaRPr lang="en-US" sz="4000" dirty="0">
              <a:solidFill>
                <a:srgbClr val="FF0000"/>
              </a:solidFill>
              <a:ea typeface="+mn-lt"/>
              <a:cs typeface="+mn-lt"/>
            </a:endParaRPr>
          </a:p>
          <a:p>
            <a:endParaRPr lang="en-US" sz="5400" dirty="0">
              <a:solidFill>
                <a:srgbClr val="FF0000"/>
              </a:solidFill>
              <a:ea typeface="+mn-lt"/>
              <a:cs typeface="+mn-lt"/>
            </a:endParaRPr>
          </a:p>
          <a:p>
            <a:endParaRPr lang="en-US" sz="5400" dirty="0">
              <a:solidFill>
                <a:srgbClr val="FF0000"/>
              </a:solidFill>
            </a:endParaRPr>
          </a:p>
          <a:p>
            <a:pPr marL="857250" indent="-857250" algn="l">
              <a:buFont typeface="Arial" panose="020B0604020202020204" pitchFamily="34" charset="0"/>
              <a:buChar char="•"/>
            </a:pPr>
            <a:endParaRPr lang="en-US" sz="5400" dirty="0">
              <a:ea typeface="+mn-lt"/>
              <a:cs typeface="+mn-lt"/>
            </a:endParaRPr>
          </a:p>
          <a:p>
            <a:pPr marL="857250" indent="-857250" algn="l">
              <a:buFont typeface="Arial" panose="020B0604020202020204" pitchFamily="34" charset="0"/>
              <a:buChar char="•"/>
            </a:pPr>
            <a:endParaRPr lang="en-US" sz="5400" dirty="0"/>
          </a:p>
          <a:p>
            <a:pPr algn="l"/>
            <a:endParaRPr lang="en-US" dirty="0"/>
          </a:p>
        </p:txBody>
      </p:sp>
      <p:sp>
        <p:nvSpPr>
          <p:cNvPr id="59" name="Education/Training/Communication"/>
          <p:cNvSpPr txBox="1">
            <a:spLocks noGrp="1"/>
          </p:cNvSpPr>
          <p:nvPr>
            <p:ph type="title"/>
          </p:nvPr>
        </p:nvSpPr>
        <p:spPr>
          <a:prstGeom prst="rect">
            <a:avLst/>
          </a:prstGeom>
        </p:spPr>
        <p:txBody>
          <a:bodyPr/>
          <a:lstStyle>
            <a:lvl1pPr defTabSz="1444752">
              <a:defRPr sz="8300">
                <a:effectLst>
                  <a:outerShdw blurRad="12700" dist="20066" dir="18900000" rotWithShape="0">
                    <a:srgbClr val="B9A23B"/>
                  </a:outerShdw>
                </a:effectLst>
              </a:defRPr>
            </a:lvl1pPr>
          </a:lstStyle>
          <a:p>
            <a:r>
              <a:t>Education/Training/Communication</a:t>
            </a:r>
          </a:p>
        </p:txBody>
      </p:sp>
    </p:spTree>
    <p:extLst>
      <p:ext uri="{BB962C8B-B14F-4D97-AF65-F5344CB8AC3E}">
        <p14:creationId xmlns:p14="http://schemas.microsoft.com/office/powerpoint/2010/main" val="785441151"/>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9FD376-0B0F-4F61-91B0-C44938DADF3C}"/>
              </a:ext>
            </a:extLst>
          </p:cNvPr>
          <p:cNvPicPr>
            <a:picLocks noChangeAspect="1"/>
          </p:cNvPicPr>
          <p:nvPr/>
        </p:nvPicPr>
        <p:blipFill>
          <a:blip r:embed="rId2"/>
          <a:stretch>
            <a:fillRect/>
          </a:stretch>
        </p:blipFill>
        <p:spPr>
          <a:xfrm>
            <a:off x="12488091" y="4155318"/>
            <a:ext cx="10920932" cy="7188461"/>
          </a:xfrm>
          <a:prstGeom prst="rect">
            <a:avLst/>
          </a:prstGeom>
        </p:spPr>
      </p:pic>
      <p:sp>
        <p:nvSpPr>
          <p:cNvPr id="2" name="Text Placeholder 1">
            <a:extLst>
              <a:ext uri="{FF2B5EF4-FFF2-40B4-BE49-F238E27FC236}">
                <a16:creationId xmlns:a16="http://schemas.microsoft.com/office/drawing/2014/main" id="{BAC7619F-84DC-4C20-A195-08EAA814425A}"/>
              </a:ext>
            </a:extLst>
          </p:cNvPr>
          <p:cNvSpPr>
            <a:spLocks noGrp="1"/>
          </p:cNvSpPr>
          <p:nvPr>
            <p:ph type="body" idx="1"/>
          </p:nvPr>
        </p:nvSpPr>
        <p:spPr>
          <a:xfrm>
            <a:off x="244281" y="4155318"/>
            <a:ext cx="12243810" cy="9168796"/>
          </a:xfrm>
        </p:spPr>
        <p:txBody>
          <a:bodyPr>
            <a:normAutofit/>
          </a:bodyPr>
          <a:lstStyle/>
          <a:p>
            <a:r>
              <a:rPr lang="en-US" sz="7200" b="1" dirty="0"/>
              <a:t>Financial Secretary Training</a:t>
            </a:r>
            <a:br>
              <a:rPr lang="en-US" sz="7200" b="1" dirty="0"/>
            </a:br>
            <a:r>
              <a:rPr lang="en-US" dirty="0"/>
              <a:t> </a:t>
            </a:r>
          </a:p>
          <a:p>
            <a:pPr marL="963930" indent="-957580" algn="l" hangingPunct="0">
              <a:lnSpc>
                <a:spcPct val="80000"/>
              </a:lnSpc>
              <a:buSzPct val="100000"/>
              <a:buBlip>
                <a:blip r:embed="rId3"/>
              </a:buBlip>
            </a:pPr>
            <a:r>
              <a:rPr lang="en-US" dirty="0">
                <a:latin typeface="+mj-lt"/>
                <a:ea typeface="+mj-ea"/>
                <a:cs typeface="+mj-cs"/>
              </a:rPr>
              <a:t>Schedule at least 2 training sessions per diocese each year</a:t>
            </a:r>
            <a:br>
              <a:rPr lang="en-US" dirty="0">
                <a:latin typeface="+mj-lt"/>
                <a:ea typeface="+mj-ea"/>
                <a:cs typeface="+mj-cs"/>
              </a:rPr>
            </a:br>
            <a:endParaRPr lang="en-US" dirty="0">
              <a:latin typeface="+mj-lt"/>
              <a:ea typeface="+mj-ea"/>
              <a:cs typeface="+mj-cs"/>
            </a:endParaRPr>
          </a:p>
          <a:p>
            <a:pPr marL="963930" indent="-957580" algn="l" hangingPunct="0">
              <a:lnSpc>
                <a:spcPct val="80000"/>
              </a:lnSpc>
              <a:buSzPct val="100000"/>
              <a:buBlip>
                <a:blip r:embed="rId3"/>
              </a:buBlip>
            </a:pPr>
            <a:r>
              <a:rPr lang="en-US" dirty="0">
                <a:latin typeface="+mj-lt"/>
                <a:ea typeface="+mj-ea"/>
                <a:cs typeface="+mj-cs"/>
              </a:rPr>
              <a:t>Both live and virtual training options</a:t>
            </a:r>
          </a:p>
        </p:txBody>
      </p:sp>
      <p:sp>
        <p:nvSpPr>
          <p:cNvPr id="3" name="Title 2">
            <a:extLst>
              <a:ext uri="{FF2B5EF4-FFF2-40B4-BE49-F238E27FC236}">
                <a16:creationId xmlns:a16="http://schemas.microsoft.com/office/drawing/2014/main" id="{86F9B571-5B98-4B33-B880-C4A3485050E7}"/>
              </a:ext>
            </a:extLst>
          </p:cNvPr>
          <p:cNvSpPr>
            <a:spLocks noGrp="1"/>
          </p:cNvSpPr>
          <p:nvPr>
            <p:ph type="title"/>
          </p:nvPr>
        </p:nvSpPr>
        <p:spPr/>
        <p:txBody>
          <a:bodyPr>
            <a:normAutofit/>
          </a:bodyPr>
          <a:lstStyle/>
          <a:p>
            <a:r>
              <a:rPr lang="en-US" sz="8000" dirty="0">
                <a:ea typeface="+mn-lt"/>
                <a:cs typeface="+mn-lt"/>
              </a:rPr>
              <a:t>Education/Training/Communication</a:t>
            </a:r>
            <a:endParaRPr lang="en-US" sz="8000" dirty="0"/>
          </a:p>
        </p:txBody>
      </p:sp>
    </p:spTree>
    <p:extLst>
      <p:ext uri="{BB962C8B-B14F-4D97-AF65-F5344CB8AC3E}">
        <p14:creationId xmlns:p14="http://schemas.microsoft.com/office/powerpoint/2010/main" val="714058408"/>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ouble-click to edit"/>
          <p:cNvSpPr txBox="1">
            <a:spLocks noGrp="1"/>
          </p:cNvSpPr>
          <p:nvPr>
            <p:ph type="body" idx="1"/>
          </p:nvPr>
        </p:nvSpPr>
        <p:spPr/>
        <p:txBody>
          <a:bodyPr/>
          <a:lstStyle/>
          <a:p>
            <a:endParaRPr lang="en-US" dirty="0"/>
          </a:p>
          <a:p>
            <a:endParaRPr lang="en-US" dirty="0"/>
          </a:p>
        </p:txBody>
      </p:sp>
      <p:sp>
        <p:nvSpPr>
          <p:cNvPr id="59" name="Education/Training/Communication"/>
          <p:cNvSpPr txBox="1">
            <a:spLocks noGrp="1"/>
          </p:cNvSpPr>
          <p:nvPr>
            <p:ph type="title"/>
          </p:nvPr>
        </p:nvSpPr>
        <p:spPr/>
        <p:txBody>
          <a:bodyPr/>
          <a:lstStyle>
            <a:lvl1pPr defTabSz="1444752">
              <a:defRPr sz="8300">
                <a:effectLst>
                  <a:outerShdw blurRad="12700" dist="20066" dir="18900000" rotWithShape="0">
                    <a:srgbClr val="B9A23B"/>
                  </a:outerShdw>
                </a:effectLst>
              </a:defRPr>
            </a:lvl1pPr>
          </a:lstStyle>
          <a:p>
            <a:r>
              <a:rPr lang="en-US"/>
              <a:t>Education/Training/Communication</a:t>
            </a:r>
          </a:p>
        </p:txBody>
      </p:sp>
      <p:sp>
        <p:nvSpPr>
          <p:cNvPr id="5" name="TextBox 4">
            <a:extLst>
              <a:ext uri="{FF2B5EF4-FFF2-40B4-BE49-F238E27FC236}">
                <a16:creationId xmlns:a16="http://schemas.microsoft.com/office/drawing/2014/main" id="{19A2EEDA-6859-F754-1287-B2959D547285}"/>
              </a:ext>
            </a:extLst>
          </p:cNvPr>
          <p:cNvSpPr txBox="1"/>
          <p:nvPr/>
        </p:nvSpPr>
        <p:spPr>
          <a:xfrm>
            <a:off x="727788" y="4155319"/>
            <a:ext cx="22822677" cy="87808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7200" b="1" dirty="0">
                <a:solidFill>
                  <a:schemeClr val="tx1"/>
                </a:solidFill>
                <a:latin typeface="+mj-lt"/>
              </a:rPr>
              <a:t>Form Submissions</a:t>
            </a:r>
          </a:p>
          <a:p>
            <a:pPr algn="ctr"/>
            <a:endParaRPr lang="en-US" sz="7200" b="1" dirty="0">
              <a:solidFill>
                <a:schemeClr val="tx1"/>
              </a:solidFill>
              <a:latin typeface="+mj-lt"/>
            </a:endParaRPr>
          </a:p>
          <a:p>
            <a:pPr marL="963930" indent="-957580">
              <a:lnSpc>
                <a:spcPct val="80000"/>
              </a:lnSpc>
              <a:spcBef>
                <a:spcPts val="600"/>
              </a:spcBef>
              <a:buSzPct val="100000"/>
              <a:buBlip>
                <a:blip r:embed="rId2"/>
              </a:buBlip>
            </a:pPr>
            <a:r>
              <a:rPr lang="en-US" sz="7200" dirty="0">
                <a:effectLst>
                  <a:outerShdw blurRad="12700" dist="25400" dir="18900000" rotWithShape="0">
                    <a:srgbClr val="B9A23B"/>
                  </a:outerShdw>
                </a:effectLst>
                <a:latin typeface="+mj-lt"/>
                <a:ea typeface="+mj-ea"/>
                <a:cs typeface="+mj-cs"/>
                <a:sym typeface="Calisto MT"/>
              </a:rPr>
              <a:t>Submit all forms electronically</a:t>
            </a:r>
            <a:br>
              <a:rPr lang="en-US" sz="7200" dirty="0">
                <a:effectLst>
                  <a:outerShdw blurRad="12700" dist="25400" dir="18900000" rotWithShape="0">
                    <a:srgbClr val="B9A23B"/>
                  </a:outerShdw>
                </a:effectLst>
                <a:latin typeface="+mj-lt"/>
                <a:ea typeface="+mj-ea"/>
                <a:cs typeface="+mj-cs"/>
                <a:sym typeface="Calisto MT"/>
              </a:rPr>
            </a:br>
            <a:endParaRPr lang="en-US" sz="7200" dirty="0">
              <a:effectLst>
                <a:outerShdw blurRad="12700" dist="25400" dir="18900000" rotWithShape="0">
                  <a:srgbClr val="B9A23B"/>
                </a:outerShdw>
              </a:effectLst>
              <a:latin typeface="+mj-lt"/>
              <a:ea typeface="+mj-ea"/>
              <a:cs typeface="+mj-cs"/>
              <a:sym typeface="Calisto MT"/>
            </a:endParaRPr>
          </a:p>
          <a:p>
            <a:pPr marL="963930" indent="-957580">
              <a:lnSpc>
                <a:spcPct val="80000"/>
              </a:lnSpc>
              <a:spcBef>
                <a:spcPts val="600"/>
              </a:spcBef>
              <a:buSzPct val="100000"/>
              <a:buBlip>
                <a:blip r:embed="rId2"/>
              </a:buBlip>
            </a:pPr>
            <a:r>
              <a:rPr lang="en-US" sz="7200" dirty="0">
                <a:effectLst>
                  <a:outerShdw blurRad="12700" dist="25400" dir="18900000" rotWithShape="0">
                    <a:srgbClr val="B9A23B"/>
                  </a:outerShdw>
                </a:effectLst>
                <a:latin typeface="+mj-lt"/>
                <a:ea typeface="+mj-ea"/>
                <a:cs typeface="+mj-cs"/>
                <a:sym typeface="Calisto MT"/>
              </a:rPr>
              <a:t>Copy all Supreme forms to </a:t>
            </a:r>
            <a:r>
              <a:rPr lang="en-US" sz="7200" dirty="0">
                <a:effectLst>
                  <a:outerShdw blurRad="12700" dist="25400" dir="18900000" rotWithShape="0">
                    <a:srgbClr val="B9A23B"/>
                  </a:outerShdw>
                </a:effectLst>
                <a:latin typeface="+mj-lt"/>
                <a:ea typeface="+mj-ea"/>
                <a:cs typeface="+mj-cs"/>
                <a:sym typeface="Calisto MT"/>
                <a:hlinkClick r:id="rId3">
                  <a:extLst>
                    <a:ext uri="{A12FA001-AC4F-418D-AE19-62706E023703}">
                      <ahyp:hlinkClr xmlns:ahyp="http://schemas.microsoft.com/office/drawing/2018/hyperlinkcolor" val="tx"/>
                    </a:ext>
                  </a:extLst>
                </a:hlinkClick>
              </a:rPr>
              <a:t>forms@tkofc.org</a:t>
            </a:r>
            <a:br>
              <a:rPr lang="en-US" sz="7200" dirty="0">
                <a:effectLst>
                  <a:outerShdw blurRad="12700" dist="25400" dir="18900000" rotWithShape="0">
                    <a:srgbClr val="B9A23B"/>
                  </a:outerShdw>
                </a:effectLst>
                <a:latin typeface="+mj-lt"/>
                <a:ea typeface="+mj-ea"/>
                <a:cs typeface="+mj-cs"/>
                <a:sym typeface="Calisto MT"/>
              </a:rPr>
            </a:br>
            <a:endParaRPr lang="en-US" sz="7200" dirty="0">
              <a:effectLst>
                <a:outerShdw blurRad="12700" dist="25400" dir="18900000" rotWithShape="0">
                  <a:srgbClr val="B9A23B"/>
                </a:outerShdw>
              </a:effectLst>
              <a:latin typeface="+mj-lt"/>
              <a:ea typeface="+mj-ea"/>
              <a:cs typeface="+mj-cs"/>
              <a:sym typeface="Calisto MT"/>
            </a:endParaRPr>
          </a:p>
          <a:p>
            <a:pPr marL="963930" indent="-957580">
              <a:lnSpc>
                <a:spcPct val="80000"/>
              </a:lnSpc>
              <a:spcBef>
                <a:spcPts val="600"/>
              </a:spcBef>
              <a:buSzPct val="100000"/>
              <a:buBlip>
                <a:blip r:embed="rId2"/>
              </a:buBlip>
            </a:pPr>
            <a:r>
              <a:rPr lang="en-US" sz="7200" dirty="0">
                <a:effectLst>
                  <a:outerShdw blurRad="12700" dist="25400" dir="18900000" rotWithShape="0">
                    <a:srgbClr val="B9A23B"/>
                  </a:outerShdw>
                </a:effectLst>
                <a:latin typeface="+mj-lt"/>
                <a:ea typeface="+mj-ea"/>
                <a:cs typeface="+mj-cs"/>
                <a:sym typeface="Calisto MT"/>
              </a:rPr>
              <a:t>For forms requiring State Deputy signature, </a:t>
            </a:r>
            <a:r>
              <a:rPr lang="en-US" sz="7200" dirty="0">
                <a:effectLst>
                  <a:outerShdw blurRad="12700" dist="25400" dir="18900000" rotWithShape="0">
                    <a:srgbClr val="B9A23B"/>
                  </a:outerShdw>
                </a:effectLst>
                <a:latin typeface="+mj-lt"/>
                <a:ea typeface="+mj-ea"/>
                <a:cs typeface="+mj-cs"/>
                <a:sym typeface="Calisto MT"/>
                <a:hlinkClick r:id="rId4">
                  <a:extLst>
                    <a:ext uri="{A12FA001-AC4F-418D-AE19-62706E023703}">
                      <ahyp:hlinkClr xmlns:ahyp="http://schemas.microsoft.com/office/drawing/2018/hyperlinkcolor" val="tx"/>
                    </a:ext>
                  </a:extLst>
                </a:hlinkClick>
              </a:rPr>
              <a:t>sdsignature@tkofc.org</a:t>
            </a:r>
            <a:endParaRPr lang="en-US" sz="7200" dirty="0">
              <a:effectLst>
                <a:outerShdw blurRad="12700" dist="25400" dir="18900000" rotWithShape="0">
                  <a:srgbClr val="B9A23B"/>
                </a:outerShdw>
              </a:effectLst>
              <a:latin typeface="+mj-lt"/>
              <a:ea typeface="+mj-ea"/>
              <a:cs typeface="+mj-cs"/>
              <a:sym typeface="Calisto MT"/>
            </a:endParaRPr>
          </a:p>
          <a:p>
            <a:pPr algn="ctr"/>
            <a:r>
              <a:rPr lang="en-US" sz="6000" dirty="0">
                <a:latin typeface="+mj-lt"/>
              </a:rPr>
              <a:t> </a:t>
            </a:r>
          </a:p>
        </p:txBody>
      </p:sp>
    </p:spTree>
    <p:extLst>
      <p:ext uri="{BB962C8B-B14F-4D97-AF65-F5344CB8AC3E}">
        <p14:creationId xmlns:p14="http://schemas.microsoft.com/office/powerpoint/2010/main" val="263661289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D4A2-547B-4544-B2A5-624422E3BC4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1537AD01-30E9-42AC-A649-DB32513B3B92}"/>
              </a:ext>
            </a:extLst>
          </p:cNvPr>
          <p:cNvSpPr>
            <a:spLocks noGrp="1"/>
          </p:cNvSpPr>
          <p:nvPr>
            <p:ph type="body" idx="1"/>
          </p:nvPr>
        </p:nvSpPr>
        <p:spPr>
          <a:xfrm>
            <a:off x="786064" y="4396509"/>
            <a:ext cx="22843958" cy="8776477"/>
          </a:xfrm>
        </p:spPr>
        <p:txBody>
          <a:bodyPr>
            <a:normAutofit lnSpcReduction="10000"/>
          </a:bodyPr>
          <a:lstStyle/>
          <a:p>
            <a:pPr marL="1322388" indent="-857250" algn="l">
              <a:buFont typeface="Wingdings" panose="05000000000000000000" pitchFamily="2" charset="2"/>
              <a:buChar char="§"/>
            </a:pPr>
            <a:r>
              <a:rPr lang="en-US" dirty="0">
                <a:effectLst/>
              </a:rPr>
              <a:t>Online Membership</a:t>
            </a:r>
          </a:p>
          <a:p>
            <a:pPr marL="465138" lvl="1" algn="l"/>
            <a:endParaRPr lang="en-US" dirty="0">
              <a:effectLst/>
            </a:endParaRPr>
          </a:p>
          <a:p>
            <a:pPr marL="465138" lvl="1" algn="l"/>
            <a:r>
              <a:rPr lang="en-US" dirty="0">
                <a:effectLst/>
              </a:rPr>
              <a:t>	- KofC.org/join</a:t>
            </a:r>
          </a:p>
          <a:p>
            <a:pPr marL="1322388" indent="-857250" algn="l">
              <a:buFont typeface="Wingdings" panose="05000000000000000000" pitchFamily="2" charset="2"/>
              <a:buChar char="§"/>
            </a:pPr>
            <a:endParaRPr lang="en-US" dirty="0">
              <a:effectLst/>
            </a:endParaRPr>
          </a:p>
          <a:p>
            <a:pPr marL="465138" lvl="7" algn="l"/>
            <a:r>
              <a:rPr lang="en-US" dirty="0">
                <a:effectLst/>
              </a:rPr>
              <a:t>	- the best and easiest way</a:t>
            </a:r>
          </a:p>
          <a:p>
            <a:pPr marL="465138" lvl="7" algn="l"/>
            <a:endParaRPr lang="en-US" dirty="0">
              <a:effectLst/>
            </a:endParaRPr>
          </a:p>
          <a:p>
            <a:pPr marL="465138" lvl="7" algn="l"/>
            <a:r>
              <a:rPr lang="en-US" dirty="0">
                <a:effectLst/>
              </a:rPr>
              <a:t>	- conversions are key to growth</a:t>
            </a:r>
          </a:p>
          <a:p>
            <a:pPr marL="465138" lvl="5" algn="l"/>
            <a:r>
              <a:rPr lang="en-US" dirty="0"/>
              <a:t>		</a:t>
            </a:r>
            <a:r>
              <a:rPr lang="en-US" sz="6000" dirty="0">
                <a:effectLst/>
              </a:rPr>
              <a:t>-- rate of 56% in Texas	</a:t>
            </a:r>
            <a:endParaRPr lang="en-US" dirty="0">
              <a:effectLst/>
            </a:endParaRPr>
          </a:p>
        </p:txBody>
      </p:sp>
      <p:grpSp>
        <p:nvGrpSpPr>
          <p:cNvPr id="9" name="Group 8">
            <a:extLst>
              <a:ext uri="{FF2B5EF4-FFF2-40B4-BE49-F238E27FC236}">
                <a16:creationId xmlns:a16="http://schemas.microsoft.com/office/drawing/2014/main" id="{BCBA42FC-39C0-47BF-B983-986DE5DC9755}"/>
              </a:ext>
            </a:extLst>
          </p:cNvPr>
          <p:cNvGrpSpPr/>
          <p:nvPr/>
        </p:nvGrpSpPr>
        <p:grpSpPr>
          <a:xfrm>
            <a:off x="9833811" y="2991234"/>
            <a:ext cx="6761184" cy="4516471"/>
            <a:chOff x="9978190" y="2862897"/>
            <a:chExt cx="6761184" cy="4516471"/>
          </a:xfrm>
        </p:grpSpPr>
        <p:pic>
          <p:nvPicPr>
            <p:cNvPr id="4" name="Picture 3">
              <a:extLst>
                <a:ext uri="{FF2B5EF4-FFF2-40B4-BE49-F238E27FC236}">
                  <a16:creationId xmlns:a16="http://schemas.microsoft.com/office/drawing/2014/main" id="{C9A0E5CC-AD06-46AF-AB5A-CA623B765CA0}"/>
                </a:ext>
              </a:extLst>
            </p:cNvPr>
            <p:cNvPicPr>
              <a:picLocks noChangeAspect="1"/>
            </p:cNvPicPr>
            <p:nvPr/>
          </p:nvPicPr>
          <p:blipFill>
            <a:blip r:embed="rId3"/>
            <a:stretch>
              <a:fillRect/>
            </a:stretch>
          </p:blipFill>
          <p:spPr>
            <a:xfrm>
              <a:off x="9978190" y="2862897"/>
              <a:ext cx="6761184" cy="4516471"/>
            </a:xfrm>
            <a:prstGeom prst="rect">
              <a:avLst/>
            </a:prstGeom>
          </p:spPr>
        </p:pic>
        <p:pic>
          <p:nvPicPr>
            <p:cNvPr id="7" name="Picture 6" descr="Logo&#10;&#10;Description automatically generated">
              <a:extLst>
                <a:ext uri="{FF2B5EF4-FFF2-40B4-BE49-F238E27FC236}">
                  <a16:creationId xmlns:a16="http://schemas.microsoft.com/office/drawing/2014/main" id="{157756C3-46A8-4390-BE36-39EDC4A4C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73499">
              <a:off x="13473009" y="4472698"/>
              <a:ext cx="1540322" cy="1296867"/>
            </a:xfrm>
            <a:prstGeom prst="rect">
              <a:avLst/>
            </a:prstGeom>
          </p:spPr>
        </p:pic>
      </p:grpSp>
      <p:pic>
        <p:nvPicPr>
          <p:cNvPr id="5" name="Picture 4" descr="Graphical user interface, website&#10;&#10;Description automatically generated">
            <a:extLst>
              <a:ext uri="{FF2B5EF4-FFF2-40B4-BE49-F238E27FC236}">
                <a16:creationId xmlns:a16="http://schemas.microsoft.com/office/drawing/2014/main" id="{6C695C39-7902-4BD2-BA34-974F4FE7A5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96672" y="5898813"/>
            <a:ext cx="8425113" cy="7318163"/>
          </a:xfrm>
          <a:prstGeom prst="rect">
            <a:avLst/>
          </a:prstGeom>
        </p:spPr>
      </p:pic>
    </p:spTree>
    <p:extLst>
      <p:ext uri="{BB962C8B-B14F-4D97-AF65-F5344CB8AC3E}">
        <p14:creationId xmlns:p14="http://schemas.microsoft.com/office/powerpoint/2010/main" val="226293040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D4A2-547B-4544-B2A5-624422E3BC41}"/>
              </a:ext>
            </a:extLst>
          </p:cNvPr>
          <p:cNvSpPr>
            <a:spLocks noGrp="1"/>
          </p:cNvSpPr>
          <p:nvPr>
            <p:ph type="title"/>
          </p:nvPr>
        </p:nvSpPr>
        <p:spPr/>
        <p:txBody>
          <a:bodyPr/>
          <a:lstStyle/>
          <a:p>
            <a:r>
              <a:rPr lang="en-US" dirty="0"/>
              <a:t>MEMBERSHIP</a:t>
            </a:r>
          </a:p>
        </p:txBody>
      </p:sp>
      <p:graphicFrame>
        <p:nvGraphicFramePr>
          <p:cNvPr id="10" name="Content Placeholder 4">
            <a:extLst>
              <a:ext uri="{FF2B5EF4-FFF2-40B4-BE49-F238E27FC236}">
                <a16:creationId xmlns:a16="http://schemas.microsoft.com/office/drawing/2014/main" id="{FE3F4DA9-6A8E-4B57-96B7-36A01D77C94D}"/>
              </a:ext>
            </a:extLst>
          </p:cNvPr>
          <p:cNvGraphicFramePr>
            <a:graphicFrameLocks/>
          </p:cNvGraphicFramePr>
          <p:nvPr/>
        </p:nvGraphicFramePr>
        <p:xfrm>
          <a:off x="3837214" y="4278086"/>
          <a:ext cx="17438914" cy="8853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A4184F42-2EAD-47CA-A935-7D136685F49D}"/>
              </a:ext>
            </a:extLst>
          </p:cNvPr>
          <p:cNvSpPr txBox="1">
            <a:spLocks/>
          </p:cNvSpPr>
          <p:nvPr/>
        </p:nvSpPr>
        <p:spPr>
          <a:xfrm>
            <a:off x="6579165" y="2710543"/>
            <a:ext cx="11225670" cy="1420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5" tIns="68575" rIns="68575" bIns="68575" anchor="ctr">
            <a:normAutofit fontScale="85000" lnSpcReduction="10000"/>
          </a:bodyPr>
          <a:lstStyle>
            <a:lvl1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1pPr>
            <a:lvl2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2pPr>
            <a:lvl3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3pPr>
            <a:lvl4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4pPr>
            <a:lvl5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5pPr>
            <a:lvl6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6pPr>
            <a:lvl7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7pPr>
            <a:lvl8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8pPr>
            <a:lvl9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9pPr>
          </a:lstStyle>
          <a:p>
            <a:pPr hangingPunct="1"/>
            <a:r>
              <a:rPr lang="en-US" sz="6600" b="1" dirty="0">
                <a:effectLst/>
                <a:latin typeface="+mn-lt"/>
              </a:rPr>
              <a:t>Prospect: Online Join Process</a:t>
            </a:r>
          </a:p>
        </p:txBody>
      </p:sp>
    </p:spTree>
    <p:extLst>
      <p:ext uri="{BB962C8B-B14F-4D97-AF65-F5344CB8AC3E}">
        <p14:creationId xmlns:p14="http://schemas.microsoft.com/office/powerpoint/2010/main" val="14199752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D4A2-547B-4544-B2A5-624422E3BC4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1537AD01-30E9-42AC-A649-DB32513B3B92}"/>
              </a:ext>
            </a:extLst>
          </p:cNvPr>
          <p:cNvSpPr>
            <a:spLocks noGrp="1"/>
          </p:cNvSpPr>
          <p:nvPr>
            <p:ph type="body" idx="1"/>
          </p:nvPr>
        </p:nvSpPr>
        <p:spPr>
          <a:xfrm>
            <a:off x="786064" y="4396509"/>
            <a:ext cx="22843958" cy="8776477"/>
          </a:xfrm>
        </p:spPr>
        <p:txBody>
          <a:bodyPr>
            <a:normAutofit/>
          </a:bodyPr>
          <a:lstStyle/>
          <a:p>
            <a:pPr marL="342900" indent="-342900" algn="l">
              <a:lnSpc>
                <a:spcPct val="100000"/>
              </a:lnSpc>
              <a:buFont typeface="Arial" panose="020B0604020202020204" pitchFamily="34" charset="0"/>
              <a:buChar char="•"/>
            </a:pPr>
            <a:endParaRPr lang="en-US" sz="4800" dirty="0">
              <a:effectLst/>
              <a:latin typeface="+mn-lt"/>
            </a:endParaRPr>
          </a:p>
          <a:p>
            <a:pPr marL="342900" indent="-342900" algn="l">
              <a:lnSpc>
                <a:spcPct val="100000"/>
              </a:lnSpc>
              <a:buFont typeface="Arial" panose="020B0604020202020204" pitchFamily="34" charset="0"/>
              <a:buChar char="•"/>
            </a:pPr>
            <a:r>
              <a:rPr lang="en-US" sz="4800" dirty="0">
                <a:effectLst/>
                <a:latin typeface="+mn-lt"/>
              </a:rPr>
              <a:t>Approval/Rejection at Council level</a:t>
            </a:r>
          </a:p>
          <a:p>
            <a:pPr marL="971550" lvl="2" indent="-342900" algn="l">
              <a:lnSpc>
                <a:spcPct val="100000"/>
              </a:lnSpc>
              <a:buFont typeface="Arial" panose="020B0604020202020204" pitchFamily="34" charset="0"/>
              <a:buChar char="•"/>
            </a:pPr>
            <a:r>
              <a:rPr lang="en-US" sz="4000" dirty="0">
                <a:effectLst/>
                <a:latin typeface="+mn-lt"/>
              </a:rPr>
              <a:t>Grand Knight</a:t>
            </a:r>
          </a:p>
          <a:p>
            <a:pPr marL="971550" lvl="2" indent="-342900" algn="l">
              <a:lnSpc>
                <a:spcPct val="100000"/>
              </a:lnSpc>
              <a:buFont typeface="Arial" panose="020B0604020202020204" pitchFamily="34" charset="0"/>
              <a:buChar char="•"/>
            </a:pPr>
            <a:r>
              <a:rPr lang="en-US" sz="4000" dirty="0">
                <a:effectLst/>
                <a:latin typeface="+mn-lt"/>
              </a:rPr>
              <a:t>Financial Secretary</a:t>
            </a:r>
            <a:endParaRPr lang="en-US" sz="13800" dirty="0">
              <a:effectLst/>
              <a:latin typeface="+mn-lt"/>
            </a:endParaRPr>
          </a:p>
          <a:p>
            <a:pPr marL="342900" indent="-342900" algn="l">
              <a:lnSpc>
                <a:spcPct val="100000"/>
              </a:lnSpc>
              <a:buFont typeface="Arial" panose="020B0604020202020204" pitchFamily="34" charset="0"/>
              <a:buChar char="•"/>
            </a:pPr>
            <a:endParaRPr lang="en-US" sz="4800" dirty="0">
              <a:effectLst/>
              <a:latin typeface="+mn-lt"/>
            </a:endParaRPr>
          </a:p>
          <a:p>
            <a:pPr marL="342900" indent="-342900" algn="l">
              <a:lnSpc>
                <a:spcPct val="100000"/>
              </a:lnSpc>
              <a:buFont typeface="Arial" panose="020B0604020202020204" pitchFamily="34" charset="0"/>
              <a:buChar char="•"/>
            </a:pPr>
            <a:r>
              <a:rPr lang="en-US" sz="4800" dirty="0">
                <a:effectLst/>
                <a:latin typeface="+mn-lt"/>
              </a:rPr>
              <a:t>Read Only Access</a:t>
            </a:r>
          </a:p>
          <a:p>
            <a:pPr marL="971550" lvl="2" indent="-342900" algn="l">
              <a:lnSpc>
                <a:spcPct val="100000"/>
              </a:lnSpc>
              <a:buFont typeface="Arial" panose="020B0604020202020204" pitchFamily="34" charset="0"/>
              <a:buChar char="•"/>
            </a:pPr>
            <a:r>
              <a:rPr lang="en-US" sz="4000" dirty="0">
                <a:effectLst/>
                <a:latin typeface="+mn-lt"/>
              </a:rPr>
              <a:t>District Deputy</a:t>
            </a:r>
          </a:p>
        </p:txBody>
      </p:sp>
      <p:sp>
        <p:nvSpPr>
          <p:cNvPr id="4" name="Title 1">
            <a:extLst>
              <a:ext uri="{FF2B5EF4-FFF2-40B4-BE49-F238E27FC236}">
                <a16:creationId xmlns:a16="http://schemas.microsoft.com/office/drawing/2014/main" id="{7F27008C-F9F7-4BD7-8FCF-379CB678FF5C}"/>
              </a:ext>
            </a:extLst>
          </p:cNvPr>
          <p:cNvSpPr txBox="1">
            <a:spLocks/>
          </p:cNvSpPr>
          <p:nvPr/>
        </p:nvSpPr>
        <p:spPr>
          <a:xfrm>
            <a:off x="5893934" y="2818700"/>
            <a:ext cx="11768137"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5" tIns="68575" rIns="68575" bIns="68575" anchor="ctr">
            <a:normAutofit/>
          </a:bodyPr>
          <a:lstStyle>
            <a:lvl1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1pPr>
            <a:lvl2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2pPr>
            <a:lvl3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3pPr>
            <a:lvl4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4pPr>
            <a:lvl5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5pPr>
            <a:lvl6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6pPr>
            <a:lvl7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7pPr>
            <a:lvl8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8pPr>
            <a:lvl9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9pPr>
          </a:lstStyle>
          <a:p>
            <a:pPr hangingPunct="1"/>
            <a:r>
              <a:rPr lang="en-US" sz="6600" dirty="0">
                <a:effectLst/>
                <a:latin typeface="+mn-lt"/>
              </a:rPr>
              <a:t>Managing the Prospect Tab</a:t>
            </a:r>
          </a:p>
        </p:txBody>
      </p:sp>
      <p:pic>
        <p:nvPicPr>
          <p:cNvPr id="5" name="Graphic 4" descr="Laptop outline">
            <a:extLst>
              <a:ext uri="{FF2B5EF4-FFF2-40B4-BE49-F238E27FC236}">
                <a16:creationId xmlns:a16="http://schemas.microsoft.com/office/drawing/2014/main" id="{088C02AC-FD8F-4BB9-B7AB-C90B24FAF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66914" y="2849937"/>
            <a:ext cx="10526486" cy="10526486"/>
          </a:xfrm>
          <a:prstGeom prst="rect">
            <a:avLst/>
          </a:prstGeom>
        </p:spPr>
      </p:pic>
      <p:sp>
        <p:nvSpPr>
          <p:cNvPr id="6" name="TextBox 5">
            <a:extLst>
              <a:ext uri="{FF2B5EF4-FFF2-40B4-BE49-F238E27FC236}">
                <a16:creationId xmlns:a16="http://schemas.microsoft.com/office/drawing/2014/main" id="{31430C7A-59FF-47FE-9206-77AD17BAB026}"/>
              </a:ext>
            </a:extLst>
          </p:cNvPr>
          <p:cNvSpPr txBox="1"/>
          <p:nvPr/>
        </p:nvSpPr>
        <p:spPr>
          <a:xfrm>
            <a:off x="15329807" y="6081900"/>
            <a:ext cx="5600699" cy="3277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5" tIns="68575" rIns="68575" bIns="68575"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7200" b="0" i="0" u="none" strike="noStrike" cap="none" spc="0" normalizeH="0" baseline="0" dirty="0">
                <a:ln>
                  <a:noFill/>
                </a:ln>
                <a:solidFill>
                  <a:srgbClr val="000000"/>
                </a:solidFill>
                <a:effectLst/>
                <a:uFillTx/>
                <a:latin typeface="+mj-lt"/>
                <a:ea typeface="+mj-ea"/>
                <a:cs typeface="+mj-cs"/>
                <a:sym typeface="Calisto MT"/>
              </a:rPr>
              <a:t>Officer’s Online</a:t>
            </a:r>
          </a:p>
          <a:p>
            <a:pPr marL="0" marR="0" indent="0" algn="ctr" defTabSz="1828800" rtl="0" fontAlgn="auto" latinLnBrk="0" hangingPunct="0">
              <a:lnSpc>
                <a:spcPct val="100000"/>
              </a:lnSpc>
              <a:spcBef>
                <a:spcPts val="0"/>
              </a:spcBef>
              <a:spcAft>
                <a:spcPts val="0"/>
              </a:spcAft>
              <a:buClrTx/>
              <a:buSzTx/>
              <a:buFontTx/>
              <a:buNone/>
              <a:tabLst/>
            </a:pPr>
            <a:r>
              <a:rPr lang="en-US" sz="6000" dirty="0"/>
              <a:t>Prospect Tab</a:t>
            </a:r>
            <a:endParaRPr kumimoji="0" lang="en-US" sz="5400" b="0" i="0" u="none" strike="noStrike" cap="none" spc="0" normalizeH="0" baseline="0" dirty="0">
              <a:ln>
                <a:noFill/>
              </a:ln>
              <a:solidFill>
                <a:srgbClr val="000000"/>
              </a:solidFill>
              <a:effectLst/>
              <a:uFillTx/>
              <a:latin typeface="+mj-lt"/>
              <a:ea typeface="+mj-ea"/>
              <a:cs typeface="+mj-cs"/>
              <a:sym typeface="Calisto MT"/>
            </a:endParaRPr>
          </a:p>
        </p:txBody>
      </p:sp>
      <p:sp>
        <p:nvSpPr>
          <p:cNvPr id="7" name="TextBox 6">
            <a:extLst>
              <a:ext uri="{FF2B5EF4-FFF2-40B4-BE49-F238E27FC236}">
                <a16:creationId xmlns:a16="http://schemas.microsoft.com/office/drawing/2014/main" id="{7626F399-FF03-403A-BA9D-8C23DED081D2}"/>
              </a:ext>
            </a:extLst>
          </p:cNvPr>
          <p:cNvSpPr txBox="1"/>
          <p:nvPr/>
        </p:nvSpPr>
        <p:spPr>
          <a:xfrm>
            <a:off x="6939034" y="12236508"/>
            <a:ext cx="11855760" cy="707886"/>
          </a:xfrm>
          <a:prstGeom prst="rect">
            <a:avLst/>
          </a:prstGeom>
          <a:noFill/>
          <a:ln w="57150">
            <a:solidFill>
              <a:schemeClr val="tx1"/>
            </a:solidFill>
          </a:ln>
        </p:spPr>
        <p:txBody>
          <a:bodyPr wrap="square" rtlCol="0">
            <a:spAutoFit/>
          </a:bodyPr>
          <a:lstStyle/>
          <a:p>
            <a:pPr algn="ctr"/>
            <a:r>
              <a:rPr lang="en-US" sz="4000" b="1" dirty="0">
                <a:solidFill>
                  <a:schemeClr val="tx1"/>
                </a:solidFill>
                <a:latin typeface="+mn-lt"/>
              </a:rPr>
              <a:t>Work with your Online Membership Chairman</a:t>
            </a:r>
          </a:p>
        </p:txBody>
      </p:sp>
    </p:spTree>
    <p:extLst>
      <p:ext uri="{BB962C8B-B14F-4D97-AF65-F5344CB8AC3E}">
        <p14:creationId xmlns:p14="http://schemas.microsoft.com/office/powerpoint/2010/main" val="23415864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08153-503F-4D60-86FD-EA3D849B4CC6}"/>
              </a:ext>
            </a:extLst>
          </p:cNvPr>
          <p:cNvPicPr>
            <a:picLocks noChangeAspect="1"/>
          </p:cNvPicPr>
          <p:nvPr/>
        </p:nvPicPr>
        <p:blipFill>
          <a:blip r:embed="rId3"/>
          <a:stretch>
            <a:fillRect/>
          </a:stretch>
        </p:blipFill>
        <p:spPr>
          <a:xfrm>
            <a:off x="15232228" y="4988869"/>
            <a:ext cx="8365708" cy="3052547"/>
          </a:xfrm>
          <a:prstGeom prst="rect">
            <a:avLst/>
          </a:prstGeom>
        </p:spPr>
      </p:pic>
      <p:sp>
        <p:nvSpPr>
          <p:cNvPr id="2" name="Title 1">
            <a:extLst>
              <a:ext uri="{FF2B5EF4-FFF2-40B4-BE49-F238E27FC236}">
                <a16:creationId xmlns:a16="http://schemas.microsoft.com/office/drawing/2014/main" id="{96B7D4A2-547B-4544-B2A5-624422E3BC4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1537AD01-30E9-42AC-A649-DB32513B3B92}"/>
              </a:ext>
            </a:extLst>
          </p:cNvPr>
          <p:cNvSpPr>
            <a:spLocks noGrp="1"/>
          </p:cNvSpPr>
          <p:nvPr>
            <p:ph type="body" idx="1"/>
          </p:nvPr>
        </p:nvSpPr>
        <p:spPr>
          <a:xfrm>
            <a:off x="786064" y="4396509"/>
            <a:ext cx="22843958" cy="8776477"/>
          </a:xfrm>
        </p:spPr>
        <p:txBody>
          <a:bodyPr/>
          <a:lstStyle/>
          <a:p>
            <a:pPr marL="1322388" indent="-857250" algn="l">
              <a:buFont typeface="Wingdings" panose="05000000000000000000" pitchFamily="2" charset="2"/>
              <a:buChar char="§"/>
            </a:pPr>
            <a:r>
              <a:rPr lang="en-US" dirty="0">
                <a:effectLst/>
              </a:rPr>
              <a:t>Recruitment</a:t>
            </a:r>
          </a:p>
          <a:p>
            <a:pPr marL="1322388" indent="-857250" algn="l">
              <a:buFont typeface="Wingdings" panose="05000000000000000000" pitchFamily="2" charset="2"/>
              <a:buChar char="§"/>
            </a:pPr>
            <a:endParaRPr lang="en-US" dirty="0">
              <a:effectLst/>
            </a:endParaRPr>
          </a:p>
          <a:p>
            <a:pPr marL="1322388" indent="-857250" algn="l">
              <a:buFont typeface="Wingdings" panose="05000000000000000000" pitchFamily="2" charset="2"/>
              <a:buChar char="§"/>
            </a:pPr>
            <a:endParaRPr lang="en-US" dirty="0">
              <a:effectLst/>
            </a:endParaRPr>
          </a:p>
          <a:p>
            <a:pPr marL="465138" lvl="7" algn="l"/>
            <a:endParaRPr lang="en-US" dirty="0">
              <a:effectLst/>
            </a:endParaRPr>
          </a:p>
          <a:p>
            <a:pPr marL="465138" lvl="5" algn="l"/>
            <a:r>
              <a:rPr lang="en-US" dirty="0"/>
              <a:t>	</a:t>
            </a:r>
          </a:p>
        </p:txBody>
      </p:sp>
      <p:pic>
        <p:nvPicPr>
          <p:cNvPr id="4" name="Picture 3">
            <a:extLst>
              <a:ext uri="{FF2B5EF4-FFF2-40B4-BE49-F238E27FC236}">
                <a16:creationId xmlns:a16="http://schemas.microsoft.com/office/drawing/2014/main" id="{77568B08-2941-4C29-8FB8-E80F896C4D69}"/>
              </a:ext>
            </a:extLst>
          </p:cNvPr>
          <p:cNvPicPr>
            <a:picLocks noChangeAspect="1"/>
          </p:cNvPicPr>
          <p:nvPr/>
        </p:nvPicPr>
        <p:blipFill>
          <a:blip r:embed="rId4"/>
          <a:stretch>
            <a:fillRect/>
          </a:stretch>
        </p:blipFill>
        <p:spPr>
          <a:xfrm>
            <a:off x="8728159" y="3256710"/>
            <a:ext cx="6680284" cy="6680284"/>
          </a:xfrm>
          <a:prstGeom prst="rect">
            <a:avLst/>
          </a:prstGeom>
        </p:spPr>
      </p:pic>
      <p:pic>
        <p:nvPicPr>
          <p:cNvPr id="5" name="Picture 4">
            <a:extLst>
              <a:ext uri="{FF2B5EF4-FFF2-40B4-BE49-F238E27FC236}">
                <a16:creationId xmlns:a16="http://schemas.microsoft.com/office/drawing/2014/main" id="{C2D80FE8-5912-4A2F-B6AE-7C2595ADF94F}"/>
              </a:ext>
            </a:extLst>
          </p:cNvPr>
          <p:cNvPicPr>
            <a:picLocks noChangeAspect="1"/>
          </p:cNvPicPr>
          <p:nvPr/>
        </p:nvPicPr>
        <p:blipFill>
          <a:blip r:embed="rId5"/>
          <a:stretch>
            <a:fillRect/>
          </a:stretch>
        </p:blipFill>
        <p:spPr>
          <a:xfrm>
            <a:off x="13437353" y="9711903"/>
            <a:ext cx="6838950" cy="3686175"/>
          </a:xfrm>
          <a:prstGeom prst="rect">
            <a:avLst/>
          </a:prstGeom>
        </p:spPr>
      </p:pic>
      <p:graphicFrame>
        <p:nvGraphicFramePr>
          <p:cNvPr id="8" name="Diagram 7">
            <a:extLst>
              <a:ext uri="{FF2B5EF4-FFF2-40B4-BE49-F238E27FC236}">
                <a16:creationId xmlns:a16="http://schemas.microsoft.com/office/drawing/2014/main" id="{87C35E3E-516B-423B-A4EF-1376AA8461C5}"/>
              </a:ext>
            </a:extLst>
          </p:cNvPr>
          <p:cNvGraphicFramePr/>
          <p:nvPr/>
        </p:nvGraphicFramePr>
        <p:xfrm>
          <a:off x="538666" y="7107237"/>
          <a:ext cx="9972367" cy="588460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4790533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D4A2-547B-4544-B2A5-624422E3BC4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1537AD01-30E9-42AC-A649-DB32513B3B92}"/>
              </a:ext>
            </a:extLst>
          </p:cNvPr>
          <p:cNvSpPr>
            <a:spLocks noGrp="1"/>
          </p:cNvSpPr>
          <p:nvPr>
            <p:ph type="body" idx="1"/>
          </p:nvPr>
        </p:nvSpPr>
        <p:spPr>
          <a:xfrm>
            <a:off x="786064" y="4396509"/>
            <a:ext cx="22843958" cy="8776477"/>
          </a:xfrm>
        </p:spPr>
        <p:txBody>
          <a:bodyPr>
            <a:normAutofit/>
          </a:bodyPr>
          <a:lstStyle/>
          <a:p>
            <a:pPr marL="465138" algn="l"/>
            <a:r>
              <a:rPr lang="en-US" dirty="0">
                <a:effectLst/>
              </a:rPr>
              <a:t>	</a:t>
            </a:r>
          </a:p>
          <a:p>
            <a:pPr marL="465138" lvl="7" algn="l"/>
            <a:endParaRPr lang="en-US" dirty="0">
              <a:effectLst/>
            </a:endParaRPr>
          </a:p>
          <a:p>
            <a:pPr marL="465138" lvl="5" algn="l"/>
            <a:r>
              <a:rPr lang="en-US" dirty="0"/>
              <a:t>	</a:t>
            </a:r>
          </a:p>
        </p:txBody>
      </p:sp>
      <p:sp>
        <p:nvSpPr>
          <p:cNvPr id="4" name="Content Placeholder 2">
            <a:extLst>
              <a:ext uri="{FF2B5EF4-FFF2-40B4-BE49-F238E27FC236}">
                <a16:creationId xmlns:a16="http://schemas.microsoft.com/office/drawing/2014/main" id="{559B36EB-7C70-4F60-BFA0-652E0B5BE7B3}"/>
              </a:ext>
            </a:extLst>
          </p:cNvPr>
          <p:cNvSpPr txBox="1">
            <a:spLocks/>
          </p:cNvSpPr>
          <p:nvPr/>
        </p:nvSpPr>
        <p:spPr>
          <a:xfrm>
            <a:off x="506184" y="5114966"/>
            <a:ext cx="23431499" cy="820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Autofit/>
          </a:bodyPr>
          <a:lstStyle>
            <a:lvl1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1pPr>
            <a:lvl2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2pPr>
            <a:lvl3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3pPr>
            <a:lvl4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4pPr>
            <a:lvl5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5pPr>
            <a:lvl6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6pPr>
            <a:lvl7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7pPr>
            <a:lvl8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8pPr>
            <a:lvl9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9pPr>
          </a:lstStyle>
          <a:p>
            <a:pPr marL="342900" lvl="1" indent="-342900" algn="l" hangingPunct="1">
              <a:buFont typeface="Arial" panose="020B0604020202020204" pitchFamily="34" charset="0"/>
              <a:buChar char="•"/>
            </a:pPr>
            <a:r>
              <a:rPr lang="en-US" sz="4400" dirty="0">
                <a:effectLst/>
                <a:latin typeface="+mn-lt"/>
              </a:rPr>
              <a:t>We help bring men back to the church</a:t>
            </a:r>
          </a:p>
          <a:p>
            <a:pPr marL="971550" lvl="2" indent="-342900" algn="l" hangingPunct="1">
              <a:buFont typeface="Arial" panose="020B0604020202020204" pitchFamily="34" charset="0"/>
              <a:buChar char="•"/>
            </a:pPr>
            <a:r>
              <a:rPr lang="en-US" sz="4400" dirty="0">
                <a:effectLst/>
                <a:latin typeface="+mn-lt"/>
              </a:rPr>
              <a:t>If not the Knights, then “who”?</a:t>
            </a:r>
          </a:p>
          <a:p>
            <a:pPr marL="342900" lvl="1" indent="-342900" algn="l" hangingPunct="1">
              <a:buFont typeface="Arial" panose="020B0604020202020204" pitchFamily="34" charset="0"/>
              <a:buChar char="•"/>
            </a:pPr>
            <a:r>
              <a:rPr lang="en-US" sz="4400" dirty="0">
                <a:effectLst/>
                <a:latin typeface="+mn-lt"/>
              </a:rPr>
              <a:t>Local communities need help now more than ever</a:t>
            </a:r>
          </a:p>
          <a:p>
            <a:pPr marL="971550" lvl="2" indent="-342900" algn="l" hangingPunct="1">
              <a:buFont typeface="Arial" panose="020B0604020202020204" pitchFamily="34" charset="0"/>
              <a:buChar char="•"/>
            </a:pPr>
            <a:r>
              <a:rPr lang="en-US" sz="4400" dirty="0">
                <a:effectLst/>
                <a:latin typeface="+mn-lt"/>
              </a:rPr>
              <a:t>What better way to do that than by participating in our </a:t>
            </a:r>
            <a:r>
              <a:rPr lang="en-US" sz="4400" i="1" dirty="0">
                <a:effectLst/>
                <a:latin typeface="+mn-lt"/>
              </a:rPr>
              <a:t>Faith in Action </a:t>
            </a:r>
            <a:r>
              <a:rPr lang="en-US" sz="4400" dirty="0">
                <a:effectLst/>
                <a:latin typeface="+mn-lt"/>
              </a:rPr>
              <a:t>and programs</a:t>
            </a:r>
          </a:p>
          <a:p>
            <a:pPr marL="342900" lvl="1" indent="-342900" algn="l" hangingPunct="1">
              <a:buFont typeface="Arial" panose="020B0604020202020204" pitchFamily="34" charset="0"/>
              <a:buChar char="•"/>
            </a:pPr>
            <a:r>
              <a:rPr lang="en-US" sz="4400" dirty="0">
                <a:effectLst/>
                <a:latin typeface="+mn-lt"/>
              </a:rPr>
              <a:t>The organization that provides </a:t>
            </a:r>
            <a:r>
              <a:rPr lang="en-US" sz="4400" i="1" dirty="0">
                <a:effectLst/>
                <a:latin typeface="+mn-lt"/>
              </a:rPr>
              <a:t>fraternity</a:t>
            </a:r>
            <a:r>
              <a:rPr lang="en-US" sz="4400" dirty="0">
                <a:effectLst/>
                <a:latin typeface="+mn-lt"/>
              </a:rPr>
              <a:t> and </a:t>
            </a:r>
            <a:r>
              <a:rPr lang="en-US" sz="4400" i="1" dirty="0">
                <a:effectLst/>
                <a:latin typeface="+mn-lt"/>
              </a:rPr>
              <a:t>spiritual support </a:t>
            </a:r>
            <a:r>
              <a:rPr lang="en-US" sz="4400" dirty="0">
                <a:effectLst/>
                <a:latin typeface="+mn-lt"/>
              </a:rPr>
              <a:t>to strengthen families and local communities – and help build back support for our Church, Bishops, and Priests</a:t>
            </a:r>
          </a:p>
          <a:p>
            <a:pPr marL="342900" lvl="1" indent="-342900" algn="l" hangingPunct="1">
              <a:buFont typeface="Arial" panose="020B0604020202020204" pitchFamily="34" charset="0"/>
              <a:buChar char="•"/>
            </a:pPr>
            <a:r>
              <a:rPr lang="en-US" sz="4400" dirty="0">
                <a:effectLst/>
                <a:latin typeface="+mn-lt"/>
              </a:rPr>
              <a:t>Help men become better Catholics, fathers, husbands</a:t>
            </a:r>
          </a:p>
          <a:p>
            <a:pPr marL="342900" lvl="1" indent="-342900" algn="l" hangingPunct="1">
              <a:buFont typeface="Arial" panose="020B0604020202020204" pitchFamily="34" charset="0"/>
              <a:buChar char="•"/>
            </a:pPr>
            <a:r>
              <a:rPr lang="en-US" sz="4400" dirty="0">
                <a:effectLst/>
                <a:latin typeface="+mn-lt"/>
              </a:rPr>
              <a:t>Tell your personal story </a:t>
            </a:r>
          </a:p>
          <a:p>
            <a:pPr marL="971550" lvl="2" indent="-342900" algn="l" hangingPunct="1">
              <a:buFont typeface="Arial" panose="020B0604020202020204" pitchFamily="34" charset="0"/>
              <a:buChar char="•"/>
            </a:pPr>
            <a:r>
              <a:rPr lang="en-US" sz="4400" dirty="0">
                <a:effectLst/>
                <a:latin typeface="+mn-lt"/>
              </a:rPr>
              <a:t>Why did you become a Knight?</a:t>
            </a:r>
          </a:p>
          <a:p>
            <a:pPr marL="971550" lvl="2" indent="-342900" algn="l" hangingPunct="1">
              <a:buFont typeface="Arial" panose="020B0604020202020204" pitchFamily="34" charset="0"/>
              <a:buChar char="•"/>
            </a:pPr>
            <a:r>
              <a:rPr lang="en-US" sz="4400" dirty="0">
                <a:effectLst/>
                <a:latin typeface="+mn-lt"/>
              </a:rPr>
              <a:t>How have you benefited from your membership?</a:t>
            </a:r>
          </a:p>
        </p:txBody>
      </p:sp>
      <p:sp>
        <p:nvSpPr>
          <p:cNvPr id="5" name="Title 3">
            <a:extLst>
              <a:ext uri="{FF2B5EF4-FFF2-40B4-BE49-F238E27FC236}">
                <a16:creationId xmlns:a16="http://schemas.microsoft.com/office/drawing/2014/main" id="{90B31ABB-8FE4-4632-9270-B77B7C9D3799}"/>
              </a:ext>
            </a:extLst>
          </p:cNvPr>
          <p:cNvSpPr txBox="1">
            <a:spLocks/>
          </p:cNvSpPr>
          <p:nvPr/>
        </p:nvSpPr>
        <p:spPr>
          <a:xfrm>
            <a:off x="7545101" y="3175001"/>
            <a:ext cx="9353663" cy="1842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5" tIns="68575" rIns="68575" bIns="68575" anchor="ctr">
            <a:normAutofit/>
          </a:bodyPr>
          <a:lstStyle>
            <a:lvl1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1pPr>
            <a:lvl2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2pPr>
            <a:lvl3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3pPr>
            <a:lvl4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4pPr>
            <a:lvl5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5pPr>
            <a:lvl6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6pPr>
            <a:lvl7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7pPr>
            <a:lvl8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8pPr>
            <a:lvl9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9pPr>
          </a:lstStyle>
          <a:p>
            <a:pPr hangingPunct="1"/>
            <a:r>
              <a:rPr lang="en-US" sz="6600" dirty="0">
                <a:effectLst/>
                <a:latin typeface="+mn-lt"/>
              </a:rPr>
              <a:t>The </a:t>
            </a:r>
            <a:r>
              <a:rPr lang="en-US" sz="6600" b="1" dirty="0">
                <a:effectLst/>
                <a:latin typeface="+mn-lt"/>
              </a:rPr>
              <a:t>“Whys”</a:t>
            </a:r>
          </a:p>
        </p:txBody>
      </p:sp>
    </p:spTree>
    <p:extLst>
      <p:ext uri="{BB962C8B-B14F-4D97-AF65-F5344CB8AC3E}">
        <p14:creationId xmlns:p14="http://schemas.microsoft.com/office/powerpoint/2010/main" val="563844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D4A2-547B-4544-B2A5-624422E3BC41}"/>
              </a:ext>
            </a:extLst>
          </p:cNvPr>
          <p:cNvSpPr>
            <a:spLocks noGrp="1"/>
          </p:cNvSpPr>
          <p:nvPr>
            <p:ph type="title"/>
          </p:nvPr>
        </p:nvSpPr>
        <p:spPr>
          <a:xfrm>
            <a:off x="6108700" y="584200"/>
            <a:ext cx="13550900" cy="2590802"/>
          </a:xfrm>
        </p:spPr>
        <p:txBody>
          <a:bodyPr/>
          <a:lstStyle/>
          <a:p>
            <a:r>
              <a:rPr lang="en-US" dirty="0"/>
              <a:t>MEMBERSHIP</a:t>
            </a:r>
          </a:p>
        </p:txBody>
      </p:sp>
      <p:sp>
        <p:nvSpPr>
          <p:cNvPr id="3" name="Text Placeholder 2">
            <a:extLst>
              <a:ext uri="{FF2B5EF4-FFF2-40B4-BE49-F238E27FC236}">
                <a16:creationId xmlns:a16="http://schemas.microsoft.com/office/drawing/2014/main" id="{1537AD01-30E9-42AC-A649-DB32513B3B92}"/>
              </a:ext>
            </a:extLst>
          </p:cNvPr>
          <p:cNvSpPr>
            <a:spLocks noGrp="1"/>
          </p:cNvSpPr>
          <p:nvPr>
            <p:ph type="body" idx="1"/>
          </p:nvPr>
        </p:nvSpPr>
        <p:spPr>
          <a:xfrm>
            <a:off x="786064" y="4396509"/>
            <a:ext cx="22843958" cy="8776477"/>
          </a:xfrm>
        </p:spPr>
        <p:txBody>
          <a:bodyPr>
            <a:normAutofit/>
          </a:bodyPr>
          <a:lstStyle/>
          <a:p>
            <a:pPr marL="465138" algn="l"/>
            <a:r>
              <a:rPr lang="en-US" dirty="0">
                <a:effectLst/>
              </a:rPr>
              <a:t>	</a:t>
            </a:r>
          </a:p>
          <a:p>
            <a:pPr marL="465138" lvl="7" algn="l"/>
            <a:endParaRPr lang="en-US" dirty="0">
              <a:effectLst/>
            </a:endParaRPr>
          </a:p>
          <a:p>
            <a:pPr marL="465138" lvl="5" algn="l"/>
            <a:r>
              <a:rPr lang="en-US" dirty="0"/>
              <a:t>	</a:t>
            </a:r>
            <a:r>
              <a:rPr lang="en-US" sz="6600" dirty="0">
                <a:effectLst/>
                <a:latin typeface="+mn-lt"/>
              </a:rPr>
              <a:t>Two Membership Awards to present in Fort Worth</a:t>
            </a:r>
            <a:endParaRPr lang="en-US" sz="6600" b="1" dirty="0">
              <a:effectLst/>
              <a:latin typeface="+mn-lt"/>
            </a:endParaRPr>
          </a:p>
          <a:p>
            <a:pPr marL="465138" lvl="5" algn="l"/>
            <a:endParaRPr lang="en-US" dirty="0"/>
          </a:p>
        </p:txBody>
      </p:sp>
      <p:sp>
        <p:nvSpPr>
          <p:cNvPr id="4" name="Content Placeholder 2">
            <a:extLst>
              <a:ext uri="{FF2B5EF4-FFF2-40B4-BE49-F238E27FC236}">
                <a16:creationId xmlns:a16="http://schemas.microsoft.com/office/drawing/2014/main" id="{559B36EB-7C70-4F60-BFA0-652E0B5BE7B3}"/>
              </a:ext>
            </a:extLst>
          </p:cNvPr>
          <p:cNvSpPr txBox="1">
            <a:spLocks/>
          </p:cNvSpPr>
          <p:nvPr/>
        </p:nvSpPr>
        <p:spPr>
          <a:xfrm>
            <a:off x="506184" y="5114966"/>
            <a:ext cx="23431499" cy="8209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Autofit/>
          </a:bodyPr>
          <a:lstStyle>
            <a:lvl1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1pPr>
            <a:lvl2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2pPr>
            <a:lvl3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3pPr>
            <a:lvl4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4pPr>
            <a:lvl5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5pPr>
            <a:lvl6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6pPr>
            <a:lvl7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7pPr>
            <a:lvl8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8pPr>
            <a:lvl9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9pPr>
          </a:lstStyle>
          <a:p>
            <a:pPr lvl="1" algn="l" hangingPunct="1"/>
            <a:endParaRPr lang="en-US" sz="4400" dirty="0">
              <a:effectLst/>
              <a:latin typeface="+mn-lt"/>
            </a:endParaRPr>
          </a:p>
        </p:txBody>
      </p:sp>
      <p:sp>
        <p:nvSpPr>
          <p:cNvPr id="5" name="Title 3">
            <a:extLst>
              <a:ext uri="{FF2B5EF4-FFF2-40B4-BE49-F238E27FC236}">
                <a16:creationId xmlns:a16="http://schemas.microsoft.com/office/drawing/2014/main" id="{90B31ABB-8FE4-4632-9270-B77B7C9D3799}"/>
              </a:ext>
            </a:extLst>
          </p:cNvPr>
          <p:cNvSpPr txBox="1">
            <a:spLocks/>
          </p:cNvSpPr>
          <p:nvPr/>
        </p:nvSpPr>
        <p:spPr>
          <a:xfrm>
            <a:off x="7545101" y="3175001"/>
            <a:ext cx="9353663" cy="1842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75" tIns="68575" rIns="68575" bIns="68575" anchor="ctr">
            <a:normAutofit/>
          </a:bodyPr>
          <a:lstStyle>
            <a:lvl1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1pPr>
            <a:lvl2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2pPr>
            <a:lvl3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3pPr>
            <a:lvl4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4pPr>
            <a:lvl5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5pPr>
            <a:lvl6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6pPr>
            <a:lvl7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7pPr>
            <a:lvl8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8pPr>
            <a:lvl9pPr marL="0" marR="0" indent="0" algn="ctr" defTabSz="1828800" rtl="0" latinLnBrk="0">
              <a:lnSpc>
                <a:spcPct val="100000"/>
              </a:lnSpc>
              <a:spcBef>
                <a:spcPts val="0"/>
              </a:spcBef>
              <a:spcAft>
                <a:spcPts val="0"/>
              </a:spcAft>
              <a:buClrTx/>
              <a:buSzTx/>
              <a:buFontTx/>
              <a:buNone/>
              <a:tabLst/>
              <a:defRPr sz="10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9pPr>
          </a:lstStyle>
          <a:p>
            <a:pPr hangingPunct="1"/>
            <a:endParaRPr lang="en-US" sz="6600" b="1" dirty="0">
              <a:effectLst/>
              <a:latin typeface="+mn-lt"/>
            </a:endParaRPr>
          </a:p>
        </p:txBody>
      </p:sp>
    </p:spTree>
    <p:extLst>
      <p:ext uri="{BB962C8B-B14F-4D97-AF65-F5344CB8AC3E}">
        <p14:creationId xmlns:p14="http://schemas.microsoft.com/office/powerpoint/2010/main" val="3552198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D4A2-547B-4544-B2A5-624422E3BC4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1537AD01-30E9-42AC-A649-DB32513B3B92}"/>
              </a:ext>
            </a:extLst>
          </p:cNvPr>
          <p:cNvSpPr>
            <a:spLocks noGrp="1"/>
          </p:cNvSpPr>
          <p:nvPr>
            <p:ph type="body" idx="1"/>
          </p:nvPr>
        </p:nvSpPr>
        <p:spPr>
          <a:xfrm>
            <a:off x="770021" y="5702795"/>
            <a:ext cx="22843958" cy="4094348"/>
          </a:xfrm>
        </p:spPr>
        <p:txBody>
          <a:bodyPr>
            <a:normAutofit fontScale="92500" lnSpcReduction="10000"/>
          </a:bodyPr>
          <a:lstStyle/>
          <a:p>
            <a:pPr marL="465138" lvl="1" algn="l"/>
            <a:endParaRPr lang="en-US" dirty="0">
              <a:effectLst/>
            </a:endParaRPr>
          </a:p>
          <a:p>
            <a:pPr marL="465138" algn="l"/>
            <a:r>
              <a:rPr lang="en-US" dirty="0">
                <a:effectLst/>
              </a:rPr>
              <a:t>	</a:t>
            </a:r>
          </a:p>
          <a:p>
            <a:pPr marL="465138" lvl="7" algn="l"/>
            <a:endParaRPr lang="en-US" dirty="0">
              <a:effectLst/>
            </a:endParaRPr>
          </a:p>
          <a:p>
            <a:pPr marL="465138" lvl="5" algn="l"/>
            <a:r>
              <a:rPr lang="en-US" dirty="0"/>
              <a:t>	</a:t>
            </a:r>
          </a:p>
        </p:txBody>
      </p:sp>
      <p:pic>
        <p:nvPicPr>
          <p:cNvPr id="4" name="Picture 2" descr="Blue Question Marks Images – Browse 30,106 Stock Photos, Vectors, and Video  | Adobe Stock">
            <a:extLst>
              <a:ext uri="{FF2B5EF4-FFF2-40B4-BE49-F238E27FC236}">
                <a16:creationId xmlns:a16="http://schemas.microsoft.com/office/drawing/2014/main" id="{31F6E409-E4E9-4A95-8975-D700208298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 b="42741"/>
          <a:stretch/>
        </p:blipFill>
        <p:spPr bwMode="auto">
          <a:xfrm>
            <a:off x="415410" y="4755915"/>
            <a:ext cx="23553175" cy="75806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67C2070-505F-4ACE-AC96-E4789B353FC7}"/>
              </a:ext>
            </a:extLst>
          </p:cNvPr>
          <p:cNvPicPr>
            <a:picLocks noChangeAspect="1"/>
          </p:cNvPicPr>
          <p:nvPr/>
        </p:nvPicPr>
        <p:blipFill rotWithShape="1">
          <a:blip r:embed="rId4"/>
          <a:srcRect l="14029" t="8697" r="12344" b="6544"/>
          <a:stretch/>
        </p:blipFill>
        <p:spPr>
          <a:xfrm>
            <a:off x="8211835" y="3959667"/>
            <a:ext cx="7960326" cy="9173166"/>
          </a:xfrm>
          <a:prstGeom prst="rect">
            <a:avLst/>
          </a:prstGeom>
        </p:spPr>
      </p:pic>
    </p:spTree>
    <p:extLst>
      <p:ext uri="{BB962C8B-B14F-4D97-AF65-F5344CB8AC3E}">
        <p14:creationId xmlns:p14="http://schemas.microsoft.com/office/powerpoint/2010/main" val="196918534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0F105C-A0D4-A8C8-843B-A05F320BE905}"/>
              </a:ext>
            </a:extLst>
          </p:cNvPr>
          <p:cNvSpPr>
            <a:spLocks noGrp="1"/>
          </p:cNvSpPr>
          <p:nvPr>
            <p:ph type="body" idx="1"/>
          </p:nvPr>
        </p:nvSpPr>
        <p:spPr>
          <a:xfrm>
            <a:off x="1330797" y="4159908"/>
            <a:ext cx="22062603" cy="8971892"/>
          </a:xfrm>
        </p:spPr>
        <p:txBody>
          <a:bodyPr>
            <a:normAutofit fontScale="77500" lnSpcReduction="20000"/>
          </a:bodyPr>
          <a:lstStyle/>
          <a:p>
            <a:pPr marL="6350" marR="0" indent="0" algn="l" defTabSz="1828800" rtl="0" fontAlgn="auto" latinLnBrk="0" hangingPunct="0">
              <a:lnSpc>
                <a:spcPct val="100000"/>
              </a:lnSpc>
              <a:spcBef>
                <a:spcPts val="0"/>
              </a:spcBef>
              <a:spcAft>
                <a:spcPts val="0"/>
              </a:spcAft>
              <a:buClrTx/>
              <a:buSzTx/>
              <a:buNone/>
              <a:tabLst/>
            </a:pPr>
            <a:r>
              <a:rPr kumimoji="0" lang="en-US" sz="8000" b="0" i="0" u="none" strike="noStrike" cap="none" spc="0" normalizeH="0" baseline="0" dirty="0">
                <a:ln>
                  <a:noFill/>
                </a:ln>
                <a:solidFill>
                  <a:srgbClr val="000000"/>
                </a:solidFill>
                <a:effectLst/>
                <a:uFillTx/>
                <a:latin typeface="+mn-lt"/>
                <a:ea typeface="+mn-ea"/>
                <a:cs typeface="+mn-cs"/>
                <a:sym typeface="Calisto MT"/>
              </a:rPr>
              <a:t>Supreme and State Awards are meant to encourage behaviors most seen in successful councils in all councils.</a:t>
            </a:r>
          </a:p>
          <a:p>
            <a:pPr marR="0" algn="l" defTabSz="1828800" rtl="0" fontAlgn="auto" latinLnBrk="0" hangingPunct="0">
              <a:lnSpc>
                <a:spcPct val="100000"/>
              </a:lnSpc>
              <a:spcBef>
                <a:spcPts val="0"/>
              </a:spcBef>
              <a:spcAft>
                <a:spcPts val="0"/>
              </a:spcAft>
              <a:buClrTx/>
              <a:buSzTx/>
              <a:tabLst/>
            </a:pPr>
            <a:endParaRPr lang="en-US" sz="8000" dirty="0"/>
          </a:p>
          <a:p>
            <a:pPr marL="6350" marR="0" indent="0" algn="l" defTabSz="1828800" rtl="0" fontAlgn="auto" latinLnBrk="0" hangingPunct="0">
              <a:lnSpc>
                <a:spcPct val="100000"/>
              </a:lnSpc>
              <a:spcBef>
                <a:spcPts val="0"/>
              </a:spcBef>
              <a:spcAft>
                <a:spcPts val="0"/>
              </a:spcAft>
              <a:buClrTx/>
              <a:buSzTx/>
              <a:buNone/>
              <a:tabLst/>
            </a:pPr>
            <a:r>
              <a:rPr kumimoji="0" lang="en-US" sz="8000" b="0" i="0" u="none" strike="noStrike" cap="none" spc="0" normalizeH="0" baseline="0" dirty="0">
                <a:ln>
                  <a:noFill/>
                </a:ln>
                <a:solidFill>
                  <a:srgbClr val="000000"/>
                </a:solidFill>
                <a:effectLst/>
                <a:uFillTx/>
                <a:latin typeface="+mn-lt"/>
                <a:ea typeface="+mn-ea"/>
                <a:cs typeface="+mn-cs"/>
                <a:sym typeface="Calisto MT"/>
              </a:rPr>
              <a:t>Our mission as a committee is the motivate councils to exhibit those behaviors through fraternal </a:t>
            </a:r>
            <a:r>
              <a:rPr lang="en-US" sz="8000" dirty="0">
                <a:effectLst/>
              </a:rPr>
              <a:t>service</a:t>
            </a:r>
            <a:r>
              <a:rPr kumimoji="0" lang="en-US" sz="8000" b="0" i="0" u="none" strike="noStrike" cap="none" spc="0" normalizeH="0" baseline="0" dirty="0">
                <a:ln>
                  <a:noFill/>
                </a:ln>
                <a:solidFill>
                  <a:srgbClr val="000000"/>
                </a:solidFill>
                <a:effectLst/>
                <a:uFillTx/>
                <a:latin typeface="+mn-lt"/>
                <a:ea typeface="+mn-ea"/>
                <a:cs typeface="+mn-cs"/>
                <a:sym typeface="Calisto MT"/>
              </a:rPr>
              <a:t> to </a:t>
            </a:r>
            <a:r>
              <a:rPr lang="en-US" sz="8000" dirty="0">
                <a:effectLst/>
              </a:rPr>
              <a:t>our</a:t>
            </a:r>
            <a:r>
              <a:rPr kumimoji="0" lang="en-US" sz="8000" b="0" i="0" u="none" strike="noStrike" cap="none" spc="0" normalizeH="0" baseline="0" dirty="0">
                <a:ln>
                  <a:noFill/>
                </a:ln>
                <a:solidFill>
                  <a:srgbClr val="000000"/>
                </a:solidFill>
                <a:effectLst/>
                <a:uFillTx/>
                <a:latin typeface="+mn-lt"/>
                <a:ea typeface="+mn-ea"/>
                <a:cs typeface="+mn-cs"/>
                <a:sym typeface="Calisto MT"/>
              </a:rPr>
              <a:t> councils, district deputies and diocesan deputies.</a:t>
            </a:r>
          </a:p>
          <a:p>
            <a:pPr marL="6350" marR="0" indent="0" algn="l" defTabSz="1828800" rtl="0" fontAlgn="auto" latinLnBrk="0" hangingPunct="0">
              <a:lnSpc>
                <a:spcPct val="100000"/>
              </a:lnSpc>
              <a:spcBef>
                <a:spcPts val="0"/>
              </a:spcBef>
              <a:spcAft>
                <a:spcPts val="0"/>
              </a:spcAft>
              <a:buClrTx/>
              <a:buSzTx/>
              <a:buNone/>
              <a:tabLst/>
            </a:pPr>
            <a:endParaRPr lang="en-US" sz="8000" dirty="0">
              <a:effectLst/>
            </a:endParaRPr>
          </a:p>
          <a:p>
            <a:pPr marL="6350" marR="0" indent="0" algn="l" defTabSz="1828800" rtl="0" fontAlgn="auto" latinLnBrk="0" hangingPunct="0">
              <a:lnSpc>
                <a:spcPct val="100000"/>
              </a:lnSpc>
              <a:spcBef>
                <a:spcPts val="0"/>
              </a:spcBef>
              <a:spcAft>
                <a:spcPts val="0"/>
              </a:spcAft>
              <a:buClrTx/>
              <a:buSzTx/>
              <a:buNone/>
              <a:tabLst/>
            </a:pPr>
            <a:r>
              <a:rPr kumimoji="0" lang="en-US" sz="8000" b="0" i="0" u="none" strike="noStrike" cap="none" spc="0" normalizeH="0" baseline="0" dirty="0">
                <a:ln>
                  <a:noFill/>
                </a:ln>
                <a:solidFill>
                  <a:srgbClr val="000000"/>
                </a:solidFill>
                <a:effectLst/>
                <a:uFillTx/>
                <a:latin typeface="+mn-lt"/>
                <a:ea typeface="+mn-ea"/>
                <a:cs typeface="+mn-cs"/>
                <a:sym typeface="Calisto MT"/>
              </a:rPr>
              <a:t>We thus will help fulfill Fr. McGivney’s vision of strong councils helping Catholic men walk in the footsteps of Christ.</a:t>
            </a:r>
            <a:endParaRPr lang="en-US" dirty="0"/>
          </a:p>
        </p:txBody>
      </p:sp>
      <p:sp>
        <p:nvSpPr>
          <p:cNvPr id="3" name="Title 2">
            <a:extLst>
              <a:ext uri="{FF2B5EF4-FFF2-40B4-BE49-F238E27FC236}">
                <a16:creationId xmlns:a16="http://schemas.microsoft.com/office/drawing/2014/main" id="{037E1114-D40A-4CAE-0D7B-F4ADE8D82F24}"/>
              </a:ext>
            </a:extLst>
          </p:cNvPr>
          <p:cNvSpPr>
            <a:spLocks noGrp="1"/>
          </p:cNvSpPr>
          <p:nvPr>
            <p:ph type="title"/>
          </p:nvPr>
        </p:nvSpPr>
        <p:spPr/>
        <p:txBody>
          <a:bodyPr>
            <a:normAutofit fontScale="90000"/>
          </a:bodyPr>
          <a:lstStyle/>
          <a:p>
            <a:r>
              <a:rPr lang="en-US" dirty="0"/>
              <a:t>Star Council</a:t>
            </a:r>
            <a:br>
              <a:rPr lang="en-US" dirty="0"/>
            </a:br>
            <a:r>
              <a:rPr lang="en-US" sz="8000" dirty="0"/>
              <a:t>Mission Statement</a:t>
            </a:r>
            <a:endParaRPr lang="en-US" dirty="0"/>
          </a:p>
        </p:txBody>
      </p:sp>
    </p:spTree>
    <p:extLst>
      <p:ext uri="{BB962C8B-B14F-4D97-AF65-F5344CB8AC3E}">
        <p14:creationId xmlns:p14="http://schemas.microsoft.com/office/powerpoint/2010/main" val="292819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DEBE8-D41E-4E7F-BFA3-C391560BA5F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BB3A26F3-3719-4808-81B8-27F5AEEF4FF0}"/>
              </a:ext>
            </a:extLst>
          </p:cNvPr>
          <p:cNvSpPr>
            <a:spLocks noGrp="1"/>
          </p:cNvSpPr>
          <p:nvPr>
            <p:ph type="body" idx="1"/>
          </p:nvPr>
        </p:nvSpPr>
        <p:spPr>
          <a:xfrm>
            <a:off x="786062" y="4396509"/>
            <a:ext cx="22860001" cy="8776477"/>
          </a:xfrm>
        </p:spPr>
        <p:txBody>
          <a:bodyPr>
            <a:normAutofit fontScale="92500" lnSpcReduction="10000"/>
          </a:bodyPr>
          <a:lstStyle/>
          <a:p>
            <a:pPr marL="1322388" indent="-857250" algn="l">
              <a:lnSpc>
                <a:spcPct val="150000"/>
              </a:lnSpc>
              <a:buFont typeface="Wingdings" panose="05000000000000000000" pitchFamily="2" charset="2"/>
              <a:buChar char="§"/>
            </a:pPr>
            <a:r>
              <a:rPr lang="en-US" dirty="0">
                <a:effectLst/>
              </a:rPr>
              <a:t>New Member Intake Goals</a:t>
            </a:r>
          </a:p>
          <a:p>
            <a:pPr marL="1322388" indent="-857250" algn="l">
              <a:lnSpc>
                <a:spcPct val="150000"/>
              </a:lnSpc>
              <a:buFont typeface="Wingdings" panose="05000000000000000000" pitchFamily="2" charset="2"/>
              <a:buChar char="§"/>
            </a:pPr>
            <a:r>
              <a:rPr lang="en-US" dirty="0">
                <a:effectLst/>
              </a:rPr>
              <a:t>All Councils Active</a:t>
            </a:r>
          </a:p>
          <a:p>
            <a:pPr marL="1322388" indent="-857250" algn="l">
              <a:lnSpc>
                <a:spcPct val="150000"/>
              </a:lnSpc>
              <a:buFont typeface="Wingdings" panose="05000000000000000000" pitchFamily="2" charset="2"/>
              <a:buChar char="§"/>
            </a:pPr>
            <a:r>
              <a:rPr lang="en-US" dirty="0">
                <a:effectLst/>
              </a:rPr>
              <a:t>Ceremonials</a:t>
            </a:r>
          </a:p>
          <a:p>
            <a:pPr marL="1322388" indent="-857250" algn="l">
              <a:lnSpc>
                <a:spcPct val="150000"/>
              </a:lnSpc>
              <a:buFont typeface="Wingdings" panose="05000000000000000000" pitchFamily="2" charset="2"/>
              <a:buChar char="§"/>
            </a:pPr>
            <a:r>
              <a:rPr lang="en-US" dirty="0">
                <a:effectLst/>
              </a:rPr>
              <a:t>Membership Drives</a:t>
            </a:r>
          </a:p>
          <a:p>
            <a:pPr marL="1322388" indent="-857250" algn="l">
              <a:lnSpc>
                <a:spcPct val="150000"/>
              </a:lnSpc>
              <a:buFont typeface="Wingdings" panose="05000000000000000000" pitchFamily="2" charset="2"/>
              <a:buChar char="§"/>
            </a:pPr>
            <a:r>
              <a:rPr lang="en-US" dirty="0">
                <a:effectLst/>
              </a:rPr>
              <a:t>Online Membership</a:t>
            </a:r>
          </a:p>
          <a:p>
            <a:pPr marL="1322388" indent="-857250" algn="l">
              <a:lnSpc>
                <a:spcPct val="150000"/>
              </a:lnSpc>
              <a:buFont typeface="Wingdings" panose="05000000000000000000" pitchFamily="2" charset="2"/>
              <a:buChar char="§"/>
            </a:pPr>
            <a:r>
              <a:rPr lang="en-US" dirty="0">
                <a:effectLst/>
              </a:rPr>
              <a:t>Recruitment</a:t>
            </a:r>
          </a:p>
          <a:p>
            <a:pPr marL="465138" algn="l"/>
            <a:endParaRPr lang="en-US" dirty="0"/>
          </a:p>
        </p:txBody>
      </p:sp>
      <p:pic>
        <p:nvPicPr>
          <p:cNvPr id="4" name="Picture 3">
            <a:extLst>
              <a:ext uri="{FF2B5EF4-FFF2-40B4-BE49-F238E27FC236}">
                <a16:creationId xmlns:a16="http://schemas.microsoft.com/office/drawing/2014/main" id="{C757C7F7-D6E0-496A-8F19-FAD419C63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3279" y="4396509"/>
            <a:ext cx="4150623" cy="6910349"/>
          </a:xfrm>
          <a:prstGeom prst="rect">
            <a:avLst/>
          </a:prstGeom>
        </p:spPr>
      </p:pic>
    </p:spTree>
    <p:extLst>
      <p:ext uri="{BB962C8B-B14F-4D97-AF65-F5344CB8AC3E}">
        <p14:creationId xmlns:p14="http://schemas.microsoft.com/office/powerpoint/2010/main" val="259627560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0F105C-A0D4-A8C8-843B-A05F320BE905}"/>
              </a:ext>
            </a:extLst>
          </p:cNvPr>
          <p:cNvSpPr>
            <a:spLocks noGrp="1"/>
          </p:cNvSpPr>
          <p:nvPr>
            <p:ph type="body" idx="1"/>
          </p:nvPr>
        </p:nvSpPr>
        <p:spPr>
          <a:xfrm>
            <a:off x="1330797" y="4159908"/>
            <a:ext cx="22062603" cy="8971892"/>
          </a:xfrm>
        </p:spPr>
        <p:txBody>
          <a:bodyPr/>
          <a:lstStyle/>
          <a:p>
            <a:pPr marL="6350" indent="0">
              <a:buNone/>
            </a:pPr>
            <a:r>
              <a:rPr lang="en-US" dirty="0"/>
              <a:t>Bill Tillotson - Director</a:t>
            </a:r>
          </a:p>
          <a:p>
            <a:pPr marL="6350" indent="0">
              <a:buNone/>
            </a:pPr>
            <a:r>
              <a:rPr lang="en-US" dirty="0"/>
              <a:t>Clint Mendonca - Tyler, Beaumont, Victoria, Corpus Christi</a:t>
            </a:r>
          </a:p>
          <a:p>
            <a:pPr marL="6350" indent="0">
              <a:buNone/>
            </a:pPr>
            <a:r>
              <a:rPr lang="en-US" dirty="0"/>
              <a:t>Don Piwonka - Amarillo, Lubbock, San Angelo, El Paso</a:t>
            </a:r>
          </a:p>
          <a:p>
            <a:pPr marL="6350" indent="0">
              <a:buNone/>
            </a:pPr>
            <a:r>
              <a:rPr lang="en-US" dirty="0"/>
              <a:t>Brian Kozel - Galveston/Houston</a:t>
            </a:r>
          </a:p>
          <a:p>
            <a:pPr marL="6350" indent="0">
              <a:buNone/>
            </a:pPr>
            <a:r>
              <a:rPr lang="en-US" dirty="0"/>
              <a:t>Pat Ortiz - Austin, Brownsville</a:t>
            </a:r>
          </a:p>
          <a:p>
            <a:pPr marL="6350" indent="0">
              <a:buNone/>
            </a:pPr>
            <a:r>
              <a:rPr lang="en-US" dirty="0"/>
              <a:t>Hector Gutierrez - San Antonio, Laredo</a:t>
            </a:r>
          </a:p>
          <a:p>
            <a:pPr marL="6350" indent="0">
              <a:buNone/>
            </a:pPr>
            <a:r>
              <a:rPr lang="en-US" dirty="0"/>
              <a:t>Freddy Rodriguez - Dallas, Fort Worth</a:t>
            </a:r>
          </a:p>
          <a:p>
            <a:pPr marL="6350" indent="0">
              <a:buNone/>
            </a:pPr>
            <a:endParaRPr lang="en-US" dirty="0"/>
          </a:p>
        </p:txBody>
      </p:sp>
      <p:sp>
        <p:nvSpPr>
          <p:cNvPr id="3" name="Title 2">
            <a:extLst>
              <a:ext uri="{FF2B5EF4-FFF2-40B4-BE49-F238E27FC236}">
                <a16:creationId xmlns:a16="http://schemas.microsoft.com/office/drawing/2014/main" id="{037E1114-D40A-4CAE-0D7B-F4ADE8D82F24}"/>
              </a:ext>
            </a:extLst>
          </p:cNvPr>
          <p:cNvSpPr>
            <a:spLocks noGrp="1"/>
          </p:cNvSpPr>
          <p:nvPr>
            <p:ph type="title"/>
          </p:nvPr>
        </p:nvSpPr>
        <p:spPr/>
        <p:txBody>
          <a:bodyPr>
            <a:normAutofit fontScale="90000"/>
          </a:bodyPr>
          <a:lstStyle/>
          <a:p>
            <a:r>
              <a:rPr lang="en-US" dirty="0"/>
              <a:t>Star Council</a:t>
            </a:r>
            <a:br>
              <a:rPr lang="en-US" dirty="0"/>
            </a:br>
            <a:r>
              <a:rPr lang="en-US" sz="8000" dirty="0"/>
              <a:t>Team</a:t>
            </a:r>
            <a:endParaRPr lang="en-US" dirty="0"/>
          </a:p>
        </p:txBody>
      </p:sp>
    </p:spTree>
    <p:extLst>
      <p:ext uri="{BB962C8B-B14F-4D97-AF65-F5344CB8AC3E}">
        <p14:creationId xmlns:p14="http://schemas.microsoft.com/office/powerpoint/2010/main" val="164117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1EDB94-D4E4-640B-6514-552FB3EB74A5}"/>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71154D7-3E03-3A4F-4784-74D2092E0935}"/>
              </a:ext>
            </a:extLst>
          </p:cNvPr>
          <p:cNvSpPr>
            <a:spLocks noGrp="1"/>
          </p:cNvSpPr>
          <p:nvPr>
            <p:ph type="title"/>
          </p:nvPr>
        </p:nvSpPr>
        <p:spPr/>
        <p:txBody>
          <a:bodyPr>
            <a:normAutofit fontScale="90000"/>
          </a:bodyPr>
          <a:lstStyle/>
          <a:p>
            <a:r>
              <a:rPr lang="en-US" dirty="0"/>
              <a:t>Star Council</a:t>
            </a:r>
            <a:br>
              <a:rPr lang="en-US" dirty="0"/>
            </a:br>
            <a:r>
              <a:rPr lang="en-US" sz="8000" dirty="0"/>
              <a:t>Why Are Awards Important?</a:t>
            </a:r>
          </a:p>
        </p:txBody>
      </p:sp>
      <p:pic>
        <p:nvPicPr>
          <p:cNvPr id="4" name="Picture 3" descr="A picture containing text, indoor, marketplace, colorful&#10;&#10;Description automatically generated">
            <a:extLst>
              <a:ext uri="{FF2B5EF4-FFF2-40B4-BE49-F238E27FC236}">
                <a16:creationId xmlns:a16="http://schemas.microsoft.com/office/drawing/2014/main" id="{7AC3F180-D256-0834-A058-CEE02A9B5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984" y="3836505"/>
            <a:ext cx="16379684" cy="8189842"/>
          </a:xfrm>
          <a:prstGeom prst="rect">
            <a:avLst/>
          </a:prstGeom>
        </p:spPr>
      </p:pic>
      <p:sp>
        <p:nvSpPr>
          <p:cNvPr id="5" name="TextBox 4">
            <a:extLst>
              <a:ext uri="{FF2B5EF4-FFF2-40B4-BE49-F238E27FC236}">
                <a16:creationId xmlns:a16="http://schemas.microsoft.com/office/drawing/2014/main" id="{124B3276-41A3-9055-0C94-FC31D254049A}"/>
              </a:ext>
            </a:extLst>
          </p:cNvPr>
          <p:cNvSpPr txBox="1"/>
          <p:nvPr/>
        </p:nvSpPr>
        <p:spPr>
          <a:xfrm rot="20534671">
            <a:off x="9839738" y="4631272"/>
            <a:ext cx="7653130" cy="21698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chemeClr val="bg1"/>
                </a:solidFill>
                <a:effectLst>
                  <a:glow rad="228600">
                    <a:schemeClr val="tx1">
                      <a:alpha val="40000"/>
                    </a:schemeClr>
                  </a:glow>
                  <a:outerShdw blurRad="60007" dist="310007" dir="7680000" sy="30000" kx="1300200" algn="ctr" rotWithShape="0">
                    <a:prstClr val="black">
                      <a:alpha val="32000"/>
                    </a:prstClr>
                  </a:outerShdw>
                </a:effectLst>
                <a:uFillTx/>
                <a:latin typeface="+mn-lt"/>
                <a:ea typeface="+mn-ea"/>
                <a:cs typeface="+mn-cs"/>
                <a:sym typeface="Calisto MT"/>
              </a:rPr>
              <a:t>We’re not in it for the awards!</a:t>
            </a:r>
          </a:p>
        </p:txBody>
      </p:sp>
      <p:sp>
        <p:nvSpPr>
          <p:cNvPr id="6" name="TextBox 5">
            <a:extLst>
              <a:ext uri="{FF2B5EF4-FFF2-40B4-BE49-F238E27FC236}">
                <a16:creationId xmlns:a16="http://schemas.microsoft.com/office/drawing/2014/main" id="{EB38B232-5FC3-249F-3A34-884FC27DAB68}"/>
              </a:ext>
            </a:extLst>
          </p:cNvPr>
          <p:cNvSpPr txBox="1"/>
          <p:nvPr/>
        </p:nvSpPr>
        <p:spPr>
          <a:xfrm rot="886115">
            <a:off x="11893826" y="8269557"/>
            <a:ext cx="7653130" cy="3185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6600" b="1" i="0" u="none" strike="noStrike" cap="none" spc="0" normalizeH="0" baseline="0" dirty="0">
                <a:ln>
                  <a:noFill/>
                </a:ln>
                <a:solidFill>
                  <a:schemeClr val="bg1"/>
                </a:solidFill>
                <a:effectLst>
                  <a:glow rad="228600">
                    <a:schemeClr val="tx1">
                      <a:alpha val="40000"/>
                    </a:schemeClr>
                  </a:glow>
                  <a:outerShdw blurRad="60007" dist="310007" dir="7680000" sy="30000" kx="1300200" algn="ctr" rotWithShape="0">
                    <a:prstClr val="black">
                      <a:alpha val="32000"/>
                    </a:prstClr>
                  </a:outerShdw>
                </a:effectLst>
                <a:uFillTx/>
                <a:latin typeface="+mn-lt"/>
                <a:ea typeface="+mn-ea"/>
                <a:cs typeface="+mn-cs"/>
                <a:sym typeface="Calisto MT"/>
              </a:rPr>
              <a:t>We don’t care about seeing our names on plaques!</a:t>
            </a:r>
          </a:p>
        </p:txBody>
      </p:sp>
    </p:spTree>
    <p:extLst>
      <p:ext uri="{BB962C8B-B14F-4D97-AF65-F5344CB8AC3E}">
        <p14:creationId xmlns:p14="http://schemas.microsoft.com/office/powerpoint/2010/main" val="289920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94658-30C0-A43F-5C74-A73D9AEACD91}"/>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98CB3917-B941-338C-3D14-179AED765C45}"/>
              </a:ext>
            </a:extLst>
          </p:cNvPr>
          <p:cNvSpPr>
            <a:spLocks noGrp="1"/>
          </p:cNvSpPr>
          <p:nvPr>
            <p:ph type="title"/>
          </p:nvPr>
        </p:nvSpPr>
        <p:spPr/>
        <p:txBody>
          <a:bodyPr>
            <a:normAutofit fontScale="90000"/>
          </a:bodyPr>
          <a:lstStyle/>
          <a:p>
            <a:r>
              <a:rPr lang="en-US" dirty="0"/>
              <a:t>Star Council</a:t>
            </a:r>
            <a:br>
              <a:rPr lang="en-US" dirty="0"/>
            </a:br>
            <a:r>
              <a:rPr lang="en-US" sz="8000" dirty="0"/>
              <a:t>Why Are Awards Important?</a:t>
            </a:r>
          </a:p>
        </p:txBody>
      </p:sp>
      <p:pic>
        <p:nvPicPr>
          <p:cNvPr id="4" name="Picture 3" descr="A picture containing person, person, male&#10;&#10;Description automatically generated">
            <a:extLst>
              <a:ext uri="{FF2B5EF4-FFF2-40B4-BE49-F238E27FC236}">
                <a16:creationId xmlns:a16="http://schemas.microsoft.com/office/drawing/2014/main" id="{EF0AC432-E202-9AC7-38DD-724995B93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300" y="3175001"/>
            <a:ext cx="15011400" cy="10007600"/>
          </a:xfrm>
          <a:prstGeom prst="rect">
            <a:avLst/>
          </a:prstGeom>
        </p:spPr>
      </p:pic>
      <p:sp>
        <p:nvSpPr>
          <p:cNvPr id="5" name="TextBox 4">
            <a:extLst>
              <a:ext uri="{FF2B5EF4-FFF2-40B4-BE49-F238E27FC236}">
                <a16:creationId xmlns:a16="http://schemas.microsoft.com/office/drawing/2014/main" id="{2E23CE22-14E1-13F6-A76B-382D2896E57C}"/>
              </a:ext>
            </a:extLst>
          </p:cNvPr>
          <p:cNvSpPr txBox="1"/>
          <p:nvPr/>
        </p:nvSpPr>
        <p:spPr>
          <a:xfrm>
            <a:off x="5068954" y="9788746"/>
            <a:ext cx="7653130" cy="3185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6600" b="1" dirty="0">
                <a:solidFill>
                  <a:schemeClr val="bg1"/>
                </a:solidFill>
                <a:effectLst>
                  <a:glow rad="228600">
                    <a:schemeClr val="tx1">
                      <a:alpha val="40000"/>
                    </a:schemeClr>
                  </a:glow>
                  <a:outerShdw blurRad="60007" dist="310007" dir="7680000" sy="30000" kx="1300200" algn="ctr" rotWithShape="0">
                    <a:prstClr val="black">
                      <a:alpha val="32000"/>
                    </a:prstClr>
                  </a:outerShdw>
                </a:effectLst>
              </a:rPr>
              <a:t>The behaviors most commonly seen in successful councils</a:t>
            </a:r>
            <a:endParaRPr kumimoji="0" lang="en-US" sz="6600" b="1" i="0" u="none" strike="noStrike" cap="none" spc="0" normalizeH="0" baseline="0" dirty="0">
              <a:ln>
                <a:noFill/>
              </a:ln>
              <a:solidFill>
                <a:schemeClr val="bg1"/>
              </a:solidFill>
              <a:effectLst>
                <a:glow rad="228600">
                  <a:schemeClr val="tx1">
                    <a:alpha val="40000"/>
                  </a:schemeClr>
                </a:glow>
                <a:outerShdw blurRad="60007" dist="310007" dir="7680000" sy="30000" kx="1300200" algn="ctr" rotWithShape="0">
                  <a:prstClr val="black">
                    <a:alpha val="32000"/>
                  </a:prstClr>
                </a:outerShdw>
              </a:effectLst>
              <a:uFillTx/>
              <a:latin typeface="+mn-lt"/>
              <a:ea typeface="+mn-ea"/>
              <a:cs typeface="+mn-cs"/>
              <a:sym typeface="Calisto MT"/>
            </a:endParaRPr>
          </a:p>
        </p:txBody>
      </p:sp>
      <p:sp>
        <p:nvSpPr>
          <p:cNvPr id="6" name="TextBox 5">
            <a:extLst>
              <a:ext uri="{FF2B5EF4-FFF2-40B4-BE49-F238E27FC236}">
                <a16:creationId xmlns:a16="http://schemas.microsoft.com/office/drawing/2014/main" id="{A6FC00EB-06A7-14E4-3908-DC7519E7C6E6}"/>
              </a:ext>
            </a:extLst>
          </p:cNvPr>
          <p:cNvSpPr txBox="1"/>
          <p:nvPr/>
        </p:nvSpPr>
        <p:spPr>
          <a:xfrm>
            <a:off x="13212415" y="3533373"/>
            <a:ext cx="7653130" cy="1154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6600" b="1" dirty="0">
                <a:solidFill>
                  <a:schemeClr val="bg1"/>
                </a:solidFill>
                <a:effectLst>
                  <a:glow rad="228600">
                    <a:schemeClr val="tx1">
                      <a:alpha val="40000"/>
                    </a:schemeClr>
                  </a:glow>
                  <a:outerShdw blurRad="60007" dist="310007" dir="7680000" sy="30000" kx="1300200" algn="ctr" rotWithShape="0">
                    <a:prstClr val="black">
                      <a:alpha val="32000"/>
                    </a:prstClr>
                  </a:outerShdw>
                </a:effectLst>
              </a:rPr>
              <a:t>Quality Control</a:t>
            </a:r>
            <a:endParaRPr kumimoji="0" lang="en-US" sz="6600" b="1" i="0" u="none" strike="noStrike" cap="none" spc="0" normalizeH="0" baseline="0" dirty="0">
              <a:ln>
                <a:noFill/>
              </a:ln>
              <a:solidFill>
                <a:schemeClr val="bg1"/>
              </a:solidFill>
              <a:effectLst>
                <a:glow rad="228600">
                  <a:schemeClr val="tx1">
                    <a:alpha val="40000"/>
                  </a:schemeClr>
                </a:glow>
                <a:outerShdw blurRad="60007" dist="310007" dir="7680000" sy="30000" kx="1300200" algn="ctr" rotWithShape="0">
                  <a:prstClr val="black">
                    <a:alpha val="32000"/>
                  </a:prstClr>
                </a:outerShdw>
              </a:effectLst>
              <a:uFillTx/>
              <a:latin typeface="+mn-lt"/>
              <a:ea typeface="+mn-ea"/>
              <a:cs typeface="+mn-cs"/>
              <a:sym typeface="Calisto MT"/>
            </a:endParaRPr>
          </a:p>
        </p:txBody>
      </p:sp>
    </p:spTree>
    <p:extLst>
      <p:ext uri="{BB962C8B-B14F-4D97-AF65-F5344CB8AC3E}">
        <p14:creationId xmlns:p14="http://schemas.microsoft.com/office/powerpoint/2010/main" val="381653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F3676B-5975-EA72-79C1-3E15E75CF5F2}"/>
              </a:ext>
            </a:extLst>
          </p:cNvPr>
          <p:cNvSpPr>
            <a:spLocks noGrp="1"/>
          </p:cNvSpPr>
          <p:nvPr>
            <p:ph type="body" idx="1"/>
          </p:nvPr>
        </p:nvSpPr>
        <p:spPr>
          <a:xfrm>
            <a:off x="234690" y="4353339"/>
            <a:ext cx="23914620" cy="9174146"/>
          </a:xfrm>
        </p:spPr>
        <p:txBody>
          <a:bodyPr>
            <a:normAutofit lnSpcReduction="10000"/>
          </a:bodyPr>
          <a:lstStyle/>
          <a:p>
            <a:r>
              <a:rPr lang="en-US" dirty="0"/>
              <a:t>Earn the Father McGivney Award for membership growth by June 30, 2024. Membership goals are set at 6% growth with a minimum of 5 and maximum of 15.</a:t>
            </a:r>
          </a:p>
          <a:p>
            <a:r>
              <a:rPr lang="en-US" dirty="0"/>
              <a:t>Earn the Founders’ Award for insurance growth by June 30, 2024 by hosting at least two Fraternal Benefits Events.</a:t>
            </a:r>
          </a:p>
          <a:p>
            <a:r>
              <a:rPr lang="en-US" dirty="0"/>
              <a:t>Earn the Columbian Award for Faith in Action programs by June 30, 2024 by conducting four programs in each of the four Faith in Action categories of Faith, Family, Community, and Life.</a:t>
            </a:r>
          </a:p>
          <a:p>
            <a:pPr marL="6350" indent="0">
              <a:buNone/>
            </a:pPr>
            <a:endParaRPr lang="en-US" dirty="0"/>
          </a:p>
        </p:txBody>
      </p:sp>
      <p:sp>
        <p:nvSpPr>
          <p:cNvPr id="3" name="Title 2">
            <a:extLst>
              <a:ext uri="{FF2B5EF4-FFF2-40B4-BE49-F238E27FC236}">
                <a16:creationId xmlns:a16="http://schemas.microsoft.com/office/drawing/2014/main" id="{495014DD-06F9-826F-CBB6-929961072A20}"/>
              </a:ext>
            </a:extLst>
          </p:cNvPr>
          <p:cNvSpPr>
            <a:spLocks noGrp="1"/>
          </p:cNvSpPr>
          <p:nvPr>
            <p:ph type="title"/>
          </p:nvPr>
        </p:nvSpPr>
        <p:spPr/>
        <p:txBody>
          <a:bodyPr>
            <a:normAutofit fontScale="90000"/>
          </a:bodyPr>
          <a:lstStyle/>
          <a:p>
            <a:r>
              <a:rPr lang="en-US" dirty="0"/>
              <a:t>Star Council</a:t>
            </a:r>
            <a:br>
              <a:rPr lang="en-US" dirty="0"/>
            </a:br>
            <a:r>
              <a:rPr lang="en-US" sz="8000" dirty="0"/>
              <a:t>Star Council Award Requirements</a:t>
            </a:r>
          </a:p>
        </p:txBody>
      </p:sp>
    </p:spTree>
    <p:extLst>
      <p:ext uri="{BB962C8B-B14F-4D97-AF65-F5344CB8AC3E}">
        <p14:creationId xmlns:p14="http://schemas.microsoft.com/office/powerpoint/2010/main" val="393920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F3676B-5975-EA72-79C1-3E15E75CF5F2}"/>
              </a:ext>
            </a:extLst>
          </p:cNvPr>
          <p:cNvSpPr>
            <a:spLocks noGrp="1"/>
          </p:cNvSpPr>
          <p:nvPr>
            <p:ph type="body" idx="1"/>
          </p:nvPr>
        </p:nvSpPr>
        <p:spPr>
          <a:xfrm>
            <a:off x="234690" y="4353339"/>
            <a:ext cx="23914620" cy="9174146"/>
          </a:xfrm>
        </p:spPr>
        <p:txBody>
          <a:bodyPr>
            <a:normAutofit/>
          </a:bodyPr>
          <a:lstStyle/>
          <a:p>
            <a:r>
              <a:rPr lang="en-US" dirty="0"/>
              <a:t>Complete and send required forms (365, 1728, SP-7) to Supreme and the Texas State Office.</a:t>
            </a:r>
          </a:p>
          <a:p>
            <a:r>
              <a:rPr lang="en-US" dirty="0"/>
              <a:t>Be in good standing with Supreme (i.e., current on Per Caps).</a:t>
            </a:r>
          </a:p>
          <a:p>
            <a:r>
              <a:rPr lang="en-US" dirty="0"/>
              <a:t>Safe Environment – The Grand Knight and Program, Community and Family Directors must be Safe Environment compliant.</a:t>
            </a:r>
          </a:p>
        </p:txBody>
      </p:sp>
      <p:sp>
        <p:nvSpPr>
          <p:cNvPr id="3" name="Title 2">
            <a:extLst>
              <a:ext uri="{FF2B5EF4-FFF2-40B4-BE49-F238E27FC236}">
                <a16:creationId xmlns:a16="http://schemas.microsoft.com/office/drawing/2014/main" id="{495014DD-06F9-826F-CBB6-929961072A20}"/>
              </a:ext>
            </a:extLst>
          </p:cNvPr>
          <p:cNvSpPr>
            <a:spLocks noGrp="1"/>
          </p:cNvSpPr>
          <p:nvPr>
            <p:ph type="title"/>
          </p:nvPr>
        </p:nvSpPr>
        <p:spPr/>
        <p:txBody>
          <a:bodyPr>
            <a:normAutofit fontScale="90000"/>
          </a:bodyPr>
          <a:lstStyle/>
          <a:p>
            <a:r>
              <a:rPr lang="en-US" dirty="0"/>
              <a:t>Star Council</a:t>
            </a:r>
            <a:br>
              <a:rPr lang="en-US" dirty="0"/>
            </a:br>
            <a:r>
              <a:rPr lang="en-US" sz="8000" dirty="0"/>
              <a:t>Star Council Award Requirements (Cont.)</a:t>
            </a:r>
          </a:p>
        </p:txBody>
      </p:sp>
    </p:spTree>
    <p:extLst>
      <p:ext uri="{BB962C8B-B14F-4D97-AF65-F5344CB8AC3E}">
        <p14:creationId xmlns:p14="http://schemas.microsoft.com/office/powerpoint/2010/main" val="291148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0C65F-751E-CDA1-7341-7715432FC8AD}"/>
              </a:ext>
            </a:extLst>
          </p:cNvPr>
          <p:cNvSpPr>
            <a:spLocks noGrp="1"/>
          </p:cNvSpPr>
          <p:nvPr>
            <p:ph type="body" idx="1"/>
          </p:nvPr>
        </p:nvSpPr>
        <p:spPr>
          <a:xfrm>
            <a:off x="1437861" y="4021193"/>
            <a:ext cx="21508278" cy="9454176"/>
          </a:xfrm>
        </p:spPr>
        <p:txBody>
          <a:bodyPr>
            <a:normAutofit fontScale="92500"/>
          </a:bodyPr>
          <a:lstStyle/>
          <a:p>
            <a:pPr marL="963930" indent="-957580"/>
            <a:r>
              <a:rPr lang="en-US" dirty="0"/>
              <a:t>2 Fraternal Benefit Events Minimum</a:t>
            </a:r>
            <a:endParaRPr lang="en-US"/>
          </a:p>
          <a:p>
            <a:pPr marL="963930" indent="-957580"/>
            <a:r>
              <a:rPr lang="en-US" dirty="0"/>
              <a:t>Total Number of members and membership eligible people required between all FBEs - 10 for councils with 99 or fewer members; 14 for councils with 100 or more members</a:t>
            </a:r>
          </a:p>
          <a:p>
            <a:pPr marL="963930" indent="-957580"/>
            <a:r>
              <a:rPr lang="en-US" dirty="0"/>
              <a:t>Online submission required by Grand Knight</a:t>
            </a:r>
          </a:p>
          <a:p>
            <a:pPr marL="963930" indent="-957580"/>
            <a:r>
              <a:rPr lang="en-US" dirty="0">
                <a:ea typeface="+mn-lt"/>
                <a:cs typeface="+mn-lt"/>
                <a:hlinkClick r:id="rId2"/>
              </a:rPr>
              <a:t>https://survey.alchemer.com/s3/7322809/Fraternal-Benefits-Event-Council-Report-v2</a:t>
            </a:r>
            <a:endParaRPr lang="en-US" dirty="0"/>
          </a:p>
          <a:p>
            <a:pPr marL="963930" indent="-957580"/>
            <a:r>
              <a:rPr lang="en-US" dirty="0"/>
              <a:t>Goes direct to Supreme Council </a:t>
            </a:r>
          </a:p>
          <a:p>
            <a:pPr marL="963930" indent="-957580"/>
            <a:r>
              <a:rPr lang="en-US" dirty="0"/>
              <a:t>Copy to General Agent with option to dispute</a:t>
            </a:r>
          </a:p>
        </p:txBody>
      </p:sp>
      <p:sp>
        <p:nvSpPr>
          <p:cNvPr id="3" name="Title 2">
            <a:extLst>
              <a:ext uri="{FF2B5EF4-FFF2-40B4-BE49-F238E27FC236}">
                <a16:creationId xmlns:a16="http://schemas.microsoft.com/office/drawing/2014/main" id="{E66BD4B4-9808-AB25-CFD8-F59E9575FC7E}"/>
              </a:ext>
            </a:extLst>
          </p:cNvPr>
          <p:cNvSpPr>
            <a:spLocks noGrp="1"/>
          </p:cNvSpPr>
          <p:nvPr>
            <p:ph type="title"/>
          </p:nvPr>
        </p:nvSpPr>
        <p:spPr/>
        <p:txBody>
          <a:bodyPr>
            <a:normAutofit fontScale="90000"/>
          </a:bodyPr>
          <a:lstStyle/>
          <a:p>
            <a:r>
              <a:rPr lang="en-US" dirty="0"/>
              <a:t>Star Council</a:t>
            </a:r>
            <a:br>
              <a:rPr lang="en-US" dirty="0"/>
            </a:br>
            <a:r>
              <a:rPr lang="en-US" sz="8000" dirty="0"/>
              <a:t>Fraternal Benefit Events</a:t>
            </a:r>
          </a:p>
        </p:txBody>
      </p:sp>
    </p:spTree>
    <p:extLst>
      <p:ext uri="{BB962C8B-B14F-4D97-AF65-F5344CB8AC3E}">
        <p14:creationId xmlns:p14="http://schemas.microsoft.com/office/powerpoint/2010/main" val="376328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0C65F-751E-CDA1-7341-7715432FC8AD}"/>
              </a:ext>
            </a:extLst>
          </p:cNvPr>
          <p:cNvSpPr>
            <a:spLocks noGrp="1"/>
          </p:cNvSpPr>
          <p:nvPr>
            <p:ph type="body" idx="1"/>
          </p:nvPr>
        </p:nvSpPr>
        <p:spPr/>
        <p:txBody>
          <a:bodyPr>
            <a:normAutofit fontScale="92500" lnSpcReduction="10000"/>
          </a:bodyPr>
          <a:lstStyle/>
          <a:p>
            <a:r>
              <a:rPr lang="en-US" dirty="0"/>
              <a:t>The following positions must be current in the Safe Environment Training through Praesidium Academy: Grand Knight, Community, Family and Program Directors (and Squires Counselors, if applicable).</a:t>
            </a:r>
          </a:p>
          <a:p>
            <a:r>
              <a:rPr lang="en-US" dirty="0"/>
              <a:t>The following must also consent to a background check: Family and Community Directors (and Squires Counselors, if applicable).</a:t>
            </a:r>
          </a:p>
          <a:p>
            <a:r>
              <a:rPr lang="en-US" dirty="0"/>
              <a:t>E-mails are sent (one for training, another for background check, if required) after submittal of Forms 185 and 365.</a:t>
            </a:r>
          </a:p>
          <a:p>
            <a:r>
              <a:rPr lang="en-US" dirty="0"/>
              <a:t>If Knights has no online access, booklet training can be requested from Office of Youth Protection.</a:t>
            </a:r>
          </a:p>
          <a:p>
            <a:pPr marL="6350" indent="0">
              <a:buNone/>
            </a:pPr>
            <a:endParaRPr lang="en-US" dirty="0"/>
          </a:p>
          <a:p>
            <a:endParaRPr lang="en-US" dirty="0"/>
          </a:p>
        </p:txBody>
      </p:sp>
      <p:sp>
        <p:nvSpPr>
          <p:cNvPr id="3" name="Title 2">
            <a:extLst>
              <a:ext uri="{FF2B5EF4-FFF2-40B4-BE49-F238E27FC236}">
                <a16:creationId xmlns:a16="http://schemas.microsoft.com/office/drawing/2014/main" id="{E66BD4B4-9808-AB25-CFD8-F59E9575FC7E}"/>
              </a:ext>
            </a:extLst>
          </p:cNvPr>
          <p:cNvSpPr>
            <a:spLocks noGrp="1"/>
          </p:cNvSpPr>
          <p:nvPr>
            <p:ph type="title"/>
          </p:nvPr>
        </p:nvSpPr>
        <p:spPr/>
        <p:txBody>
          <a:bodyPr>
            <a:normAutofit fontScale="90000"/>
          </a:bodyPr>
          <a:lstStyle/>
          <a:p>
            <a:r>
              <a:rPr lang="en-US" dirty="0"/>
              <a:t>Star Council</a:t>
            </a:r>
            <a:br>
              <a:rPr lang="en-US" dirty="0"/>
            </a:br>
            <a:r>
              <a:rPr lang="en-US" sz="8000" dirty="0"/>
              <a:t>Safe Environment Requirements</a:t>
            </a:r>
          </a:p>
        </p:txBody>
      </p:sp>
    </p:spTree>
    <p:extLst>
      <p:ext uri="{BB962C8B-B14F-4D97-AF65-F5344CB8AC3E}">
        <p14:creationId xmlns:p14="http://schemas.microsoft.com/office/powerpoint/2010/main" val="167704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0C65F-751E-CDA1-7341-7715432FC8AD}"/>
              </a:ext>
            </a:extLst>
          </p:cNvPr>
          <p:cNvSpPr>
            <a:spLocks noGrp="1"/>
          </p:cNvSpPr>
          <p:nvPr>
            <p:ph type="body" idx="1"/>
          </p:nvPr>
        </p:nvSpPr>
        <p:spPr/>
        <p:txBody>
          <a:bodyPr>
            <a:normAutofit/>
          </a:bodyPr>
          <a:lstStyle/>
          <a:p>
            <a:r>
              <a:rPr lang="en-US" dirty="0"/>
              <a:t>Grand Knight and Directors are required to complete training and background check approval within 30 days.</a:t>
            </a:r>
          </a:p>
          <a:p>
            <a:r>
              <a:rPr lang="en-US" dirty="0"/>
              <a:t>Failure to do so will result in Director being removed from position by Supreme.</a:t>
            </a:r>
          </a:p>
          <a:p>
            <a:r>
              <a:rPr lang="en-US" dirty="0"/>
              <a:t>Make it clear to men you appoint they are expected to fulfill this requirement!</a:t>
            </a:r>
          </a:p>
          <a:p>
            <a:r>
              <a:rPr lang="en-US" dirty="0"/>
              <a:t>Since training is valid for 3 years, past directors are an excellent choice.</a:t>
            </a:r>
          </a:p>
          <a:p>
            <a:endParaRPr lang="en-US" dirty="0"/>
          </a:p>
        </p:txBody>
      </p:sp>
      <p:sp>
        <p:nvSpPr>
          <p:cNvPr id="3" name="Title 2">
            <a:extLst>
              <a:ext uri="{FF2B5EF4-FFF2-40B4-BE49-F238E27FC236}">
                <a16:creationId xmlns:a16="http://schemas.microsoft.com/office/drawing/2014/main" id="{E66BD4B4-9808-AB25-CFD8-F59E9575FC7E}"/>
              </a:ext>
            </a:extLst>
          </p:cNvPr>
          <p:cNvSpPr>
            <a:spLocks noGrp="1"/>
          </p:cNvSpPr>
          <p:nvPr>
            <p:ph type="title"/>
          </p:nvPr>
        </p:nvSpPr>
        <p:spPr/>
        <p:txBody>
          <a:bodyPr>
            <a:normAutofit fontScale="90000"/>
          </a:bodyPr>
          <a:lstStyle/>
          <a:p>
            <a:r>
              <a:rPr lang="en-US" dirty="0"/>
              <a:t>Star Council</a:t>
            </a:r>
            <a:br>
              <a:rPr lang="en-US" dirty="0"/>
            </a:br>
            <a:r>
              <a:rPr lang="en-US" sz="8000" dirty="0"/>
              <a:t>Safe Environment Requirements (Cont.)</a:t>
            </a:r>
          </a:p>
        </p:txBody>
      </p:sp>
    </p:spTree>
    <p:extLst>
      <p:ext uri="{BB962C8B-B14F-4D97-AF65-F5344CB8AC3E}">
        <p14:creationId xmlns:p14="http://schemas.microsoft.com/office/powerpoint/2010/main" val="329657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CACB17-C9F6-45F4-4022-BD4C87AC0579}"/>
              </a:ext>
            </a:extLst>
          </p:cNvPr>
          <p:cNvSpPr>
            <a:spLocks noGrp="1"/>
          </p:cNvSpPr>
          <p:nvPr>
            <p:ph type="body" idx="1"/>
          </p:nvPr>
        </p:nvSpPr>
        <p:spPr/>
        <p:txBody>
          <a:bodyPr>
            <a:normAutofit/>
          </a:bodyPr>
          <a:lstStyle/>
          <a:p>
            <a:r>
              <a:rPr lang="en-US" dirty="0"/>
              <a:t>Meet the Star Council Award criteria</a:t>
            </a:r>
          </a:p>
          <a:p>
            <a:r>
              <a:rPr lang="en-US" dirty="0"/>
              <a:t>Submit Form 185 by July 1, 2023</a:t>
            </a:r>
          </a:p>
          <a:p>
            <a:r>
              <a:rPr lang="en-US" dirty="0"/>
              <a:t>Pay State Per Capita by March 1, 2024</a:t>
            </a:r>
          </a:p>
          <a:p>
            <a:r>
              <a:rPr lang="en-US" dirty="0"/>
              <a:t>Meet State Charity Goal by June 30, 2024</a:t>
            </a:r>
          </a:p>
          <a:p>
            <a:r>
              <a:rPr lang="en-US" dirty="0"/>
              <a:t>Seat at least one delegate at the State Convention in Houston in April 2024</a:t>
            </a:r>
          </a:p>
          <a:p>
            <a:r>
              <a:rPr lang="en-US" dirty="0"/>
              <a:t>Submit Form 1295 Semi-Annual Audit by August 15, 2023 &amp; February 15, 2024</a:t>
            </a:r>
          </a:p>
          <a:p>
            <a:endParaRPr lang="en-US" dirty="0"/>
          </a:p>
        </p:txBody>
      </p:sp>
      <p:sp>
        <p:nvSpPr>
          <p:cNvPr id="3" name="Title 2">
            <a:extLst>
              <a:ext uri="{FF2B5EF4-FFF2-40B4-BE49-F238E27FC236}">
                <a16:creationId xmlns:a16="http://schemas.microsoft.com/office/drawing/2014/main" id="{61D70CA3-FFED-BF90-3579-C790E9A54EF8}"/>
              </a:ext>
            </a:extLst>
          </p:cNvPr>
          <p:cNvSpPr>
            <a:spLocks noGrp="1"/>
          </p:cNvSpPr>
          <p:nvPr>
            <p:ph type="title"/>
          </p:nvPr>
        </p:nvSpPr>
        <p:spPr>
          <a:xfrm>
            <a:off x="4671391" y="584200"/>
            <a:ext cx="18722009" cy="2590802"/>
          </a:xfrm>
        </p:spPr>
        <p:txBody>
          <a:bodyPr>
            <a:normAutofit fontScale="90000"/>
          </a:bodyPr>
          <a:lstStyle/>
          <a:p>
            <a:r>
              <a:rPr lang="en-US" dirty="0"/>
              <a:t>Star Council</a:t>
            </a:r>
            <a:br>
              <a:rPr lang="en-US" dirty="0"/>
            </a:br>
            <a:r>
              <a:rPr lang="en-US" sz="8000" dirty="0"/>
              <a:t>Lone Star Award for Excellence Requirements</a:t>
            </a:r>
          </a:p>
        </p:txBody>
      </p:sp>
    </p:spTree>
    <p:extLst>
      <p:ext uri="{BB962C8B-B14F-4D97-AF65-F5344CB8AC3E}">
        <p14:creationId xmlns:p14="http://schemas.microsoft.com/office/powerpoint/2010/main" val="347970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CACB17-C9F6-45F4-4022-BD4C87AC0579}"/>
              </a:ext>
            </a:extLst>
          </p:cNvPr>
          <p:cNvSpPr>
            <a:spLocks noGrp="1"/>
          </p:cNvSpPr>
          <p:nvPr>
            <p:ph type="body" idx="1"/>
          </p:nvPr>
        </p:nvSpPr>
        <p:spPr>
          <a:xfrm>
            <a:off x="234690" y="4438386"/>
            <a:ext cx="23914620" cy="9277614"/>
          </a:xfrm>
        </p:spPr>
        <p:txBody>
          <a:bodyPr>
            <a:normAutofit fontScale="85000" lnSpcReduction="20000"/>
          </a:bodyPr>
          <a:lstStyle/>
          <a:p>
            <a:r>
              <a:rPr lang="en-US" dirty="0"/>
              <a:t>Meet the Star Council Award criteria</a:t>
            </a:r>
          </a:p>
          <a:p>
            <a:r>
              <a:rPr lang="en-US" dirty="0"/>
              <a:t>Submit Form 185 by July 1, 2023</a:t>
            </a:r>
          </a:p>
          <a:p>
            <a:r>
              <a:rPr lang="en-US" dirty="0"/>
              <a:t>Pay State Per Capita by </a:t>
            </a:r>
            <a:r>
              <a:rPr lang="en-US" b="1" dirty="0"/>
              <a:t>December 31, 2023</a:t>
            </a:r>
          </a:p>
          <a:p>
            <a:r>
              <a:rPr lang="en-US" dirty="0"/>
              <a:t>Meet State Charity Goal by </a:t>
            </a:r>
            <a:r>
              <a:rPr lang="en-US" b="1" dirty="0"/>
              <a:t>December 31, 2023</a:t>
            </a:r>
          </a:p>
          <a:p>
            <a:r>
              <a:rPr lang="en-US" dirty="0"/>
              <a:t>Seat at least </a:t>
            </a:r>
            <a:r>
              <a:rPr lang="en-US" b="1" dirty="0"/>
              <a:t>two</a:t>
            </a:r>
            <a:r>
              <a:rPr lang="en-US" dirty="0"/>
              <a:t> delegates at the State Convention in Houston in April 2024</a:t>
            </a:r>
          </a:p>
          <a:p>
            <a:r>
              <a:rPr lang="en-US" dirty="0"/>
              <a:t>Submit Form 1295 Semi-Annual Audit by August 15, 2023 &amp; February 15, 2024</a:t>
            </a:r>
          </a:p>
          <a:p>
            <a:r>
              <a:rPr lang="en-US" b="1" dirty="0"/>
              <a:t>File Special Olympics Activities using Form 10784 by January 31, 2024</a:t>
            </a:r>
          </a:p>
          <a:p>
            <a:r>
              <a:rPr lang="en-US" b="1" dirty="0"/>
              <a:t>Submit at least one entry for a State Service Program Award or Family of the Year or Bl. Fr. McGivney Award or Educational Grant by March 1, 2024</a:t>
            </a:r>
          </a:p>
          <a:p>
            <a:endParaRPr lang="en-US" dirty="0"/>
          </a:p>
          <a:p>
            <a:endParaRPr lang="en-US" dirty="0"/>
          </a:p>
        </p:txBody>
      </p:sp>
      <p:sp>
        <p:nvSpPr>
          <p:cNvPr id="3" name="Title 2">
            <a:extLst>
              <a:ext uri="{FF2B5EF4-FFF2-40B4-BE49-F238E27FC236}">
                <a16:creationId xmlns:a16="http://schemas.microsoft.com/office/drawing/2014/main" id="{61D70CA3-FFED-BF90-3579-C790E9A54EF8}"/>
              </a:ext>
            </a:extLst>
          </p:cNvPr>
          <p:cNvSpPr>
            <a:spLocks noGrp="1"/>
          </p:cNvSpPr>
          <p:nvPr>
            <p:ph type="title"/>
          </p:nvPr>
        </p:nvSpPr>
        <p:spPr>
          <a:xfrm>
            <a:off x="3938954" y="584200"/>
            <a:ext cx="19811999" cy="2590802"/>
          </a:xfrm>
        </p:spPr>
        <p:txBody>
          <a:bodyPr>
            <a:normAutofit fontScale="90000"/>
          </a:bodyPr>
          <a:lstStyle/>
          <a:p>
            <a:r>
              <a:rPr lang="en-US" dirty="0"/>
              <a:t>Star Council</a:t>
            </a:r>
            <a:br>
              <a:rPr lang="en-US" dirty="0"/>
            </a:br>
            <a:r>
              <a:rPr lang="en-US" sz="8000" dirty="0"/>
              <a:t>Lone Star Award for Excellence with Distinction Requirements</a:t>
            </a:r>
          </a:p>
        </p:txBody>
      </p:sp>
    </p:spTree>
    <p:extLst>
      <p:ext uri="{BB962C8B-B14F-4D97-AF65-F5344CB8AC3E}">
        <p14:creationId xmlns:p14="http://schemas.microsoft.com/office/powerpoint/2010/main" val="34009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1C05-1436-4AAB-AEFB-DC8F17C82D7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0EB5A666-244A-440C-AE9D-7035BB1FD594}"/>
              </a:ext>
            </a:extLst>
          </p:cNvPr>
          <p:cNvSpPr>
            <a:spLocks noGrp="1"/>
          </p:cNvSpPr>
          <p:nvPr>
            <p:ph type="body" idx="1"/>
          </p:nvPr>
        </p:nvSpPr>
        <p:spPr/>
        <p:txBody>
          <a:bodyPr>
            <a:normAutofit fontScale="85000" lnSpcReduction="20000"/>
          </a:bodyPr>
          <a:lstStyle/>
          <a:p>
            <a:pPr>
              <a:lnSpc>
                <a:spcPct val="150000"/>
              </a:lnSpc>
            </a:pPr>
            <a:r>
              <a:rPr lang="en-US" sz="8000" dirty="0">
                <a:effectLst/>
              </a:rPr>
              <a:t>New Member Intake Goals</a:t>
            </a:r>
          </a:p>
          <a:p>
            <a:pPr>
              <a:lnSpc>
                <a:spcPct val="150000"/>
              </a:lnSpc>
            </a:pPr>
            <a:r>
              <a:rPr lang="en-US" sz="7100" dirty="0">
                <a:effectLst/>
              </a:rPr>
              <a:t>Division I = 3368</a:t>
            </a:r>
            <a:endParaRPr lang="en-US" dirty="0">
              <a:effectLst/>
            </a:endParaRPr>
          </a:p>
          <a:p>
            <a:pPr>
              <a:lnSpc>
                <a:spcPct val="150000"/>
              </a:lnSpc>
            </a:pPr>
            <a:r>
              <a:rPr lang="en-US" dirty="0">
                <a:effectLst/>
              </a:rPr>
              <a:t>Austin = 612</a:t>
            </a:r>
          </a:p>
          <a:p>
            <a:pPr>
              <a:lnSpc>
                <a:spcPct val="150000"/>
              </a:lnSpc>
            </a:pPr>
            <a:r>
              <a:rPr lang="en-US" dirty="0">
                <a:effectLst/>
              </a:rPr>
              <a:t>Dallas = 572</a:t>
            </a:r>
          </a:p>
          <a:p>
            <a:pPr>
              <a:lnSpc>
                <a:spcPct val="150000"/>
              </a:lnSpc>
            </a:pPr>
            <a:r>
              <a:rPr lang="en-US" dirty="0">
                <a:effectLst/>
              </a:rPr>
              <a:t>Fort Worth = 484</a:t>
            </a:r>
          </a:p>
          <a:p>
            <a:pPr>
              <a:lnSpc>
                <a:spcPct val="150000"/>
              </a:lnSpc>
            </a:pPr>
            <a:r>
              <a:rPr lang="en-US" dirty="0">
                <a:effectLst/>
              </a:rPr>
              <a:t>Galveston-Houston = 1013</a:t>
            </a:r>
          </a:p>
          <a:p>
            <a:pPr>
              <a:lnSpc>
                <a:spcPct val="150000"/>
              </a:lnSpc>
            </a:pPr>
            <a:r>
              <a:rPr lang="en-US" dirty="0">
                <a:effectLst/>
              </a:rPr>
              <a:t>San Antonio = 687</a:t>
            </a:r>
          </a:p>
        </p:txBody>
      </p:sp>
    </p:spTree>
    <p:extLst>
      <p:ext uri="{BB962C8B-B14F-4D97-AF65-F5344CB8AC3E}">
        <p14:creationId xmlns:p14="http://schemas.microsoft.com/office/powerpoint/2010/main" val="11816785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A0C65F-751E-CDA1-7341-7715432FC8AD}"/>
              </a:ext>
            </a:extLst>
          </p:cNvPr>
          <p:cNvSpPr>
            <a:spLocks noGrp="1"/>
          </p:cNvSpPr>
          <p:nvPr>
            <p:ph type="body" idx="1"/>
          </p:nvPr>
        </p:nvSpPr>
        <p:spPr/>
        <p:txBody>
          <a:bodyPr>
            <a:normAutofit/>
          </a:bodyPr>
          <a:lstStyle/>
          <a:p>
            <a:r>
              <a:rPr lang="en-US" dirty="0"/>
              <a:t>Shows progress towards all these awards</a:t>
            </a:r>
          </a:p>
          <a:p>
            <a:r>
              <a:rPr lang="en-US" dirty="0"/>
              <a:t>Sent out via Constant Contact twice a month to DDs – once a month to GKs and FSs</a:t>
            </a:r>
          </a:p>
          <a:p>
            <a:r>
              <a:rPr lang="en-US" dirty="0"/>
              <a:t>More frequent as end of FY approaches</a:t>
            </a:r>
          </a:p>
          <a:p>
            <a:r>
              <a:rPr lang="en-US" dirty="0"/>
              <a:t>Sent as both Excel and PDF (learn how to use Excel)</a:t>
            </a:r>
          </a:p>
          <a:p>
            <a:r>
              <a:rPr lang="en-US" dirty="0"/>
              <a:t>All source data in Excel file</a:t>
            </a:r>
          </a:p>
          <a:p>
            <a:r>
              <a:rPr lang="en-US" dirty="0"/>
              <a:t>Changes for 2023-2024 – Council Lookup function, Star District progress, letter grade for council progress</a:t>
            </a:r>
          </a:p>
          <a:p>
            <a:endParaRPr lang="en-US" dirty="0"/>
          </a:p>
        </p:txBody>
      </p:sp>
      <p:sp>
        <p:nvSpPr>
          <p:cNvPr id="3" name="Title 2">
            <a:extLst>
              <a:ext uri="{FF2B5EF4-FFF2-40B4-BE49-F238E27FC236}">
                <a16:creationId xmlns:a16="http://schemas.microsoft.com/office/drawing/2014/main" id="{E66BD4B4-9808-AB25-CFD8-F59E9575FC7E}"/>
              </a:ext>
            </a:extLst>
          </p:cNvPr>
          <p:cNvSpPr>
            <a:spLocks noGrp="1"/>
          </p:cNvSpPr>
          <p:nvPr>
            <p:ph type="title"/>
          </p:nvPr>
        </p:nvSpPr>
        <p:spPr/>
        <p:txBody>
          <a:bodyPr>
            <a:normAutofit fontScale="90000"/>
          </a:bodyPr>
          <a:lstStyle/>
          <a:p>
            <a:r>
              <a:rPr lang="en-US" dirty="0"/>
              <a:t>Star Council</a:t>
            </a:r>
            <a:br>
              <a:rPr lang="en-US" dirty="0"/>
            </a:br>
            <a:r>
              <a:rPr lang="en-US" sz="8000" dirty="0"/>
              <a:t>Star Tracker</a:t>
            </a:r>
          </a:p>
        </p:txBody>
      </p:sp>
    </p:spTree>
    <p:extLst>
      <p:ext uri="{BB962C8B-B14F-4D97-AF65-F5344CB8AC3E}">
        <p14:creationId xmlns:p14="http://schemas.microsoft.com/office/powerpoint/2010/main" val="406686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E7BAA-FE42-DAC0-80A6-551F30C5E4C3}"/>
              </a:ext>
            </a:extLst>
          </p:cNvPr>
          <p:cNvSpPr>
            <a:spLocks noGrp="1"/>
          </p:cNvSpPr>
          <p:nvPr>
            <p:ph type="title"/>
          </p:nvPr>
        </p:nvSpPr>
        <p:spPr/>
        <p:txBody>
          <a:bodyPr>
            <a:normAutofit fontScale="90000"/>
          </a:bodyPr>
          <a:lstStyle/>
          <a:p>
            <a:r>
              <a:rPr lang="en-US" dirty="0"/>
              <a:t>Star Council</a:t>
            </a:r>
            <a:br>
              <a:rPr lang="en-US" dirty="0"/>
            </a:br>
            <a:r>
              <a:rPr lang="en-US" sz="8000" dirty="0"/>
              <a:t>Star Tracker – Council Lookup Tab</a:t>
            </a:r>
          </a:p>
        </p:txBody>
      </p:sp>
      <p:sp>
        <p:nvSpPr>
          <p:cNvPr id="7" name="Text Placeholder 6">
            <a:extLst>
              <a:ext uri="{FF2B5EF4-FFF2-40B4-BE49-F238E27FC236}">
                <a16:creationId xmlns:a16="http://schemas.microsoft.com/office/drawing/2014/main" id="{E9E428B0-EC92-3146-3499-02A86DD3D0C3}"/>
              </a:ext>
            </a:extLst>
          </p:cNvPr>
          <p:cNvSpPr>
            <a:spLocks noGrp="1"/>
          </p:cNvSpPr>
          <p:nvPr>
            <p:ph type="body" idx="1"/>
          </p:nvPr>
        </p:nvSpPr>
        <p:spPr/>
        <p:txBody>
          <a:bodyPr/>
          <a:lstStyle/>
          <a:p>
            <a:endParaRPr lang="en-US" dirty="0"/>
          </a:p>
        </p:txBody>
      </p:sp>
      <p:pic>
        <p:nvPicPr>
          <p:cNvPr id="19" name="Picture 18">
            <a:extLst>
              <a:ext uri="{FF2B5EF4-FFF2-40B4-BE49-F238E27FC236}">
                <a16:creationId xmlns:a16="http://schemas.microsoft.com/office/drawing/2014/main" id="{603B3976-4154-31AF-B135-8CB4E0D4B379}"/>
              </a:ext>
            </a:extLst>
          </p:cNvPr>
          <p:cNvPicPr>
            <a:picLocks noChangeAspect="1"/>
          </p:cNvPicPr>
          <p:nvPr/>
        </p:nvPicPr>
        <p:blipFill>
          <a:blip r:embed="rId2"/>
          <a:stretch>
            <a:fillRect/>
          </a:stretch>
        </p:blipFill>
        <p:spPr>
          <a:xfrm>
            <a:off x="5015039" y="2007704"/>
            <a:ext cx="16910683" cy="11428488"/>
          </a:xfrm>
          <a:prstGeom prst="rect">
            <a:avLst/>
          </a:prstGeom>
        </p:spPr>
      </p:pic>
    </p:spTree>
    <p:extLst>
      <p:ext uri="{BB962C8B-B14F-4D97-AF65-F5344CB8AC3E}">
        <p14:creationId xmlns:p14="http://schemas.microsoft.com/office/powerpoint/2010/main" val="243706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E7BAA-FE42-DAC0-80A6-551F30C5E4C3}"/>
              </a:ext>
            </a:extLst>
          </p:cNvPr>
          <p:cNvSpPr>
            <a:spLocks noGrp="1"/>
          </p:cNvSpPr>
          <p:nvPr>
            <p:ph type="title"/>
          </p:nvPr>
        </p:nvSpPr>
        <p:spPr/>
        <p:txBody>
          <a:bodyPr>
            <a:normAutofit fontScale="90000"/>
          </a:bodyPr>
          <a:lstStyle/>
          <a:p>
            <a:r>
              <a:rPr lang="en-US" dirty="0"/>
              <a:t>Star Council</a:t>
            </a:r>
            <a:br>
              <a:rPr lang="en-US" dirty="0"/>
            </a:br>
            <a:r>
              <a:rPr lang="en-US" sz="8000" dirty="0"/>
              <a:t>Star Tracker – Council Lookup Tab</a:t>
            </a:r>
          </a:p>
        </p:txBody>
      </p:sp>
      <p:sp>
        <p:nvSpPr>
          <p:cNvPr id="7" name="Text Placeholder 6">
            <a:extLst>
              <a:ext uri="{FF2B5EF4-FFF2-40B4-BE49-F238E27FC236}">
                <a16:creationId xmlns:a16="http://schemas.microsoft.com/office/drawing/2014/main" id="{E9E428B0-EC92-3146-3499-02A86DD3D0C3}"/>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81750933-9C95-BAF2-3996-71DAB8BD9162}"/>
              </a:ext>
            </a:extLst>
          </p:cNvPr>
          <p:cNvPicPr>
            <a:picLocks noChangeAspect="1"/>
          </p:cNvPicPr>
          <p:nvPr/>
        </p:nvPicPr>
        <p:blipFill>
          <a:blip r:embed="rId2"/>
          <a:stretch>
            <a:fillRect/>
          </a:stretch>
        </p:blipFill>
        <p:spPr>
          <a:xfrm>
            <a:off x="5291059" y="1908313"/>
            <a:ext cx="16435880" cy="11490712"/>
          </a:xfrm>
          <a:prstGeom prst="rect">
            <a:avLst/>
          </a:prstGeom>
        </p:spPr>
      </p:pic>
    </p:spTree>
    <p:extLst>
      <p:ext uri="{BB962C8B-B14F-4D97-AF65-F5344CB8AC3E}">
        <p14:creationId xmlns:p14="http://schemas.microsoft.com/office/powerpoint/2010/main" val="347274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E7BAA-FE42-DAC0-80A6-551F30C5E4C3}"/>
              </a:ext>
            </a:extLst>
          </p:cNvPr>
          <p:cNvSpPr>
            <a:spLocks noGrp="1"/>
          </p:cNvSpPr>
          <p:nvPr>
            <p:ph type="title"/>
          </p:nvPr>
        </p:nvSpPr>
        <p:spPr/>
        <p:txBody>
          <a:bodyPr>
            <a:normAutofit fontScale="90000"/>
          </a:bodyPr>
          <a:lstStyle/>
          <a:p>
            <a:r>
              <a:rPr lang="en-US" dirty="0"/>
              <a:t>Star Council</a:t>
            </a:r>
            <a:br>
              <a:rPr lang="en-US" dirty="0"/>
            </a:br>
            <a:r>
              <a:rPr lang="en-US" sz="8000" dirty="0"/>
              <a:t>Star Tracker – BY DISTRICT tab</a:t>
            </a:r>
          </a:p>
        </p:txBody>
      </p:sp>
      <p:pic>
        <p:nvPicPr>
          <p:cNvPr id="6" name="Picture 5">
            <a:extLst>
              <a:ext uri="{FF2B5EF4-FFF2-40B4-BE49-F238E27FC236}">
                <a16:creationId xmlns:a16="http://schemas.microsoft.com/office/drawing/2014/main" id="{2DFC4B68-C0F0-B744-B0AC-174AFFAB62C7}"/>
              </a:ext>
            </a:extLst>
          </p:cNvPr>
          <p:cNvPicPr>
            <a:picLocks noChangeAspect="1"/>
          </p:cNvPicPr>
          <p:nvPr/>
        </p:nvPicPr>
        <p:blipFill>
          <a:blip r:embed="rId2"/>
          <a:stretch>
            <a:fillRect/>
          </a:stretch>
        </p:blipFill>
        <p:spPr>
          <a:xfrm>
            <a:off x="351821" y="4035287"/>
            <a:ext cx="23680361" cy="5645426"/>
          </a:xfrm>
          <a:prstGeom prst="rect">
            <a:avLst/>
          </a:prstGeom>
        </p:spPr>
      </p:pic>
    </p:spTree>
    <p:extLst>
      <p:ext uri="{BB962C8B-B14F-4D97-AF65-F5344CB8AC3E}">
        <p14:creationId xmlns:p14="http://schemas.microsoft.com/office/powerpoint/2010/main" val="377390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E7BAA-FE42-DAC0-80A6-551F30C5E4C3}"/>
              </a:ext>
            </a:extLst>
          </p:cNvPr>
          <p:cNvSpPr>
            <a:spLocks noGrp="1"/>
          </p:cNvSpPr>
          <p:nvPr>
            <p:ph type="title"/>
          </p:nvPr>
        </p:nvSpPr>
        <p:spPr/>
        <p:txBody>
          <a:bodyPr>
            <a:normAutofit fontScale="90000"/>
          </a:bodyPr>
          <a:lstStyle/>
          <a:p>
            <a:r>
              <a:rPr lang="en-US" dirty="0"/>
              <a:t>Star Council</a:t>
            </a:r>
            <a:br>
              <a:rPr lang="en-US" dirty="0"/>
            </a:br>
            <a:r>
              <a:rPr lang="en-US" sz="8000" dirty="0"/>
              <a:t>Star Tracker – BY DISTRICT tab</a:t>
            </a:r>
          </a:p>
        </p:txBody>
      </p:sp>
      <p:sp>
        <p:nvSpPr>
          <p:cNvPr id="6" name="Text Placeholder 5">
            <a:extLst>
              <a:ext uri="{FF2B5EF4-FFF2-40B4-BE49-F238E27FC236}">
                <a16:creationId xmlns:a16="http://schemas.microsoft.com/office/drawing/2014/main" id="{3462C0B1-63CB-6295-E4DA-B96778BB350F}"/>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8EC4746-0B66-D8D3-B9D3-FF83A7E3C10E}"/>
              </a:ext>
            </a:extLst>
          </p:cNvPr>
          <p:cNvPicPr>
            <a:picLocks noChangeAspect="1"/>
          </p:cNvPicPr>
          <p:nvPr/>
        </p:nvPicPr>
        <p:blipFill>
          <a:blip r:embed="rId2"/>
          <a:stretch>
            <a:fillRect/>
          </a:stretch>
        </p:blipFill>
        <p:spPr>
          <a:xfrm>
            <a:off x="506654" y="5585790"/>
            <a:ext cx="23370691" cy="3737113"/>
          </a:xfrm>
          <a:prstGeom prst="rect">
            <a:avLst/>
          </a:prstGeom>
        </p:spPr>
      </p:pic>
    </p:spTree>
    <p:extLst>
      <p:ext uri="{BB962C8B-B14F-4D97-AF65-F5344CB8AC3E}">
        <p14:creationId xmlns:p14="http://schemas.microsoft.com/office/powerpoint/2010/main" val="166006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E7BAA-FE42-DAC0-80A6-551F30C5E4C3}"/>
              </a:ext>
            </a:extLst>
          </p:cNvPr>
          <p:cNvSpPr>
            <a:spLocks noGrp="1"/>
          </p:cNvSpPr>
          <p:nvPr>
            <p:ph type="title"/>
          </p:nvPr>
        </p:nvSpPr>
        <p:spPr/>
        <p:txBody>
          <a:bodyPr>
            <a:normAutofit fontScale="90000"/>
          </a:bodyPr>
          <a:lstStyle/>
          <a:p>
            <a:r>
              <a:rPr lang="en-US" dirty="0"/>
              <a:t>Star Council</a:t>
            </a:r>
            <a:br>
              <a:rPr lang="en-US" dirty="0"/>
            </a:br>
            <a:r>
              <a:rPr lang="en-US" sz="8000" dirty="0"/>
              <a:t>Goals</a:t>
            </a:r>
          </a:p>
        </p:txBody>
      </p:sp>
      <p:pic>
        <p:nvPicPr>
          <p:cNvPr id="7" name="Picture 6">
            <a:extLst>
              <a:ext uri="{FF2B5EF4-FFF2-40B4-BE49-F238E27FC236}">
                <a16:creationId xmlns:a16="http://schemas.microsoft.com/office/drawing/2014/main" id="{94FF35A7-D3F7-309F-828A-98E68D4073F7}"/>
              </a:ext>
            </a:extLst>
          </p:cNvPr>
          <p:cNvPicPr>
            <a:picLocks noChangeAspect="1"/>
          </p:cNvPicPr>
          <p:nvPr/>
        </p:nvPicPr>
        <p:blipFill>
          <a:blip r:embed="rId2"/>
          <a:stretch>
            <a:fillRect/>
          </a:stretch>
        </p:blipFill>
        <p:spPr>
          <a:xfrm>
            <a:off x="8925339" y="3173968"/>
            <a:ext cx="9959007" cy="10149307"/>
          </a:xfrm>
          <a:prstGeom prst="rect">
            <a:avLst/>
          </a:prstGeom>
        </p:spPr>
      </p:pic>
    </p:spTree>
    <p:extLst>
      <p:ext uri="{BB962C8B-B14F-4D97-AF65-F5344CB8AC3E}">
        <p14:creationId xmlns:p14="http://schemas.microsoft.com/office/powerpoint/2010/main" val="22193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6D66A-7132-AE21-5D15-5B2530E3166D}"/>
              </a:ext>
            </a:extLst>
          </p:cNvPr>
          <p:cNvSpPr>
            <a:spLocks noGrp="1"/>
          </p:cNvSpPr>
          <p:nvPr>
            <p:ph type="body" idx="1"/>
          </p:nvPr>
        </p:nvSpPr>
        <p:spPr>
          <a:xfrm>
            <a:off x="1152939" y="4197784"/>
            <a:ext cx="22996372" cy="8971892"/>
          </a:xfrm>
        </p:spPr>
        <p:txBody>
          <a:bodyPr>
            <a:normAutofit/>
          </a:bodyPr>
          <a:lstStyle/>
          <a:p>
            <a:r>
              <a:rPr lang="en-US" dirty="0"/>
              <a:t>Use the Star Council program as a guide for the year</a:t>
            </a:r>
          </a:p>
          <a:p>
            <a:r>
              <a:rPr lang="en-US" dirty="0"/>
              <a:t>Have council planning meetings in July and January to plan required programs; membership drives, </a:t>
            </a:r>
            <a:r>
              <a:rPr lang="en-US" dirty="0" err="1"/>
              <a:t>etc</a:t>
            </a:r>
            <a:endParaRPr lang="en-US" dirty="0"/>
          </a:p>
          <a:p>
            <a:r>
              <a:rPr lang="en-US" dirty="0"/>
              <a:t>Create plan to achieve 50% of the Star Council goals before Christmas</a:t>
            </a:r>
          </a:p>
          <a:p>
            <a:r>
              <a:rPr lang="en-US" dirty="0"/>
              <a:t>Adjust plans in January to achieve the other half</a:t>
            </a:r>
          </a:p>
          <a:p>
            <a:r>
              <a:rPr lang="en-US" dirty="0"/>
              <a:t>Watch for details on filling out SP-7 in the spring</a:t>
            </a:r>
          </a:p>
        </p:txBody>
      </p:sp>
      <p:sp>
        <p:nvSpPr>
          <p:cNvPr id="3" name="Title 2">
            <a:extLst>
              <a:ext uri="{FF2B5EF4-FFF2-40B4-BE49-F238E27FC236}">
                <a16:creationId xmlns:a16="http://schemas.microsoft.com/office/drawing/2014/main" id="{529A2259-EC8D-72E3-9766-8D1541B01E9E}"/>
              </a:ext>
            </a:extLst>
          </p:cNvPr>
          <p:cNvSpPr>
            <a:spLocks noGrp="1"/>
          </p:cNvSpPr>
          <p:nvPr>
            <p:ph type="title"/>
          </p:nvPr>
        </p:nvSpPr>
        <p:spPr/>
        <p:txBody>
          <a:bodyPr>
            <a:normAutofit fontScale="90000"/>
          </a:bodyPr>
          <a:lstStyle/>
          <a:p>
            <a:r>
              <a:rPr lang="en-US" dirty="0"/>
              <a:t>Star Council</a:t>
            </a:r>
            <a:br>
              <a:rPr lang="en-US" dirty="0"/>
            </a:br>
            <a:r>
              <a:rPr lang="en-US" sz="8000" dirty="0"/>
              <a:t>Strategies for Success</a:t>
            </a:r>
          </a:p>
        </p:txBody>
      </p:sp>
    </p:spTree>
    <p:extLst>
      <p:ext uri="{BB962C8B-B14F-4D97-AF65-F5344CB8AC3E}">
        <p14:creationId xmlns:p14="http://schemas.microsoft.com/office/powerpoint/2010/main" val="344234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E7BAA-FE42-DAC0-80A6-551F30C5E4C3}"/>
              </a:ext>
            </a:extLst>
          </p:cNvPr>
          <p:cNvSpPr>
            <a:spLocks noGrp="1"/>
          </p:cNvSpPr>
          <p:nvPr>
            <p:ph type="title"/>
          </p:nvPr>
        </p:nvSpPr>
        <p:spPr/>
        <p:txBody>
          <a:bodyPr>
            <a:normAutofit fontScale="90000"/>
          </a:bodyPr>
          <a:lstStyle/>
          <a:p>
            <a:r>
              <a:rPr lang="en-US" dirty="0"/>
              <a:t>Star Council</a:t>
            </a:r>
            <a:br>
              <a:rPr lang="en-US" dirty="0"/>
            </a:br>
            <a:r>
              <a:rPr lang="en-US" sz="8000" dirty="0"/>
              <a:t>Strategies for Success</a:t>
            </a:r>
          </a:p>
        </p:txBody>
      </p:sp>
      <p:sp>
        <p:nvSpPr>
          <p:cNvPr id="4" name="TextBox 3">
            <a:extLst>
              <a:ext uri="{FF2B5EF4-FFF2-40B4-BE49-F238E27FC236}">
                <a16:creationId xmlns:a16="http://schemas.microsoft.com/office/drawing/2014/main" id="{0F037115-46A0-8BC0-DD6E-5637FBE2DA00}"/>
              </a:ext>
            </a:extLst>
          </p:cNvPr>
          <p:cNvSpPr txBox="1"/>
          <p:nvPr/>
        </p:nvSpPr>
        <p:spPr>
          <a:xfrm>
            <a:off x="2763079" y="4870174"/>
            <a:ext cx="19301791" cy="5909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2600" dirty="0"/>
              <a:t>Accuracy is nice, but…</a:t>
            </a:r>
          </a:p>
          <a:p>
            <a:pPr algn="ctr"/>
            <a:endParaRPr lang="en-US" sz="12600" dirty="0"/>
          </a:p>
          <a:p>
            <a:pPr algn="ctr"/>
            <a:r>
              <a:rPr lang="en-US" sz="12600" dirty="0"/>
              <a:t> Timeliness is mandatory</a:t>
            </a:r>
          </a:p>
        </p:txBody>
      </p:sp>
      <p:sp>
        <p:nvSpPr>
          <p:cNvPr id="5" name="Star: 5 Points 4">
            <a:extLst>
              <a:ext uri="{FF2B5EF4-FFF2-40B4-BE49-F238E27FC236}">
                <a16:creationId xmlns:a16="http://schemas.microsoft.com/office/drawing/2014/main" id="{0E6FDDEB-3EE6-B713-3D24-F85F7360226D}"/>
              </a:ext>
            </a:extLst>
          </p:cNvPr>
          <p:cNvSpPr/>
          <p:nvPr/>
        </p:nvSpPr>
        <p:spPr>
          <a:xfrm>
            <a:off x="11968480" y="7477760"/>
            <a:ext cx="914400" cy="914400"/>
          </a:xfrm>
          <a:prstGeom prst="star5">
            <a:avLst/>
          </a:prstGeom>
          <a:noFill/>
          <a:ln w="57150" cap="flat">
            <a:solidFill>
              <a:schemeClr val="tx1"/>
            </a:solidFill>
            <a:prstDash val="solid"/>
            <a:round/>
          </a:ln>
          <a:effectLst>
            <a:outerShdw blurRad="114300" dist="63500" dir="2100000" rotWithShape="0">
              <a:srgbClr val="000000">
                <a:alpha val="5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Calisto MT"/>
            </a:endParaRPr>
          </a:p>
        </p:txBody>
      </p:sp>
    </p:spTree>
    <p:extLst>
      <p:ext uri="{BB962C8B-B14F-4D97-AF65-F5344CB8AC3E}">
        <p14:creationId xmlns:p14="http://schemas.microsoft.com/office/powerpoint/2010/main" val="338778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24FA7F-1E9A-A0C7-8AC0-1BBA55FBD5F7}"/>
              </a:ext>
            </a:extLst>
          </p:cNvPr>
          <p:cNvSpPr>
            <a:spLocks noGrp="1"/>
          </p:cNvSpPr>
          <p:nvPr>
            <p:ph type="body" idx="1"/>
          </p:nvPr>
        </p:nvSpPr>
        <p:spPr/>
        <p:txBody>
          <a:bodyPr/>
          <a:lstStyle/>
          <a:p>
            <a:r>
              <a:rPr lang="en-US" dirty="0"/>
              <a:t>Awards encourage specific behaviors common to successful councils</a:t>
            </a:r>
          </a:p>
          <a:p>
            <a:r>
              <a:rPr lang="en-US" dirty="0"/>
              <a:t>Some  award requirements have changed – make sure your councils know what needs to be done when</a:t>
            </a:r>
          </a:p>
          <a:p>
            <a:r>
              <a:rPr lang="en-US" dirty="0"/>
              <a:t>There are multiple resources available to help</a:t>
            </a:r>
          </a:p>
          <a:p>
            <a:r>
              <a:rPr lang="en-US" dirty="0"/>
              <a:t>Every council can be Star Council</a:t>
            </a:r>
          </a:p>
          <a:p>
            <a:endParaRPr lang="en-US" dirty="0"/>
          </a:p>
        </p:txBody>
      </p:sp>
      <p:sp>
        <p:nvSpPr>
          <p:cNvPr id="3" name="Title 2">
            <a:extLst>
              <a:ext uri="{FF2B5EF4-FFF2-40B4-BE49-F238E27FC236}">
                <a16:creationId xmlns:a16="http://schemas.microsoft.com/office/drawing/2014/main" id="{584E8C7F-9914-7829-3785-C0DA29563F4A}"/>
              </a:ext>
            </a:extLst>
          </p:cNvPr>
          <p:cNvSpPr>
            <a:spLocks noGrp="1"/>
          </p:cNvSpPr>
          <p:nvPr>
            <p:ph type="title"/>
          </p:nvPr>
        </p:nvSpPr>
        <p:spPr/>
        <p:txBody>
          <a:bodyPr>
            <a:normAutofit fontScale="90000"/>
          </a:bodyPr>
          <a:lstStyle/>
          <a:p>
            <a:r>
              <a:rPr lang="en-US" dirty="0"/>
              <a:t>Star Council</a:t>
            </a:r>
            <a:br>
              <a:rPr lang="en-US" dirty="0"/>
            </a:br>
            <a:r>
              <a:rPr lang="en-US" sz="8000" dirty="0"/>
              <a:t>Conclusion</a:t>
            </a:r>
          </a:p>
        </p:txBody>
      </p:sp>
    </p:spTree>
    <p:extLst>
      <p:ext uri="{BB962C8B-B14F-4D97-AF65-F5344CB8AC3E}">
        <p14:creationId xmlns:p14="http://schemas.microsoft.com/office/powerpoint/2010/main" val="132654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E7BAA-FE42-DAC0-80A6-551F30C5E4C3}"/>
              </a:ext>
            </a:extLst>
          </p:cNvPr>
          <p:cNvSpPr>
            <a:spLocks noGrp="1"/>
          </p:cNvSpPr>
          <p:nvPr>
            <p:ph type="title"/>
          </p:nvPr>
        </p:nvSpPr>
        <p:spPr/>
        <p:txBody>
          <a:bodyPr>
            <a:normAutofit/>
          </a:bodyPr>
          <a:lstStyle/>
          <a:p>
            <a:r>
              <a:rPr lang="en-US" dirty="0"/>
              <a:t>Star Council</a:t>
            </a:r>
            <a:endParaRPr lang="en-US" sz="8000" dirty="0"/>
          </a:p>
        </p:txBody>
      </p:sp>
      <p:pic>
        <p:nvPicPr>
          <p:cNvPr id="1026" name="Picture 2" descr="8 Quotes from John Paul II To Revisit When You Need Encouragement |  Catholic Dating Online - Find Your Match Today!">
            <a:extLst>
              <a:ext uri="{FF2B5EF4-FFF2-40B4-BE49-F238E27FC236}">
                <a16:creationId xmlns:a16="http://schemas.microsoft.com/office/drawing/2014/main" id="{CC419BA3-3754-1311-82BD-382694D602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835" y="3319670"/>
            <a:ext cx="19103300" cy="948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26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1C05-1436-4AAB-AEFB-DC8F17C82D7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0EB5A666-244A-440C-AE9D-7035BB1FD594}"/>
              </a:ext>
            </a:extLst>
          </p:cNvPr>
          <p:cNvSpPr>
            <a:spLocks noGrp="1"/>
          </p:cNvSpPr>
          <p:nvPr>
            <p:ph type="body" idx="1"/>
          </p:nvPr>
        </p:nvSpPr>
        <p:spPr/>
        <p:txBody>
          <a:bodyPr>
            <a:normAutofit fontScale="85000" lnSpcReduction="20000"/>
          </a:bodyPr>
          <a:lstStyle/>
          <a:p>
            <a:pPr>
              <a:lnSpc>
                <a:spcPct val="150000"/>
              </a:lnSpc>
            </a:pPr>
            <a:r>
              <a:rPr lang="en-US" sz="8000" dirty="0">
                <a:effectLst/>
              </a:rPr>
              <a:t>New Member Intake Goals</a:t>
            </a:r>
          </a:p>
          <a:p>
            <a:pPr>
              <a:lnSpc>
                <a:spcPct val="150000"/>
              </a:lnSpc>
            </a:pPr>
            <a:r>
              <a:rPr lang="en-US" sz="7100" dirty="0">
                <a:effectLst/>
              </a:rPr>
              <a:t>Division II = 1024</a:t>
            </a:r>
            <a:endParaRPr lang="en-US" dirty="0">
              <a:effectLst/>
            </a:endParaRPr>
          </a:p>
          <a:p>
            <a:pPr>
              <a:lnSpc>
                <a:spcPct val="150000"/>
              </a:lnSpc>
            </a:pPr>
            <a:r>
              <a:rPr lang="en-US" dirty="0">
                <a:effectLst/>
              </a:rPr>
              <a:t>Beaumont = 177</a:t>
            </a:r>
          </a:p>
          <a:p>
            <a:pPr>
              <a:lnSpc>
                <a:spcPct val="150000"/>
              </a:lnSpc>
            </a:pPr>
            <a:r>
              <a:rPr lang="en-US" dirty="0">
                <a:effectLst/>
              </a:rPr>
              <a:t>Brownsville = 214</a:t>
            </a:r>
          </a:p>
          <a:p>
            <a:pPr>
              <a:lnSpc>
                <a:spcPct val="150000"/>
              </a:lnSpc>
            </a:pPr>
            <a:r>
              <a:rPr lang="en-US" dirty="0">
                <a:effectLst/>
              </a:rPr>
              <a:t>Corpus Christi = 227</a:t>
            </a:r>
          </a:p>
          <a:p>
            <a:pPr>
              <a:lnSpc>
                <a:spcPct val="150000"/>
              </a:lnSpc>
            </a:pPr>
            <a:r>
              <a:rPr lang="en-US" dirty="0">
                <a:effectLst/>
              </a:rPr>
              <a:t>San Angelo = 200</a:t>
            </a:r>
          </a:p>
          <a:p>
            <a:pPr>
              <a:lnSpc>
                <a:spcPct val="150000"/>
              </a:lnSpc>
            </a:pPr>
            <a:r>
              <a:rPr lang="en-US" dirty="0">
                <a:effectLst/>
              </a:rPr>
              <a:t>Victoria = 206</a:t>
            </a:r>
          </a:p>
        </p:txBody>
      </p:sp>
    </p:spTree>
    <p:extLst>
      <p:ext uri="{BB962C8B-B14F-4D97-AF65-F5344CB8AC3E}">
        <p14:creationId xmlns:p14="http://schemas.microsoft.com/office/powerpoint/2010/main" val="261573393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2D7C-E0EA-4197-BF85-641EB2C496E7}"/>
              </a:ext>
            </a:extLst>
          </p:cNvPr>
          <p:cNvSpPr>
            <a:spLocks noGrp="1"/>
          </p:cNvSpPr>
          <p:nvPr>
            <p:ph type="title"/>
          </p:nvPr>
        </p:nvSpPr>
        <p:spPr/>
        <p:txBody>
          <a:bodyPr/>
          <a:lstStyle/>
          <a:p>
            <a:r>
              <a:rPr lang="en-US" dirty="0"/>
              <a:t>State Programs</a:t>
            </a:r>
          </a:p>
        </p:txBody>
      </p:sp>
      <p:pic>
        <p:nvPicPr>
          <p:cNvPr id="4" name="Picture 4">
            <a:extLst>
              <a:ext uri="{FF2B5EF4-FFF2-40B4-BE49-F238E27FC236}">
                <a16:creationId xmlns:a16="http://schemas.microsoft.com/office/drawing/2014/main" id="{E64EC262-7E21-8644-B288-E8C8C4F7C634}"/>
              </a:ext>
            </a:extLst>
          </p:cNvPr>
          <p:cNvPicPr>
            <a:picLocks noChangeAspect="1"/>
          </p:cNvPicPr>
          <p:nvPr/>
        </p:nvPicPr>
        <p:blipFill>
          <a:blip r:embed="rId2"/>
          <a:stretch>
            <a:fillRect/>
          </a:stretch>
        </p:blipFill>
        <p:spPr>
          <a:xfrm>
            <a:off x="282708" y="3951614"/>
            <a:ext cx="10594108" cy="9992457"/>
          </a:xfrm>
          <a:prstGeom prst="rect">
            <a:avLst/>
          </a:prstGeom>
        </p:spPr>
      </p:pic>
      <p:pic>
        <p:nvPicPr>
          <p:cNvPr id="5" name="Picture 5">
            <a:extLst>
              <a:ext uri="{FF2B5EF4-FFF2-40B4-BE49-F238E27FC236}">
                <a16:creationId xmlns:a16="http://schemas.microsoft.com/office/drawing/2014/main" id="{DA827103-6FB3-2DDD-6E02-45CAD4FD79CB}"/>
              </a:ext>
            </a:extLst>
          </p:cNvPr>
          <p:cNvPicPr>
            <a:picLocks noChangeAspect="1"/>
          </p:cNvPicPr>
          <p:nvPr/>
        </p:nvPicPr>
        <p:blipFill>
          <a:blip r:embed="rId3"/>
          <a:stretch>
            <a:fillRect/>
          </a:stretch>
        </p:blipFill>
        <p:spPr>
          <a:xfrm>
            <a:off x="11211814" y="4629937"/>
            <a:ext cx="12718470" cy="8780843"/>
          </a:xfrm>
          <a:prstGeom prst="rect">
            <a:avLst/>
          </a:prstGeom>
        </p:spPr>
      </p:pic>
    </p:spTree>
    <p:extLst>
      <p:ext uri="{BB962C8B-B14F-4D97-AF65-F5344CB8AC3E}">
        <p14:creationId xmlns:p14="http://schemas.microsoft.com/office/powerpoint/2010/main" val="78190498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group of people standing in front of a building&#10;&#10;Description automatically generated">
            <a:extLst>
              <a:ext uri="{FF2B5EF4-FFF2-40B4-BE49-F238E27FC236}">
                <a16:creationId xmlns:a16="http://schemas.microsoft.com/office/drawing/2014/main" id="{931D19AA-EE82-9243-7747-EC30D74EE919}"/>
              </a:ext>
            </a:extLst>
          </p:cNvPr>
          <p:cNvPicPr>
            <a:picLocks noChangeAspect="1"/>
          </p:cNvPicPr>
          <p:nvPr/>
        </p:nvPicPr>
        <p:blipFill>
          <a:blip r:embed="rId2"/>
          <a:stretch>
            <a:fillRect/>
          </a:stretch>
        </p:blipFill>
        <p:spPr>
          <a:xfrm>
            <a:off x="277380" y="3918275"/>
            <a:ext cx="15397015" cy="9390888"/>
          </a:xfrm>
          <a:prstGeom prst="rect">
            <a:avLst/>
          </a:prstGeom>
        </p:spPr>
      </p:pic>
      <p:pic>
        <p:nvPicPr>
          <p:cNvPr id="4" name="Picture 4">
            <a:extLst>
              <a:ext uri="{FF2B5EF4-FFF2-40B4-BE49-F238E27FC236}">
                <a16:creationId xmlns:a16="http://schemas.microsoft.com/office/drawing/2014/main" id="{ACA2A53D-345E-3742-D5B6-8832219E27BE}"/>
              </a:ext>
            </a:extLst>
          </p:cNvPr>
          <p:cNvPicPr>
            <a:picLocks noChangeAspect="1"/>
          </p:cNvPicPr>
          <p:nvPr/>
        </p:nvPicPr>
        <p:blipFill>
          <a:blip r:embed="rId3"/>
          <a:stretch>
            <a:fillRect/>
          </a:stretch>
        </p:blipFill>
        <p:spPr>
          <a:xfrm>
            <a:off x="15305314" y="3924760"/>
            <a:ext cx="8446654" cy="5391455"/>
          </a:xfrm>
          <a:prstGeom prst="rect">
            <a:avLst/>
          </a:prstGeom>
        </p:spPr>
      </p:pic>
      <p:pic>
        <p:nvPicPr>
          <p:cNvPr id="5" name="Picture 5">
            <a:extLst>
              <a:ext uri="{FF2B5EF4-FFF2-40B4-BE49-F238E27FC236}">
                <a16:creationId xmlns:a16="http://schemas.microsoft.com/office/drawing/2014/main" id="{294894ED-1761-8014-BA1E-3F6EF037E956}"/>
              </a:ext>
            </a:extLst>
          </p:cNvPr>
          <p:cNvPicPr>
            <a:picLocks noChangeAspect="1"/>
          </p:cNvPicPr>
          <p:nvPr/>
        </p:nvPicPr>
        <p:blipFill>
          <a:blip r:embed="rId4"/>
          <a:stretch>
            <a:fillRect/>
          </a:stretch>
        </p:blipFill>
        <p:spPr>
          <a:xfrm>
            <a:off x="15318521" y="9278319"/>
            <a:ext cx="8446653" cy="3840463"/>
          </a:xfrm>
          <a:prstGeom prst="rect">
            <a:avLst/>
          </a:prstGeom>
        </p:spPr>
      </p:pic>
      <p:sp>
        <p:nvSpPr>
          <p:cNvPr id="6" name="TextBox 5">
            <a:extLst>
              <a:ext uri="{FF2B5EF4-FFF2-40B4-BE49-F238E27FC236}">
                <a16:creationId xmlns:a16="http://schemas.microsoft.com/office/drawing/2014/main" id="{6E7A51B1-646C-5B10-D70C-624A6CE10BA7}"/>
              </a:ext>
            </a:extLst>
          </p:cNvPr>
          <p:cNvSpPr txBox="1"/>
          <p:nvPr/>
        </p:nvSpPr>
        <p:spPr>
          <a:xfrm>
            <a:off x="469264" y="10734872"/>
            <a:ext cx="20130653" cy="19851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5" tIns="68575" rIns="68575" bIns="68575" numCol="1" spcCol="38100" rtlCol="0" fromWordArt="0" anchor="t" anchorCtr="0" forceAA="0" compatLnSpc="1">
            <a:prstTxWarp prst="textNoShape">
              <a:avLst/>
            </a:prstTxWarp>
            <a:spAutoFit/>
          </a:bodyPr>
          <a:lstStyle/>
          <a:p>
            <a:r>
              <a:rPr lang="en-US" sz="6000" b="1" kern="1200" dirty="0">
                <a:solidFill>
                  <a:schemeClr val="bg1"/>
                </a:solidFill>
                <a:latin typeface="Arial"/>
                <a:ea typeface="+mn-ea"/>
                <a:cs typeface="Arial"/>
              </a:rPr>
              <a:t>Knights assist with processions &amp; adoration</a:t>
            </a:r>
            <a:endParaRPr lang="en-US" sz="6000">
              <a:solidFill>
                <a:schemeClr val="bg1"/>
              </a:solidFill>
            </a:endParaRPr>
          </a:p>
          <a:p>
            <a:r>
              <a:rPr lang="en-US" sz="6000" b="1" kern="1200" dirty="0">
                <a:solidFill>
                  <a:schemeClr val="bg1"/>
                </a:solidFill>
                <a:latin typeface="Arial"/>
                <a:ea typeface="+mn-ea"/>
                <a:cs typeface="Arial"/>
              </a:rPr>
              <a:t>Resources available - kofc.org/eucharist</a:t>
            </a:r>
          </a:p>
        </p:txBody>
      </p:sp>
      <p:sp>
        <p:nvSpPr>
          <p:cNvPr id="8" name="Title 1">
            <a:extLst>
              <a:ext uri="{FF2B5EF4-FFF2-40B4-BE49-F238E27FC236}">
                <a16:creationId xmlns:a16="http://schemas.microsoft.com/office/drawing/2014/main" id="{0F39B1D9-6B7D-E10A-EE4C-D3F74D1C4085}"/>
              </a:ext>
            </a:extLst>
          </p:cNvPr>
          <p:cNvSpPr>
            <a:spLocks noGrp="1"/>
          </p:cNvSpPr>
          <p:nvPr>
            <p:ph type="title"/>
          </p:nvPr>
        </p:nvSpPr>
        <p:spPr>
          <a:xfrm>
            <a:off x="4446155" y="584200"/>
            <a:ext cx="18947245" cy="2590801"/>
          </a:xfrm>
        </p:spPr>
        <p:txBody>
          <a:bodyPr/>
          <a:lstStyle/>
          <a:p>
            <a:r>
              <a:rPr lang="en-US" dirty="0"/>
              <a:t>State Programs</a:t>
            </a:r>
          </a:p>
        </p:txBody>
      </p:sp>
    </p:spTree>
    <p:extLst>
      <p:ext uri="{BB962C8B-B14F-4D97-AF65-F5344CB8AC3E}">
        <p14:creationId xmlns:p14="http://schemas.microsoft.com/office/powerpoint/2010/main" val="71536042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A51853-367C-287E-7B63-6B42F79D5AAB}"/>
              </a:ext>
            </a:extLst>
          </p:cNvPr>
          <p:cNvSpPr>
            <a:spLocks noGrp="1"/>
          </p:cNvSpPr>
          <p:nvPr>
            <p:ph type="body" idx="1"/>
          </p:nvPr>
        </p:nvSpPr>
        <p:spPr>
          <a:xfrm>
            <a:off x="234691" y="4197784"/>
            <a:ext cx="8937379" cy="8971892"/>
          </a:xfrm>
        </p:spPr>
        <p:txBody>
          <a:bodyPr>
            <a:normAutofit fontScale="77500" lnSpcReduction="20000"/>
          </a:bodyPr>
          <a:lstStyle/>
          <a:p>
            <a:pPr marL="6350" indent="0">
              <a:buNone/>
            </a:pPr>
            <a:r>
              <a:rPr lang="en-US" b="1" dirty="0"/>
              <a:t>Program Categories</a:t>
            </a:r>
          </a:p>
          <a:p>
            <a:pPr marL="963930" indent="-957580"/>
            <a:r>
              <a:rPr lang="en-US" dirty="0"/>
              <a:t>Faith</a:t>
            </a:r>
          </a:p>
          <a:p>
            <a:pPr marL="963930" indent="-957580"/>
            <a:r>
              <a:rPr lang="en-US" dirty="0"/>
              <a:t>Family</a:t>
            </a:r>
          </a:p>
          <a:p>
            <a:pPr marL="963930" indent="-957580"/>
            <a:r>
              <a:rPr lang="en-US" dirty="0"/>
              <a:t>Community</a:t>
            </a:r>
          </a:p>
          <a:p>
            <a:pPr marL="963930" indent="-957580"/>
            <a:r>
              <a:rPr lang="en-US" dirty="0"/>
              <a:t>Life</a:t>
            </a:r>
          </a:p>
          <a:p>
            <a:pPr marL="963930" indent="-957580"/>
            <a:endParaRPr lang="en-US" dirty="0">
              <a:latin typeface="Calisto MT"/>
              <a:cs typeface="Helvetica"/>
            </a:endParaRPr>
          </a:p>
          <a:p>
            <a:pPr marL="6350" indent="0">
              <a:buNone/>
            </a:pPr>
            <a:r>
              <a:rPr lang="en-US" b="1" dirty="0">
                <a:latin typeface="Calisto MT"/>
                <a:cs typeface="Helvetica"/>
              </a:rPr>
              <a:t>Columbian Award requires</a:t>
            </a:r>
            <a:r>
              <a:rPr lang="en-US" dirty="0">
                <a:latin typeface="Calisto MT"/>
                <a:cs typeface="Helvetica"/>
              </a:rPr>
              <a:t> </a:t>
            </a:r>
            <a:br>
              <a:rPr lang="en-US" dirty="0">
                <a:latin typeface="Calisto MT"/>
                <a:cs typeface="Helvetica"/>
              </a:rPr>
            </a:br>
            <a:r>
              <a:rPr lang="en-US" dirty="0">
                <a:latin typeface="Calisto MT"/>
                <a:cs typeface="Helvetica"/>
              </a:rPr>
              <a:t> </a:t>
            </a:r>
            <a:endParaRPr lang="en-US">
              <a:latin typeface="Calisto MT"/>
            </a:endParaRPr>
          </a:p>
          <a:p>
            <a:pPr marL="963930" indent="-957580"/>
            <a:r>
              <a:rPr lang="en-US" dirty="0">
                <a:latin typeface="Calisto MT"/>
                <a:ea typeface="+mj-lt"/>
                <a:cs typeface="Helvetica"/>
              </a:rPr>
              <a:t>Faith</a:t>
            </a:r>
            <a:r>
              <a:rPr lang="en-US" dirty="0">
                <a:latin typeface="Calisto MT"/>
                <a:cs typeface="Helvetica"/>
              </a:rPr>
              <a:t> – 4 activities</a:t>
            </a:r>
            <a:endParaRPr lang="en-US">
              <a:latin typeface="Calisto MT"/>
            </a:endParaRPr>
          </a:p>
          <a:p>
            <a:pPr marL="963930" indent="-957580"/>
            <a:r>
              <a:rPr lang="en-US" dirty="0">
                <a:latin typeface="Calisto MT"/>
                <a:ea typeface="+mj-lt"/>
                <a:cs typeface="Helvetica"/>
              </a:rPr>
              <a:t>Family</a:t>
            </a:r>
            <a:r>
              <a:rPr lang="en-US" dirty="0">
                <a:latin typeface="Calisto MT"/>
                <a:cs typeface="Helvetica"/>
              </a:rPr>
              <a:t> – 4 Activities</a:t>
            </a:r>
            <a:endParaRPr lang="en-US">
              <a:latin typeface="Calisto MT"/>
            </a:endParaRPr>
          </a:p>
          <a:p>
            <a:pPr marL="963930" indent="-957580"/>
            <a:r>
              <a:rPr lang="en-US" dirty="0">
                <a:latin typeface="Calisto MT"/>
                <a:ea typeface="+mj-lt"/>
                <a:cs typeface="Helvetica"/>
              </a:rPr>
              <a:t>Community</a:t>
            </a:r>
            <a:r>
              <a:rPr lang="en-US" dirty="0">
                <a:latin typeface="Calisto MT"/>
                <a:cs typeface="Helvetica"/>
              </a:rPr>
              <a:t> – 4 activities</a:t>
            </a:r>
            <a:endParaRPr lang="en-US">
              <a:latin typeface="Calisto MT"/>
            </a:endParaRPr>
          </a:p>
          <a:p>
            <a:pPr marL="963930" indent="-957580"/>
            <a:r>
              <a:rPr lang="en-US" dirty="0">
                <a:latin typeface="Calisto MT"/>
                <a:ea typeface="+mj-lt"/>
                <a:cs typeface="Helvetica"/>
              </a:rPr>
              <a:t>Life</a:t>
            </a:r>
            <a:r>
              <a:rPr lang="en-US" dirty="0">
                <a:latin typeface="Calisto MT"/>
                <a:cs typeface="Helvetica"/>
              </a:rPr>
              <a:t> – 4 activities</a:t>
            </a:r>
            <a:endParaRPr lang="en-US">
              <a:latin typeface="Calisto MT"/>
            </a:endParaRPr>
          </a:p>
          <a:p>
            <a:pPr marL="963930" indent="-957580"/>
            <a:endParaRPr lang="en-US" dirty="0"/>
          </a:p>
        </p:txBody>
      </p:sp>
      <p:sp>
        <p:nvSpPr>
          <p:cNvPr id="3" name="Title 2">
            <a:extLst>
              <a:ext uri="{FF2B5EF4-FFF2-40B4-BE49-F238E27FC236}">
                <a16:creationId xmlns:a16="http://schemas.microsoft.com/office/drawing/2014/main" id="{684573E1-8CD8-487B-06CD-3BB37C0A196E}"/>
              </a:ext>
            </a:extLst>
          </p:cNvPr>
          <p:cNvSpPr>
            <a:spLocks noGrp="1"/>
          </p:cNvSpPr>
          <p:nvPr>
            <p:ph type="title"/>
          </p:nvPr>
        </p:nvSpPr>
        <p:spPr>
          <a:xfrm>
            <a:off x="3665045" y="584200"/>
            <a:ext cx="19728355" cy="2590802"/>
          </a:xfrm>
        </p:spPr>
        <p:txBody>
          <a:bodyPr>
            <a:normAutofit/>
          </a:bodyPr>
          <a:lstStyle/>
          <a:p>
            <a:r>
              <a:rPr lang="en-US" dirty="0"/>
              <a:t>State Programs - Faith in Action </a:t>
            </a:r>
          </a:p>
        </p:txBody>
      </p:sp>
      <p:graphicFrame>
        <p:nvGraphicFramePr>
          <p:cNvPr id="5" name="Table 5">
            <a:extLst>
              <a:ext uri="{FF2B5EF4-FFF2-40B4-BE49-F238E27FC236}">
                <a16:creationId xmlns:a16="http://schemas.microsoft.com/office/drawing/2014/main" id="{FC84D8DC-958F-98D6-E1B4-52E34810FC06}"/>
              </a:ext>
            </a:extLst>
          </p:cNvPr>
          <p:cNvGraphicFramePr>
            <a:graphicFrameLocks noGrp="1"/>
          </p:cNvGraphicFramePr>
          <p:nvPr/>
        </p:nvGraphicFramePr>
        <p:xfrm>
          <a:off x="8854965" y="5307724"/>
          <a:ext cx="14763842" cy="7765737"/>
        </p:xfrm>
        <a:graphic>
          <a:graphicData uri="http://schemas.openxmlformats.org/drawingml/2006/table">
            <a:tbl>
              <a:tblPr firstRow="1" bandRow="1">
                <a:tableStyleId>{5940675A-B579-460E-94D1-54222C63F5DA}</a:tableStyleId>
              </a:tblPr>
              <a:tblGrid>
                <a:gridCol w="7381921">
                  <a:extLst>
                    <a:ext uri="{9D8B030D-6E8A-4147-A177-3AD203B41FA5}">
                      <a16:colId xmlns:a16="http://schemas.microsoft.com/office/drawing/2014/main" val="2501616143"/>
                    </a:ext>
                  </a:extLst>
                </a:gridCol>
                <a:gridCol w="7381921">
                  <a:extLst>
                    <a:ext uri="{9D8B030D-6E8A-4147-A177-3AD203B41FA5}">
                      <a16:colId xmlns:a16="http://schemas.microsoft.com/office/drawing/2014/main" val="3844772101"/>
                    </a:ext>
                  </a:extLst>
                </a:gridCol>
              </a:tblGrid>
              <a:tr h="735452">
                <a:tc>
                  <a:txBody>
                    <a:bodyPr/>
                    <a:lstStyle/>
                    <a:p>
                      <a:r>
                        <a:rPr lang="en-US" sz="4000" b="1" dirty="0"/>
                        <a:t>Faith</a:t>
                      </a:r>
                    </a:p>
                  </a:txBody>
                  <a:tcPr/>
                </a:tc>
                <a:tc>
                  <a:txBody>
                    <a:bodyPr/>
                    <a:lstStyle/>
                    <a:p>
                      <a:r>
                        <a:rPr lang="en-US" sz="4000" b="1" dirty="0"/>
                        <a:t>Community</a:t>
                      </a:r>
                    </a:p>
                  </a:txBody>
                  <a:tcPr/>
                </a:tc>
                <a:extLst>
                  <a:ext uri="{0D108BD9-81ED-4DB2-BD59-A6C34878D82A}">
                    <a16:rowId xmlns:a16="http://schemas.microsoft.com/office/drawing/2014/main" val="1659723774"/>
                  </a:ext>
                </a:extLst>
              </a:tr>
              <a:tr h="2545793">
                <a:tc>
                  <a:txBody>
                    <a:bodyPr/>
                    <a:lstStyle/>
                    <a:p>
                      <a:r>
                        <a:rPr lang="en-US" sz="4000" dirty="0"/>
                        <a:t>RSVP</a:t>
                      </a:r>
                    </a:p>
                    <a:p>
                      <a:pPr lvl="0">
                        <a:buNone/>
                      </a:pPr>
                      <a:r>
                        <a:rPr lang="en-US" sz="4000" dirty="0"/>
                        <a:t>Into The Breach</a:t>
                      </a:r>
                    </a:p>
                    <a:p>
                      <a:pPr lvl="0">
                        <a:buNone/>
                      </a:pPr>
                      <a:r>
                        <a:rPr lang="en-US" sz="4000" dirty="0"/>
                        <a:t>Spiritual Hour</a:t>
                      </a:r>
                    </a:p>
                    <a:p>
                      <a:pPr lvl="0">
                        <a:buNone/>
                      </a:pPr>
                      <a:r>
                        <a:rPr lang="en-US" sz="4000" dirty="0"/>
                        <a:t>Holy Hour</a:t>
                      </a:r>
                    </a:p>
                  </a:txBody>
                  <a:tcPr/>
                </a:tc>
                <a:tc>
                  <a:txBody>
                    <a:bodyPr/>
                    <a:lstStyle/>
                    <a:p>
                      <a:r>
                        <a:rPr lang="en-US" sz="4000" dirty="0"/>
                        <a:t>Coats for Kids</a:t>
                      </a:r>
                    </a:p>
                    <a:p>
                      <a:pPr lvl="0">
                        <a:buNone/>
                      </a:pPr>
                      <a:r>
                        <a:rPr lang="en-US" sz="4000" dirty="0"/>
                        <a:t>Global Wheelchair Mission</a:t>
                      </a:r>
                    </a:p>
                    <a:p>
                      <a:pPr lvl="0">
                        <a:buNone/>
                      </a:pPr>
                      <a:r>
                        <a:rPr lang="en-US" sz="4000" dirty="0"/>
                        <a:t>Habitat for Humanity</a:t>
                      </a:r>
                    </a:p>
                  </a:txBody>
                  <a:tcPr/>
                </a:tc>
                <a:extLst>
                  <a:ext uri="{0D108BD9-81ED-4DB2-BD59-A6C34878D82A}">
                    <a16:rowId xmlns:a16="http://schemas.microsoft.com/office/drawing/2014/main" val="717079997"/>
                  </a:ext>
                </a:extLst>
              </a:tr>
              <a:tr h="735452">
                <a:tc>
                  <a:txBody>
                    <a:bodyPr/>
                    <a:lstStyle/>
                    <a:p>
                      <a:r>
                        <a:rPr lang="en-US" sz="4000" b="1" dirty="0"/>
                        <a:t>Family</a:t>
                      </a:r>
                    </a:p>
                  </a:txBody>
                  <a:tcPr/>
                </a:tc>
                <a:tc>
                  <a:txBody>
                    <a:bodyPr/>
                    <a:lstStyle/>
                    <a:p>
                      <a:r>
                        <a:rPr lang="en-US" sz="4000" b="1" dirty="0"/>
                        <a:t>Life</a:t>
                      </a:r>
                    </a:p>
                  </a:txBody>
                  <a:tcPr/>
                </a:tc>
                <a:extLst>
                  <a:ext uri="{0D108BD9-81ED-4DB2-BD59-A6C34878D82A}">
                    <a16:rowId xmlns:a16="http://schemas.microsoft.com/office/drawing/2014/main" val="2119895451"/>
                  </a:ext>
                </a:extLst>
              </a:tr>
              <a:tr h="3139823">
                <a:tc>
                  <a:txBody>
                    <a:bodyPr/>
                    <a:lstStyle/>
                    <a:p>
                      <a:r>
                        <a:rPr lang="en-US" sz="4000" dirty="0"/>
                        <a:t>Food for Families</a:t>
                      </a:r>
                    </a:p>
                    <a:p>
                      <a:pPr lvl="0">
                        <a:buNone/>
                      </a:pPr>
                      <a:r>
                        <a:rPr lang="en-US" sz="4000" dirty="0"/>
                        <a:t>Family of the Month/Year</a:t>
                      </a:r>
                    </a:p>
                    <a:p>
                      <a:pPr lvl="0">
                        <a:buNone/>
                      </a:pPr>
                      <a:r>
                        <a:rPr lang="en-US" sz="4000" dirty="0"/>
                        <a:t>Family Fully Alive</a:t>
                      </a:r>
                    </a:p>
                    <a:p>
                      <a:pPr lvl="0">
                        <a:buNone/>
                      </a:pPr>
                      <a:r>
                        <a:rPr lang="en-US" sz="4000" dirty="0"/>
                        <a:t>Family Prayer Night</a:t>
                      </a:r>
                    </a:p>
                  </a:txBody>
                  <a:tcPr/>
                </a:tc>
                <a:tc>
                  <a:txBody>
                    <a:bodyPr/>
                    <a:lstStyle/>
                    <a:p>
                      <a:r>
                        <a:rPr lang="en-US" sz="4000" dirty="0"/>
                        <a:t>March for Life</a:t>
                      </a:r>
                    </a:p>
                    <a:p>
                      <a:pPr lvl="0">
                        <a:buNone/>
                      </a:pPr>
                      <a:r>
                        <a:rPr lang="en-US" sz="4000" dirty="0"/>
                        <a:t>Special Olympics</a:t>
                      </a:r>
                    </a:p>
                    <a:p>
                      <a:pPr lvl="0">
                        <a:buNone/>
                      </a:pPr>
                      <a:r>
                        <a:rPr lang="en-US" sz="4000" dirty="0"/>
                        <a:t>Ultrasound Initiative</a:t>
                      </a:r>
                    </a:p>
                    <a:p>
                      <a:pPr lvl="0">
                        <a:buNone/>
                      </a:pPr>
                      <a:r>
                        <a:rPr lang="en-US" sz="4000" dirty="0"/>
                        <a:t>Pregnancy Center Support/ASAP(Aid &amp; Support After Pregnancy)</a:t>
                      </a:r>
                    </a:p>
                  </a:txBody>
                  <a:tcPr/>
                </a:tc>
                <a:extLst>
                  <a:ext uri="{0D108BD9-81ED-4DB2-BD59-A6C34878D82A}">
                    <a16:rowId xmlns:a16="http://schemas.microsoft.com/office/drawing/2014/main" val="2798334346"/>
                  </a:ext>
                </a:extLst>
              </a:tr>
            </a:tbl>
          </a:graphicData>
        </a:graphic>
      </p:graphicFrame>
      <p:sp>
        <p:nvSpPr>
          <p:cNvPr id="7" name="TextBox 6">
            <a:extLst>
              <a:ext uri="{FF2B5EF4-FFF2-40B4-BE49-F238E27FC236}">
                <a16:creationId xmlns:a16="http://schemas.microsoft.com/office/drawing/2014/main" id="{AA9050E4-AE6B-36E1-36F1-2C62DD295CE9}"/>
              </a:ext>
            </a:extLst>
          </p:cNvPr>
          <p:cNvSpPr txBox="1"/>
          <p:nvPr/>
        </p:nvSpPr>
        <p:spPr>
          <a:xfrm>
            <a:off x="8893360" y="4200362"/>
            <a:ext cx="14571629" cy="10618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5" tIns="68575" rIns="68575" bIns="68575" numCol="1" spcCol="38100" rtlCol="0" fromWordArt="0" anchor="t" anchorCtr="0" forceAA="0" compatLnSpc="1">
            <a:prstTxWarp prst="textNoShape">
              <a:avLst/>
            </a:prstTxWarp>
            <a:spAutoFit/>
          </a:bodyPr>
          <a:lstStyle/>
          <a:p>
            <a:pPr algn="ctr"/>
            <a:r>
              <a:rPr lang="en-US" sz="6000" b="1" dirty="0"/>
              <a:t>Featured Program</a:t>
            </a:r>
            <a:r>
              <a:rPr lang="en-US" sz="5400" b="1" dirty="0"/>
              <a:t>s</a:t>
            </a:r>
          </a:p>
        </p:txBody>
      </p:sp>
    </p:spTree>
    <p:extLst>
      <p:ext uri="{BB962C8B-B14F-4D97-AF65-F5344CB8AC3E}">
        <p14:creationId xmlns:p14="http://schemas.microsoft.com/office/powerpoint/2010/main" val="306058805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41401D-3A09-0B51-C118-23973E1F585C}"/>
              </a:ext>
            </a:extLst>
          </p:cNvPr>
          <p:cNvSpPr>
            <a:spLocks noGrp="1"/>
          </p:cNvSpPr>
          <p:nvPr>
            <p:ph type="body" idx="1"/>
          </p:nvPr>
        </p:nvSpPr>
        <p:spPr/>
        <p:txBody>
          <a:bodyPr/>
          <a:lstStyle/>
          <a:p>
            <a:pPr marL="6350" lvl="1" indent="0">
              <a:buNone/>
            </a:pPr>
            <a:endParaRPr lang="en-US" dirty="0"/>
          </a:p>
          <a:p>
            <a:pPr marL="6350" lvl="1" indent="0">
              <a:buNone/>
            </a:pPr>
            <a:r>
              <a:rPr lang="en-US" dirty="0"/>
              <a:t>	#1942 Vocations Handbook</a:t>
            </a:r>
          </a:p>
          <a:p>
            <a:pPr marL="6350" lvl="1" indent="0">
              <a:buNone/>
            </a:pPr>
            <a:r>
              <a:rPr lang="en-US" dirty="0"/>
              <a:t>	#2863 RSVP Refund Application</a:t>
            </a:r>
          </a:p>
          <a:p>
            <a:pPr marL="6350" lvl="1" indent="0">
              <a:buNone/>
            </a:pPr>
            <a:r>
              <a:rPr lang="en-US" dirty="0"/>
              <a:t>	#4688 RSVP Tri-Fold</a:t>
            </a:r>
          </a:p>
          <a:p>
            <a:pPr marL="6350" lvl="1" indent="0">
              <a:buNone/>
            </a:pPr>
            <a:r>
              <a:rPr lang="en-US" dirty="0"/>
              <a:t>	#10743 Vertical Poster	</a:t>
            </a:r>
          </a:p>
          <a:p>
            <a:pPr marL="6350" lvl="1" indent="0">
              <a:buNone/>
            </a:pPr>
            <a:r>
              <a:rPr lang="en-US" dirty="0"/>
              <a:t>	#2959 “Keep the Faith Alive”</a:t>
            </a:r>
          </a:p>
          <a:p>
            <a:pPr marL="6350" lvl="1" indent="0">
              <a:buNone/>
            </a:pPr>
            <a:r>
              <a:rPr lang="en-US" dirty="0"/>
              <a:t>Vocations DVD’s: The vocation to the Priesthood – The Vocation to Marriage – The Vocation to Religious Life for Women</a:t>
            </a:r>
          </a:p>
          <a:p>
            <a:endParaRPr lang="en-US" dirty="0"/>
          </a:p>
        </p:txBody>
      </p:sp>
      <p:sp>
        <p:nvSpPr>
          <p:cNvPr id="3" name="Title 2">
            <a:extLst>
              <a:ext uri="{FF2B5EF4-FFF2-40B4-BE49-F238E27FC236}">
                <a16:creationId xmlns:a16="http://schemas.microsoft.com/office/drawing/2014/main" id="{0BAEB5E4-709B-9F71-5395-DF18E9E36A4C}"/>
              </a:ext>
            </a:extLst>
          </p:cNvPr>
          <p:cNvSpPr>
            <a:spLocks noGrp="1"/>
          </p:cNvSpPr>
          <p:nvPr>
            <p:ph type="title"/>
          </p:nvPr>
        </p:nvSpPr>
        <p:spPr>
          <a:xfrm>
            <a:off x="4246877" y="674913"/>
            <a:ext cx="17283896" cy="2590801"/>
          </a:xfrm>
        </p:spPr>
        <p:txBody>
          <a:bodyPr>
            <a:normAutofit fontScale="90000"/>
          </a:bodyPr>
          <a:lstStyle/>
          <a:p>
            <a:pPr algn="l"/>
            <a:r>
              <a:rPr lang="en-US" dirty="0"/>
              <a:t>State Programs </a:t>
            </a:r>
            <a:br>
              <a:rPr lang="en-US" dirty="0"/>
            </a:br>
            <a:r>
              <a:rPr lang="en-US" dirty="0"/>
              <a:t>RSVP Vocation Resources</a:t>
            </a:r>
            <a:endParaRPr lang="en-US"/>
          </a:p>
        </p:txBody>
      </p:sp>
    </p:spTree>
    <p:extLst>
      <p:ext uri="{BB962C8B-B14F-4D97-AF65-F5344CB8AC3E}">
        <p14:creationId xmlns:p14="http://schemas.microsoft.com/office/powerpoint/2010/main" val="408422167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B5E3E4-AF69-4046-857F-4617DA63FDFC}"/>
              </a:ext>
            </a:extLst>
          </p:cNvPr>
          <p:cNvSpPr>
            <a:spLocks noGrp="1"/>
          </p:cNvSpPr>
          <p:nvPr>
            <p:ph type="body" idx="1"/>
          </p:nvPr>
        </p:nvSpPr>
        <p:spPr>
          <a:xfrm>
            <a:off x="602166" y="4159908"/>
            <a:ext cx="11052983" cy="8971892"/>
          </a:xfrm>
        </p:spPr>
        <p:txBody>
          <a:bodyPr>
            <a:normAutofit fontScale="70000" lnSpcReduction="20000"/>
          </a:bodyPr>
          <a:lstStyle/>
          <a:p>
            <a:pPr marL="963930" indent="-957580"/>
            <a:r>
              <a:rPr lang="en-US" sz="6100" b="1" dirty="0"/>
              <a:t>Vocations</a:t>
            </a:r>
            <a:r>
              <a:rPr lang="en-US" sz="6100" dirty="0"/>
              <a:t> support and the RSVP Program consist of more than just giving money.</a:t>
            </a:r>
          </a:p>
          <a:p>
            <a:pPr marL="963930" indent="-957580"/>
            <a:endParaRPr lang="en-US" sz="6100" dirty="0"/>
          </a:p>
          <a:p>
            <a:pPr marL="963930" indent="-957580"/>
            <a:r>
              <a:rPr lang="en-US" sz="6100" b="1" dirty="0"/>
              <a:t>Section II: </a:t>
            </a:r>
            <a:r>
              <a:rPr lang="en-US" sz="6100" dirty="0"/>
              <a:t>Moral Support must have information on how you have engaged with the seminarian, postulant or novice. </a:t>
            </a:r>
          </a:p>
          <a:p>
            <a:pPr marL="963930" indent="-957580"/>
            <a:endParaRPr lang="en-US" sz="6100" dirty="0"/>
          </a:p>
          <a:p>
            <a:pPr marL="963930" indent="-957580"/>
            <a:r>
              <a:rPr lang="en-US" sz="6100" b="1" dirty="0"/>
              <a:t>Have </a:t>
            </a:r>
            <a:r>
              <a:rPr lang="en-US" sz="6100" dirty="0"/>
              <a:t>you invited them to join you for your Silver Rose Service? Meetings? Fish Fry’s? Pilgrim Icon Service?</a:t>
            </a:r>
          </a:p>
          <a:p>
            <a:pPr marL="963930" indent="-957580"/>
            <a:endParaRPr lang="en-US" sz="6100" dirty="0"/>
          </a:p>
          <a:p>
            <a:pPr marL="963930" indent="-957580"/>
            <a:r>
              <a:rPr lang="en-US" sz="6100" b="1" dirty="0"/>
              <a:t>Engage </a:t>
            </a:r>
            <a:r>
              <a:rPr lang="en-US" sz="6100" dirty="0"/>
              <a:t>to build the alliance with the Knights when they are ordained.</a:t>
            </a:r>
            <a:endParaRPr lang="en-US" dirty="0"/>
          </a:p>
          <a:p>
            <a:pPr marL="963930" indent="-957580"/>
            <a:endParaRPr lang="en-US" dirty="0"/>
          </a:p>
        </p:txBody>
      </p:sp>
      <p:sp>
        <p:nvSpPr>
          <p:cNvPr id="3" name="Title 2">
            <a:extLst>
              <a:ext uri="{FF2B5EF4-FFF2-40B4-BE49-F238E27FC236}">
                <a16:creationId xmlns:a16="http://schemas.microsoft.com/office/drawing/2014/main" id="{C6C744D0-A904-D681-B6DC-C7CE90AAA256}"/>
              </a:ext>
            </a:extLst>
          </p:cNvPr>
          <p:cNvSpPr>
            <a:spLocks noGrp="1"/>
          </p:cNvSpPr>
          <p:nvPr>
            <p:ph type="title"/>
          </p:nvPr>
        </p:nvSpPr>
        <p:spPr>
          <a:xfrm>
            <a:off x="3901528" y="584200"/>
            <a:ext cx="19491872" cy="2590802"/>
          </a:xfrm>
        </p:spPr>
        <p:txBody>
          <a:bodyPr/>
          <a:lstStyle/>
          <a:p>
            <a:pPr algn="l"/>
            <a:r>
              <a:rPr lang="en-US" dirty="0"/>
              <a:t>State Programs - RSVP </a:t>
            </a:r>
          </a:p>
        </p:txBody>
      </p:sp>
      <p:sp>
        <p:nvSpPr>
          <p:cNvPr id="5" name="Text Placeholder 1">
            <a:extLst>
              <a:ext uri="{FF2B5EF4-FFF2-40B4-BE49-F238E27FC236}">
                <a16:creationId xmlns:a16="http://schemas.microsoft.com/office/drawing/2014/main" id="{8112ABF3-8549-4D5F-035D-B1D27FED4BE4}"/>
              </a:ext>
            </a:extLst>
          </p:cNvPr>
          <p:cNvSpPr txBox="1">
            <a:spLocks/>
          </p:cNvSpPr>
          <p:nvPr/>
        </p:nvSpPr>
        <p:spPr>
          <a:xfrm>
            <a:off x="12888900" y="4159908"/>
            <a:ext cx="9933319" cy="8971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7153" tIns="137153" rIns="137153" bIns="137153" anchor="ctr">
            <a:noAutofit/>
          </a:bodyPr>
          <a:lstStyle>
            <a:lvl1pPr marL="964292" marR="0" indent="-957942" algn="l" defTabSz="1828800" rtl="0" latinLnBrk="0">
              <a:lnSpc>
                <a:spcPct val="100000"/>
              </a:lnSpc>
              <a:spcBef>
                <a:spcPts val="600"/>
              </a:spcBef>
              <a:spcAft>
                <a:spcPts val="0"/>
              </a:spcAft>
              <a:buClrTx/>
              <a:buSzPct val="100000"/>
              <a:buFontTx/>
              <a:buBlip>
                <a:blip r:embed="rId2"/>
              </a:buBlip>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1pPr>
            <a:lvl2pPr marL="964292" marR="0" indent="-957942" algn="l" defTabSz="1828800" rtl="0" latinLnBrk="0">
              <a:lnSpc>
                <a:spcPct val="100000"/>
              </a:lnSpc>
              <a:spcBef>
                <a:spcPts val="600"/>
              </a:spcBef>
              <a:spcAft>
                <a:spcPts val="0"/>
              </a:spcAft>
              <a:buClrTx/>
              <a:buSzPct val="100000"/>
              <a:buFontTx/>
              <a:buBlip>
                <a:blip r:embed="rId2"/>
              </a:buBlip>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2pPr>
            <a:lvl3pPr marL="964292" marR="0" indent="-957942" algn="l" defTabSz="1828800" rtl="0" latinLnBrk="0">
              <a:lnSpc>
                <a:spcPct val="100000"/>
              </a:lnSpc>
              <a:spcBef>
                <a:spcPts val="600"/>
              </a:spcBef>
              <a:spcAft>
                <a:spcPts val="0"/>
              </a:spcAft>
              <a:buClrTx/>
              <a:buSzPct val="100000"/>
              <a:buFontTx/>
              <a:buBlip>
                <a:blip r:embed="rId2"/>
              </a:buBlip>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3pPr>
            <a:lvl4pPr marL="964292" marR="0" indent="-957942" algn="l" defTabSz="1828800" rtl="0" latinLnBrk="0">
              <a:lnSpc>
                <a:spcPct val="100000"/>
              </a:lnSpc>
              <a:spcBef>
                <a:spcPts val="600"/>
              </a:spcBef>
              <a:spcAft>
                <a:spcPts val="0"/>
              </a:spcAft>
              <a:buClrTx/>
              <a:buSzPct val="100000"/>
              <a:buFontTx/>
              <a:buBlip>
                <a:blip r:embed="rId2"/>
              </a:buBlip>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4pPr>
            <a:lvl5pPr marL="964292" marR="0" indent="-957942" algn="l" defTabSz="1828800" rtl="0" latinLnBrk="0">
              <a:lnSpc>
                <a:spcPct val="100000"/>
              </a:lnSpc>
              <a:spcBef>
                <a:spcPts val="600"/>
              </a:spcBef>
              <a:spcAft>
                <a:spcPts val="0"/>
              </a:spcAft>
              <a:buClrTx/>
              <a:buSzPct val="100000"/>
              <a:buFontTx/>
              <a:buBlip>
                <a:blip r:embed="rId2"/>
              </a:buBlip>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5pPr>
            <a:lvl6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6pPr>
            <a:lvl7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7pPr>
            <a:lvl8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8pPr>
            <a:lvl9pPr marL="0" marR="0" indent="0" algn="ctr" defTabSz="1828800" rtl="0" latinLnBrk="0">
              <a:lnSpc>
                <a:spcPct val="100000"/>
              </a:lnSpc>
              <a:spcBef>
                <a:spcPts val="600"/>
              </a:spcBef>
              <a:spcAft>
                <a:spcPts val="0"/>
              </a:spcAft>
              <a:buClrTx/>
              <a:buSzTx/>
              <a:buFontTx/>
              <a:buNone/>
              <a:tabLst/>
              <a:defRPr sz="6600" b="0" i="0" u="none" strike="noStrike" cap="none" spc="0" baseline="0">
                <a:solidFill>
                  <a:srgbClr val="000000"/>
                </a:solidFill>
                <a:effectLst>
                  <a:outerShdw blurRad="12700" dist="25400" dir="18900000" rotWithShape="0">
                    <a:srgbClr val="B9A23B"/>
                  </a:outerShdw>
                </a:effectLst>
                <a:uFillTx/>
                <a:latin typeface="+mj-lt"/>
                <a:ea typeface="+mj-ea"/>
                <a:cs typeface="+mj-cs"/>
                <a:sym typeface="Calisto MT"/>
              </a:defRPr>
            </a:lvl9pPr>
          </a:lstStyle>
          <a:p>
            <a:pPr marL="6350" indent="0" hangingPunct="1">
              <a:buFontTx/>
              <a:buNone/>
            </a:pPr>
            <a:endParaRPr lang="en-US" dirty="0"/>
          </a:p>
          <a:p>
            <a:pPr marL="963930" indent="-957580" hangingPunct="1"/>
            <a:r>
              <a:rPr lang="en-US" sz="4800" b="1" dirty="0"/>
              <a:t>WHERE IS MY REBATE??</a:t>
            </a:r>
          </a:p>
          <a:p>
            <a:pPr marL="963930" indent="-957580" hangingPunct="1"/>
            <a:r>
              <a:rPr lang="en-US" sz="4800" dirty="0"/>
              <a:t>Must be endorsed by the Seminarian, Postulant or Novi</a:t>
            </a:r>
          </a:p>
          <a:p>
            <a:pPr marL="963930" indent="-957580" hangingPunct="1"/>
            <a:r>
              <a:rPr lang="en-US" sz="4800" dirty="0"/>
              <a:t>Front and Back of check must be submitted</a:t>
            </a:r>
          </a:p>
          <a:p>
            <a:pPr marL="963930" indent="-957580" hangingPunct="1"/>
            <a:r>
              <a:rPr lang="en-US" sz="4800" dirty="0"/>
              <a:t>Do not make the check out to the Religious Order</a:t>
            </a:r>
          </a:p>
          <a:p>
            <a:pPr marL="963930" indent="-957580" hangingPunct="1"/>
            <a:r>
              <a:rPr lang="en-US" sz="4800" dirty="0"/>
              <a:t>Name of Seminary or convent is missing</a:t>
            </a:r>
          </a:p>
          <a:p>
            <a:pPr marL="963930" indent="-957580" hangingPunct="1"/>
            <a:r>
              <a:rPr lang="en-US" sz="4800" dirty="0"/>
              <a:t>Check not drawn on Council or Assembly checking account.</a:t>
            </a:r>
          </a:p>
          <a:p>
            <a:pPr marL="963930" indent="-957580" hangingPunct="1"/>
            <a:endParaRPr lang="en-US" dirty="0"/>
          </a:p>
        </p:txBody>
      </p:sp>
    </p:spTree>
    <p:extLst>
      <p:ext uri="{BB962C8B-B14F-4D97-AF65-F5344CB8AC3E}">
        <p14:creationId xmlns:p14="http://schemas.microsoft.com/office/powerpoint/2010/main" val="395446805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42C76C-65C4-7678-5EB0-CC0E6813AD0A}"/>
              </a:ext>
            </a:extLst>
          </p:cNvPr>
          <p:cNvSpPr>
            <a:spLocks noGrp="1"/>
          </p:cNvSpPr>
          <p:nvPr>
            <p:ph type="body" idx="1"/>
          </p:nvPr>
        </p:nvSpPr>
        <p:spPr/>
        <p:txBody>
          <a:bodyPr/>
          <a:lstStyle/>
          <a:p>
            <a:pPr marL="963930" indent="-957580"/>
            <a:r>
              <a:rPr lang="en-US" dirty="0"/>
              <a:t>Traveling March through Mid-December, Silver Roses are stewarded by councils along routs from Canada to Mexico. </a:t>
            </a:r>
            <a:endParaRPr lang="en-US"/>
          </a:p>
          <a:p>
            <a:pPr marL="963930" indent="-957580"/>
            <a:r>
              <a:rPr lang="en-US" dirty="0"/>
              <a:t>Each stop, the Silver Rose is a rosary-centered occasion for Knights, parishioners and community members to gather and pray.</a:t>
            </a:r>
          </a:p>
          <a:p>
            <a:pPr marL="963930" indent="-957580"/>
            <a:r>
              <a:rPr lang="en-US" dirty="0"/>
              <a:t>Respect for life, for the Spiritual Renewal of each nation and for the advancement of the message of Our Lady of Guadalupe. </a:t>
            </a:r>
          </a:p>
          <a:p>
            <a:pPr marL="963930" indent="-957580"/>
            <a:endParaRPr lang="en-US" dirty="0"/>
          </a:p>
        </p:txBody>
      </p:sp>
      <p:sp>
        <p:nvSpPr>
          <p:cNvPr id="3" name="Title 2">
            <a:extLst>
              <a:ext uri="{FF2B5EF4-FFF2-40B4-BE49-F238E27FC236}">
                <a16:creationId xmlns:a16="http://schemas.microsoft.com/office/drawing/2014/main" id="{EE96DFEC-6121-5379-8342-530722C5B5DF}"/>
              </a:ext>
            </a:extLst>
          </p:cNvPr>
          <p:cNvSpPr>
            <a:spLocks noGrp="1"/>
          </p:cNvSpPr>
          <p:nvPr>
            <p:ph type="title"/>
          </p:nvPr>
        </p:nvSpPr>
        <p:spPr>
          <a:xfrm>
            <a:off x="3938155" y="584200"/>
            <a:ext cx="19455245" cy="2590802"/>
          </a:xfrm>
        </p:spPr>
        <p:txBody>
          <a:bodyPr/>
          <a:lstStyle/>
          <a:p>
            <a:pPr algn="l"/>
            <a:r>
              <a:rPr lang="en-US" dirty="0"/>
              <a:t>State Programs – Silver Rose</a:t>
            </a:r>
            <a:endParaRPr lang="en-US"/>
          </a:p>
        </p:txBody>
      </p:sp>
    </p:spTree>
    <p:extLst>
      <p:ext uri="{BB962C8B-B14F-4D97-AF65-F5344CB8AC3E}">
        <p14:creationId xmlns:p14="http://schemas.microsoft.com/office/powerpoint/2010/main" val="138084827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41401D-3A09-0B51-C118-23973E1F585C}"/>
              </a:ext>
            </a:extLst>
          </p:cNvPr>
          <p:cNvSpPr>
            <a:spLocks noGrp="1"/>
          </p:cNvSpPr>
          <p:nvPr>
            <p:ph type="body" idx="1"/>
          </p:nvPr>
        </p:nvSpPr>
        <p:spPr/>
        <p:txBody>
          <a:bodyPr/>
          <a:lstStyle/>
          <a:p>
            <a:pPr marL="6350" lvl="1" indent="0" algn="l">
              <a:buNone/>
            </a:pPr>
            <a:r>
              <a:rPr lang="en-US" dirty="0"/>
              <a:t>#10625 Guide Sheet</a:t>
            </a:r>
          </a:p>
          <a:p>
            <a:pPr marL="6350" lvl="1" indent="0" algn="l">
              <a:buNone/>
            </a:pPr>
            <a:r>
              <a:rPr lang="en-US" dirty="0"/>
              <a:t>#10720 Schedule-Fillable</a:t>
            </a:r>
          </a:p>
          <a:p>
            <a:pPr marL="6350" lvl="1" indent="0" algn="l">
              <a:buNone/>
            </a:pPr>
            <a:r>
              <a:rPr lang="en-US" dirty="0"/>
              <a:t>#10219 Vertical Poster</a:t>
            </a:r>
          </a:p>
          <a:p>
            <a:pPr marL="6350" lvl="1" indent="0" algn="l">
              <a:buNone/>
            </a:pPr>
            <a:r>
              <a:rPr lang="en-US" dirty="0"/>
              <a:t>#10722 News Release-Fillable</a:t>
            </a:r>
          </a:p>
          <a:p>
            <a:pPr marL="6350" lvl="1" indent="0" algn="l">
              <a:buNone/>
            </a:pPr>
            <a:r>
              <a:rPr lang="en-US" dirty="0"/>
              <a:t>#4841 Service Booklet</a:t>
            </a:r>
          </a:p>
          <a:p>
            <a:pPr marL="6350" lvl="1" indent="0" algn="l">
              <a:buNone/>
            </a:pPr>
            <a:r>
              <a:rPr lang="en-US" dirty="0"/>
              <a:t>#10723 Horizontal Poster</a:t>
            </a:r>
          </a:p>
          <a:p>
            <a:pPr marL="6350" lvl="1" indent="0" algn="l">
              <a:buNone/>
            </a:pPr>
            <a:r>
              <a:rPr lang="en-US" dirty="0"/>
              <a:t>#9754 Our Lady of Guadalupe Pledge Card</a:t>
            </a:r>
          </a:p>
        </p:txBody>
      </p:sp>
      <p:sp>
        <p:nvSpPr>
          <p:cNvPr id="3" name="Title 2">
            <a:extLst>
              <a:ext uri="{FF2B5EF4-FFF2-40B4-BE49-F238E27FC236}">
                <a16:creationId xmlns:a16="http://schemas.microsoft.com/office/drawing/2014/main" id="{0BAEB5E4-709B-9F71-5395-DF18E9E36A4C}"/>
              </a:ext>
            </a:extLst>
          </p:cNvPr>
          <p:cNvSpPr>
            <a:spLocks noGrp="1"/>
          </p:cNvSpPr>
          <p:nvPr>
            <p:ph type="title"/>
          </p:nvPr>
        </p:nvSpPr>
        <p:spPr>
          <a:xfrm>
            <a:off x="3918857" y="583167"/>
            <a:ext cx="19469769" cy="2590801"/>
          </a:xfrm>
        </p:spPr>
        <p:txBody>
          <a:bodyPr>
            <a:normAutofit fontScale="90000"/>
          </a:bodyPr>
          <a:lstStyle/>
          <a:p>
            <a:r>
              <a:rPr lang="en-US" dirty="0"/>
              <a:t>State Programs Silver Rose Resources</a:t>
            </a:r>
          </a:p>
        </p:txBody>
      </p:sp>
    </p:spTree>
    <p:extLst>
      <p:ext uri="{BB962C8B-B14F-4D97-AF65-F5344CB8AC3E}">
        <p14:creationId xmlns:p14="http://schemas.microsoft.com/office/powerpoint/2010/main" val="223435633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086CC4-7982-4C12-1FCF-0EEAEF971DF9}"/>
              </a:ext>
            </a:extLst>
          </p:cNvPr>
          <p:cNvSpPr>
            <a:spLocks noGrp="1"/>
          </p:cNvSpPr>
          <p:nvPr>
            <p:ph type="body" idx="1"/>
          </p:nvPr>
        </p:nvSpPr>
        <p:spPr>
          <a:xfrm>
            <a:off x="188818" y="3899610"/>
            <a:ext cx="9644438" cy="9087346"/>
          </a:xfrm>
        </p:spPr>
        <p:txBody>
          <a:bodyPr lIns="137153" tIns="137153" rIns="137153" bIns="137153" anchor="t">
            <a:noAutofit/>
          </a:bodyPr>
          <a:lstStyle/>
          <a:p>
            <a:pPr marL="6350" indent="0">
              <a:buNone/>
            </a:pPr>
            <a:r>
              <a:rPr lang="en-US" sz="4000" b="1" dirty="0"/>
              <a:t>S</a:t>
            </a:r>
            <a:r>
              <a:rPr lang="en-US" sz="3200" b="1" dirty="0"/>
              <a:t>pecial Event Silver Rose</a:t>
            </a:r>
          </a:p>
          <a:p>
            <a:pPr marL="963930" indent="-957580"/>
            <a:r>
              <a:rPr lang="en-US" sz="3200" dirty="0"/>
              <a:t>Dallas Diocese 6 June – 29 June</a:t>
            </a:r>
          </a:p>
          <a:p>
            <a:pPr marL="963930" indent="-957580"/>
            <a:r>
              <a:rPr lang="en-US" sz="3200" dirty="0"/>
              <a:t>Ft. Worth Diocese 30 June – 16 July</a:t>
            </a:r>
          </a:p>
          <a:p>
            <a:pPr marL="963930" indent="-957580"/>
            <a:r>
              <a:rPr lang="en-US" sz="3200" dirty="0"/>
              <a:t>Return to Supreme 17 July</a:t>
            </a:r>
          </a:p>
          <a:p>
            <a:pPr marL="6350" indent="0">
              <a:buNone/>
            </a:pPr>
            <a:r>
              <a:rPr lang="en-US" sz="3200" b="1" dirty="0"/>
              <a:t>Route 2 coming from Oklahoma</a:t>
            </a:r>
          </a:p>
          <a:p>
            <a:pPr marL="963930" indent="-957580"/>
            <a:r>
              <a:rPr lang="en-US" sz="3200" dirty="0"/>
              <a:t>Received by Ft. Worth Diocese 19 Nov – 30 Nov</a:t>
            </a:r>
          </a:p>
          <a:p>
            <a:pPr marL="963930" indent="-957580"/>
            <a:r>
              <a:rPr lang="en-US" sz="3200" dirty="0"/>
              <a:t>Returns to Mid-Year 1 December</a:t>
            </a:r>
          </a:p>
          <a:p>
            <a:pPr marL="963930" indent="-957580"/>
            <a:r>
              <a:rPr lang="en-US" sz="3200" dirty="0"/>
              <a:t>Travels to Laredo 9 December for transfer to Mexico</a:t>
            </a:r>
          </a:p>
          <a:p>
            <a:pPr marL="6350" indent="0">
              <a:buNone/>
            </a:pPr>
            <a:r>
              <a:rPr lang="en-US" sz="3200" b="1" dirty="0"/>
              <a:t>Route 3 coming from Arkansas </a:t>
            </a:r>
            <a:endParaRPr lang="en-US" sz="3200" dirty="0"/>
          </a:p>
          <a:p>
            <a:pPr marL="963930" indent="-957580"/>
            <a:r>
              <a:rPr lang="en-US" sz="3200" dirty="0"/>
              <a:t>Tyler Diocese receives Silver Rose 19 Nov</a:t>
            </a:r>
          </a:p>
          <a:p>
            <a:pPr marL="963930" indent="-957580"/>
            <a:r>
              <a:rPr lang="en-US" sz="3200" dirty="0"/>
              <a:t>Returned to Mid-Year 1 December</a:t>
            </a:r>
          </a:p>
          <a:p>
            <a:pPr marL="963930" indent="-957580"/>
            <a:r>
              <a:rPr lang="en-US" sz="3200" dirty="0"/>
              <a:t>Travels to Laredo 9 December for transfer to Mexico</a:t>
            </a:r>
          </a:p>
          <a:p>
            <a:pPr marL="963930" indent="-957580"/>
            <a:endParaRPr lang="en-US" sz="3200" dirty="0"/>
          </a:p>
          <a:p>
            <a:pPr marL="963930" indent="-957580"/>
            <a:endParaRPr lang="en-US" dirty="0"/>
          </a:p>
          <a:p>
            <a:pPr marL="963930" indent="-957580"/>
            <a:endParaRPr lang="en-US" dirty="0"/>
          </a:p>
          <a:p>
            <a:pPr marL="963930" indent="-957580"/>
            <a:endParaRPr lang="en-US" dirty="0"/>
          </a:p>
        </p:txBody>
      </p:sp>
      <p:sp>
        <p:nvSpPr>
          <p:cNvPr id="3" name="Title 2">
            <a:extLst>
              <a:ext uri="{FF2B5EF4-FFF2-40B4-BE49-F238E27FC236}">
                <a16:creationId xmlns:a16="http://schemas.microsoft.com/office/drawing/2014/main" id="{0975885E-DA95-7B08-8005-9DFA23BBA5E5}"/>
              </a:ext>
            </a:extLst>
          </p:cNvPr>
          <p:cNvSpPr>
            <a:spLocks noGrp="1"/>
          </p:cNvSpPr>
          <p:nvPr>
            <p:ph type="title"/>
          </p:nvPr>
        </p:nvSpPr>
        <p:spPr>
          <a:xfrm>
            <a:off x="3684155" y="584200"/>
            <a:ext cx="19709245" cy="2590802"/>
          </a:xfrm>
        </p:spPr>
        <p:txBody>
          <a:bodyPr>
            <a:normAutofit fontScale="90000"/>
          </a:bodyPr>
          <a:lstStyle/>
          <a:p>
            <a:r>
              <a:rPr lang="en-US" dirty="0"/>
              <a:t>State Programs – Silver Rose Routes</a:t>
            </a:r>
          </a:p>
        </p:txBody>
      </p:sp>
      <p:sp>
        <p:nvSpPr>
          <p:cNvPr id="4" name="TextBox 3">
            <a:extLst>
              <a:ext uri="{FF2B5EF4-FFF2-40B4-BE49-F238E27FC236}">
                <a16:creationId xmlns:a16="http://schemas.microsoft.com/office/drawing/2014/main" id="{C511B2D8-BD84-20AF-3A97-4987667A905F}"/>
              </a:ext>
            </a:extLst>
          </p:cNvPr>
          <p:cNvSpPr txBox="1"/>
          <p:nvPr/>
        </p:nvSpPr>
        <p:spPr>
          <a:xfrm>
            <a:off x="10978870" y="3164605"/>
            <a:ext cx="12464472" cy="104797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5" tIns="68575" rIns="68575" bIns="68575" numCol="1" spcCol="38100" rtlCol="0" fromWordArt="0" anchor="t" anchorCtr="0" forceAA="0" compatLnSpc="1">
            <a:prstTxWarp prst="textNoShape">
              <a:avLst/>
            </a:prstTxWarp>
            <a:spAutoFit/>
          </a:bodyPr>
          <a:lstStyle/>
          <a:p>
            <a:r>
              <a:rPr lang="en-US" b="1" dirty="0"/>
              <a:t>Route 5 coming from Louisianna</a:t>
            </a:r>
          </a:p>
          <a:p>
            <a:pPr marL="457200" indent="-457200">
              <a:buFont typeface="Arial"/>
              <a:buChar char="•"/>
            </a:pPr>
            <a:r>
              <a:rPr lang="en-US" dirty="0"/>
              <a:t>Beaumont Diocese receives Silver Rose 26 November</a:t>
            </a:r>
          </a:p>
          <a:p>
            <a:pPr marL="457200" indent="-457200">
              <a:buFont typeface="Arial"/>
              <a:buChar char="•"/>
            </a:pPr>
            <a:r>
              <a:rPr lang="en-US" dirty="0"/>
              <a:t>Returned to Mid-Year 1 December</a:t>
            </a:r>
          </a:p>
          <a:p>
            <a:pPr marL="457200" indent="-457200">
              <a:buFont typeface="Arial"/>
              <a:buChar char="•"/>
            </a:pPr>
            <a:r>
              <a:rPr lang="en-US" dirty="0"/>
              <a:t>Travels to Laredo 9 December for transfer to Mexico</a:t>
            </a:r>
          </a:p>
          <a:p>
            <a:r>
              <a:rPr lang="en-US" b="1" dirty="0"/>
              <a:t>Route 7 coming from New Mexico</a:t>
            </a:r>
          </a:p>
          <a:p>
            <a:pPr marL="457200" indent="-457200">
              <a:buFont typeface="Arial"/>
              <a:buChar char="•"/>
            </a:pPr>
            <a:r>
              <a:rPr lang="en-US" dirty="0"/>
              <a:t>El Paso Diocese receives Silver Rose 16 July – 5 August </a:t>
            </a:r>
          </a:p>
          <a:p>
            <a:pPr marL="457200" indent="-457200">
              <a:buFont typeface="Arial"/>
              <a:buChar char="•"/>
            </a:pPr>
            <a:r>
              <a:rPr lang="en-US" dirty="0"/>
              <a:t>San Antonio Diocese receives from El Paso 6 August – 2 Sept.</a:t>
            </a:r>
          </a:p>
          <a:p>
            <a:pPr marL="457200" indent="-457200">
              <a:buFont typeface="Arial"/>
              <a:buChar char="•"/>
            </a:pPr>
            <a:r>
              <a:rPr lang="en-US" dirty="0"/>
              <a:t>Victoria Diocese receives from San Antonio 3 Sept. – 16 Sept.</a:t>
            </a:r>
          </a:p>
          <a:p>
            <a:pPr marL="457200" indent="-457200">
              <a:buFont typeface="Arial"/>
              <a:buChar char="•"/>
            </a:pPr>
            <a:r>
              <a:rPr lang="en-US" dirty="0"/>
              <a:t>Galveston Houston Diocese receives from Victoria Diocese 17 Sept. – 7 October</a:t>
            </a:r>
          </a:p>
          <a:p>
            <a:pPr marL="457200" indent="-457200">
              <a:buFont typeface="Arial"/>
              <a:buChar char="•"/>
            </a:pPr>
            <a:r>
              <a:rPr lang="en-US" dirty="0"/>
              <a:t>Beaumont Diocese receives from Galveston Houston Diocese </a:t>
            </a:r>
          </a:p>
          <a:p>
            <a:pPr marL="457200" indent="-457200">
              <a:buFont typeface="Arial"/>
              <a:buChar char="•"/>
            </a:pPr>
            <a:r>
              <a:rPr lang="en-US" dirty="0"/>
              <a:t>8 October – 21 October</a:t>
            </a:r>
          </a:p>
          <a:p>
            <a:pPr marL="457200" indent="-457200">
              <a:buFont typeface="Arial"/>
              <a:buChar char="•"/>
            </a:pPr>
            <a:r>
              <a:rPr lang="en-US" dirty="0"/>
              <a:t>Galveston Houston receives from Beaumont Diocese </a:t>
            </a:r>
            <a:endParaRPr lang="en-US"/>
          </a:p>
          <a:p>
            <a:pPr marL="457200" indent="-457200">
              <a:buFont typeface="Arial"/>
              <a:buChar char="•"/>
            </a:pPr>
            <a:r>
              <a:rPr lang="en-US" dirty="0"/>
              <a:t>22 October – 11 November</a:t>
            </a:r>
          </a:p>
          <a:p>
            <a:pPr marL="457200" indent="-457200">
              <a:buFont typeface="Arial"/>
              <a:buChar char="•"/>
            </a:pPr>
            <a:r>
              <a:rPr lang="en-US" dirty="0"/>
              <a:t>Corpus Christi Diocese receives from Galveston Houston </a:t>
            </a:r>
            <a:endParaRPr lang="en-US"/>
          </a:p>
          <a:p>
            <a:pPr marL="457200" indent="-457200">
              <a:buFont typeface="Arial"/>
              <a:buChar char="•"/>
            </a:pPr>
            <a:r>
              <a:rPr lang="en-US" dirty="0"/>
              <a:t>12 November – 29 November</a:t>
            </a:r>
          </a:p>
          <a:p>
            <a:pPr marL="457200" indent="-457200">
              <a:buFont typeface="Arial"/>
              <a:buChar char="•"/>
            </a:pPr>
            <a:r>
              <a:rPr lang="en-US" dirty="0"/>
              <a:t>Returns to Midyear 3 December</a:t>
            </a:r>
          </a:p>
          <a:p>
            <a:pPr marL="457200" indent="-457200">
              <a:buFont typeface="Arial"/>
              <a:buChar char="•"/>
            </a:pPr>
            <a:r>
              <a:rPr lang="en-US" dirty="0"/>
              <a:t>Travels to Laredo 9 December for transfer to Mexico</a:t>
            </a:r>
          </a:p>
          <a:p>
            <a:r>
              <a:rPr lang="en-US" b="1" dirty="0"/>
              <a:t>Route 8 Silver Rose</a:t>
            </a:r>
          </a:p>
          <a:p>
            <a:pPr marL="457200" indent="-457200">
              <a:buFont typeface="Arial"/>
              <a:buChar char="•"/>
            </a:pPr>
            <a:r>
              <a:rPr lang="en-US" dirty="0"/>
              <a:t>Currently in Ft. Worth Diocese, remains until Supreme Advisement</a:t>
            </a:r>
          </a:p>
          <a:p>
            <a:pPr marL="457200" indent="-457200">
              <a:buFont typeface="Arial"/>
              <a:buChar char="•"/>
            </a:pPr>
            <a:endParaRPr lang="en-US" dirty="0"/>
          </a:p>
        </p:txBody>
      </p:sp>
    </p:spTree>
    <p:extLst>
      <p:ext uri="{BB962C8B-B14F-4D97-AF65-F5344CB8AC3E}">
        <p14:creationId xmlns:p14="http://schemas.microsoft.com/office/powerpoint/2010/main" val="192153409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DF9FC-B109-CCCE-59CB-BEC3641D44AF}"/>
              </a:ext>
            </a:extLst>
          </p:cNvPr>
          <p:cNvSpPr>
            <a:spLocks noGrp="1"/>
          </p:cNvSpPr>
          <p:nvPr>
            <p:ph type="body" idx="1"/>
          </p:nvPr>
        </p:nvSpPr>
        <p:spPr/>
        <p:txBody>
          <a:bodyPr/>
          <a:lstStyle/>
          <a:p>
            <a:pPr marL="963930" indent="-957580"/>
            <a:r>
              <a:rPr lang="en-US" dirty="0"/>
              <a:t>Knights of Columbus selects an icon of a saint whose patronage is particularly inspiring to Knights and their communities. </a:t>
            </a:r>
          </a:p>
          <a:p>
            <a:pPr marL="963930" indent="-957580"/>
            <a:r>
              <a:rPr lang="en-US" dirty="0"/>
              <a:t>These icons serve as centerpieces for prayer services in parishes throughout the Order. </a:t>
            </a:r>
          </a:p>
          <a:p>
            <a:pPr marL="963930" indent="-957580"/>
            <a:r>
              <a:rPr lang="en-US" dirty="0"/>
              <a:t>More than 174,800 council and parish prayer services with some 22 million participants have been held since the first traveling icon of Our Lady of Guadalupe in 1979. </a:t>
            </a:r>
            <a:endParaRPr lang="en-US"/>
          </a:p>
          <a:p>
            <a:pPr marL="963930" indent="-957580"/>
            <a:endParaRPr lang="en-US" dirty="0"/>
          </a:p>
        </p:txBody>
      </p:sp>
      <p:sp>
        <p:nvSpPr>
          <p:cNvPr id="3" name="Title 2">
            <a:extLst>
              <a:ext uri="{FF2B5EF4-FFF2-40B4-BE49-F238E27FC236}">
                <a16:creationId xmlns:a16="http://schemas.microsoft.com/office/drawing/2014/main" id="{89D9D7FE-C879-4EE6-F897-76DCD14CFA8A}"/>
              </a:ext>
            </a:extLst>
          </p:cNvPr>
          <p:cNvSpPr>
            <a:spLocks noGrp="1"/>
          </p:cNvSpPr>
          <p:nvPr>
            <p:ph type="title"/>
          </p:nvPr>
        </p:nvSpPr>
        <p:spPr>
          <a:xfrm>
            <a:off x="3796425" y="584200"/>
            <a:ext cx="19596975" cy="2590802"/>
          </a:xfrm>
        </p:spPr>
        <p:txBody>
          <a:bodyPr>
            <a:normAutofit/>
          </a:bodyPr>
          <a:lstStyle/>
          <a:p>
            <a:r>
              <a:rPr lang="en-US" dirty="0"/>
              <a:t>State Programs – Pilgrim Icon </a:t>
            </a:r>
          </a:p>
        </p:txBody>
      </p:sp>
    </p:spTree>
    <p:extLst>
      <p:ext uri="{BB962C8B-B14F-4D97-AF65-F5344CB8AC3E}">
        <p14:creationId xmlns:p14="http://schemas.microsoft.com/office/powerpoint/2010/main" val="414743587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06A70E-EE17-99D5-40B5-3772C44631F5}"/>
              </a:ext>
            </a:extLst>
          </p:cNvPr>
          <p:cNvSpPr>
            <a:spLocks noGrp="1"/>
          </p:cNvSpPr>
          <p:nvPr>
            <p:ph type="body" idx="1"/>
          </p:nvPr>
        </p:nvSpPr>
        <p:spPr>
          <a:xfrm>
            <a:off x="234691" y="4197784"/>
            <a:ext cx="9173862" cy="8971892"/>
          </a:xfrm>
        </p:spPr>
        <p:txBody>
          <a:bodyPr>
            <a:normAutofit fontScale="92500" lnSpcReduction="10000"/>
          </a:bodyPr>
          <a:lstStyle/>
          <a:p>
            <a:pPr marL="963930" indent="-957580"/>
            <a:r>
              <a:rPr lang="en-US" dirty="0"/>
              <a:t>#10682 </a:t>
            </a:r>
            <a:r>
              <a:rPr lang="en-US" dirty="0" err="1"/>
              <a:t>Guidesheet</a:t>
            </a:r>
          </a:p>
          <a:p>
            <a:pPr marL="963930" indent="-957580"/>
            <a:r>
              <a:rPr lang="en-US"/>
              <a:t>#5050 Prayer Booklet</a:t>
            </a:r>
          </a:p>
          <a:p>
            <a:pPr marL="963930" indent="-957580"/>
            <a:r>
              <a:rPr lang="en-US"/>
              <a:t>#11221 St. Joseph Icon Prayer Card</a:t>
            </a:r>
          </a:p>
          <a:p>
            <a:pPr marL="963930" indent="-957580"/>
            <a:r>
              <a:rPr lang="en-US" dirty="0"/>
              <a:t>#10738 Horizontal Poster</a:t>
            </a:r>
          </a:p>
          <a:p>
            <a:pPr marL="963930" indent="-957580"/>
            <a:r>
              <a:rPr lang="en-US" dirty="0"/>
              <a:t>#10739 </a:t>
            </a:r>
            <a:r>
              <a:rPr lang="en-US" dirty="0" err="1"/>
              <a:t>Verticle</a:t>
            </a:r>
            <a:r>
              <a:rPr lang="en-US" dirty="0"/>
              <a:t> Poster</a:t>
            </a:r>
          </a:p>
          <a:p>
            <a:pPr marL="963930" indent="-957580"/>
            <a:r>
              <a:rPr lang="en-US" dirty="0"/>
              <a:t>#11266 News Release</a:t>
            </a:r>
          </a:p>
          <a:p>
            <a:pPr marL="963930" indent="-957580"/>
            <a:r>
              <a:rPr lang="en-US" dirty="0"/>
              <a:t>#11265 Schedule</a:t>
            </a:r>
          </a:p>
          <a:p>
            <a:pPr marL="963930" indent="-957580"/>
            <a:endParaRPr lang="en-US" dirty="0"/>
          </a:p>
        </p:txBody>
      </p:sp>
      <p:sp>
        <p:nvSpPr>
          <p:cNvPr id="3" name="Title 2">
            <a:extLst>
              <a:ext uri="{FF2B5EF4-FFF2-40B4-BE49-F238E27FC236}">
                <a16:creationId xmlns:a16="http://schemas.microsoft.com/office/drawing/2014/main" id="{CD466B89-0996-3D24-0F7E-FA5E04752100}"/>
              </a:ext>
            </a:extLst>
          </p:cNvPr>
          <p:cNvSpPr>
            <a:spLocks noGrp="1"/>
          </p:cNvSpPr>
          <p:nvPr>
            <p:ph type="title"/>
          </p:nvPr>
        </p:nvSpPr>
        <p:spPr>
          <a:xfrm>
            <a:off x="3770149" y="584200"/>
            <a:ext cx="19623251" cy="2590802"/>
          </a:xfrm>
        </p:spPr>
        <p:txBody>
          <a:bodyPr>
            <a:normAutofit/>
          </a:bodyPr>
          <a:lstStyle/>
          <a:p>
            <a:r>
              <a:rPr lang="en-US" dirty="0"/>
              <a:t>State Programs – Pilgrim Icon</a:t>
            </a:r>
          </a:p>
        </p:txBody>
      </p:sp>
      <p:sp>
        <p:nvSpPr>
          <p:cNvPr id="4" name="TextBox 3">
            <a:extLst>
              <a:ext uri="{FF2B5EF4-FFF2-40B4-BE49-F238E27FC236}">
                <a16:creationId xmlns:a16="http://schemas.microsoft.com/office/drawing/2014/main" id="{584D9230-3D4A-8D20-9C94-63C12C043627}"/>
              </a:ext>
            </a:extLst>
          </p:cNvPr>
          <p:cNvSpPr txBox="1"/>
          <p:nvPr/>
        </p:nvSpPr>
        <p:spPr>
          <a:xfrm>
            <a:off x="12116808" y="3829158"/>
            <a:ext cx="10547131" cy="110953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5" tIns="68575" rIns="68575" bIns="68575" numCol="1" spcCol="38100" rtlCol="0" fromWordArt="0" anchor="t" anchorCtr="0" forceAA="0" compatLnSpc="1">
            <a:prstTxWarp prst="textNoShape">
              <a:avLst/>
            </a:prstTxWarp>
            <a:spAutoFit/>
          </a:bodyPr>
          <a:lstStyle/>
          <a:p>
            <a:pPr marL="457200" indent="-457200">
              <a:buFont typeface="Arial"/>
              <a:buChar char="•"/>
            </a:pPr>
            <a:r>
              <a:rPr lang="en-US" sz="3600" dirty="0"/>
              <a:t>Each Diocese has an Icon at minimum 6 months every year</a:t>
            </a:r>
          </a:p>
          <a:p>
            <a:pPr marL="457200" indent="-457200">
              <a:buFont typeface="Arial"/>
              <a:buChar char="•"/>
            </a:pPr>
            <a:r>
              <a:rPr lang="en-US" sz="3600" dirty="0"/>
              <a:t>10 icons in the Texas Jurisdiction.</a:t>
            </a:r>
          </a:p>
          <a:p>
            <a:pPr marL="457200" indent="-457200">
              <a:buFont typeface="Arial"/>
              <a:buChar char="•"/>
            </a:pPr>
            <a:r>
              <a:rPr lang="en-US" sz="3600" dirty="0"/>
              <a:t>The St. Joseph Icon projected to remain until August 2024.</a:t>
            </a:r>
          </a:p>
          <a:p>
            <a:pPr marL="457200" indent="-457200">
              <a:buFont typeface="Arial"/>
              <a:buChar char="•"/>
            </a:pPr>
            <a:r>
              <a:rPr lang="en-US" sz="3600" dirty="0"/>
              <a:t>Check with your Icon chairman in your Diocese to verify there are enough prayer service booklets (#5050) and St. Joseph Prayer Cards (#11221) available for use well in advance of your service and order through Officers Online if you need more.</a:t>
            </a:r>
          </a:p>
          <a:p>
            <a:pPr marL="457200" indent="-457200">
              <a:buFont typeface="Arial"/>
              <a:buChar char="•"/>
            </a:pPr>
            <a:r>
              <a:rPr lang="en-US" sz="3600" dirty="0"/>
              <a:t>Be sure to report your service with the Fraternal Programs Report Form (#10784) the day of the service.  </a:t>
            </a:r>
          </a:p>
          <a:p>
            <a:pPr marL="457200" indent="-457200">
              <a:buFont typeface="Arial"/>
              <a:buChar char="•"/>
            </a:pPr>
            <a:r>
              <a:rPr lang="en-US" sz="3600" dirty="0"/>
              <a:t>Please include your Financial Secretary on the submission so he can document on the Columbian Award Application (#SP-7)</a:t>
            </a:r>
          </a:p>
          <a:p>
            <a:pPr marL="457200" indent="-457200">
              <a:buFont typeface="Arial"/>
              <a:buChar char="•"/>
            </a:pPr>
            <a:endParaRPr lang="en-US" sz="3600" dirty="0"/>
          </a:p>
          <a:p>
            <a:pPr marL="457200" indent="-457200">
              <a:buFont typeface="Arial"/>
              <a:buChar char="•"/>
            </a:pPr>
            <a:endParaRPr lang="en-US" dirty="0"/>
          </a:p>
          <a:p>
            <a:endParaRPr lang="en-US"/>
          </a:p>
        </p:txBody>
      </p:sp>
    </p:spTree>
    <p:extLst>
      <p:ext uri="{BB962C8B-B14F-4D97-AF65-F5344CB8AC3E}">
        <p14:creationId xmlns:p14="http://schemas.microsoft.com/office/powerpoint/2010/main" val="141265576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1C05-1436-4AAB-AEFB-DC8F17C82D7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0EB5A666-244A-440C-AE9D-7035BB1FD594}"/>
              </a:ext>
            </a:extLst>
          </p:cNvPr>
          <p:cNvSpPr>
            <a:spLocks noGrp="1"/>
          </p:cNvSpPr>
          <p:nvPr>
            <p:ph type="body" idx="1"/>
          </p:nvPr>
        </p:nvSpPr>
        <p:spPr/>
        <p:txBody>
          <a:bodyPr>
            <a:normAutofit fontScale="85000" lnSpcReduction="20000"/>
          </a:bodyPr>
          <a:lstStyle/>
          <a:p>
            <a:pPr>
              <a:lnSpc>
                <a:spcPct val="150000"/>
              </a:lnSpc>
            </a:pPr>
            <a:r>
              <a:rPr lang="en-US" sz="8000" dirty="0">
                <a:effectLst/>
              </a:rPr>
              <a:t>New Member Intake Goals</a:t>
            </a:r>
          </a:p>
          <a:p>
            <a:pPr>
              <a:lnSpc>
                <a:spcPct val="150000"/>
              </a:lnSpc>
            </a:pPr>
            <a:r>
              <a:rPr lang="en-US" sz="7100" dirty="0">
                <a:effectLst/>
              </a:rPr>
              <a:t>Division III = 633</a:t>
            </a:r>
            <a:endParaRPr lang="en-US" dirty="0">
              <a:effectLst/>
            </a:endParaRPr>
          </a:p>
          <a:p>
            <a:pPr>
              <a:lnSpc>
                <a:spcPct val="150000"/>
              </a:lnSpc>
            </a:pPr>
            <a:r>
              <a:rPr lang="en-US" dirty="0">
                <a:effectLst/>
              </a:rPr>
              <a:t>Amarillo = 98</a:t>
            </a:r>
          </a:p>
          <a:p>
            <a:pPr>
              <a:lnSpc>
                <a:spcPct val="150000"/>
              </a:lnSpc>
            </a:pPr>
            <a:r>
              <a:rPr lang="en-US" dirty="0">
                <a:effectLst/>
              </a:rPr>
              <a:t>El Paso = 152</a:t>
            </a:r>
          </a:p>
          <a:p>
            <a:pPr>
              <a:lnSpc>
                <a:spcPct val="150000"/>
              </a:lnSpc>
            </a:pPr>
            <a:r>
              <a:rPr lang="en-US" dirty="0">
                <a:effectLst/>
              </a:rPr>
              <a:t>Laredo = 125</a:t>
            </a:r>
          </a:p>
          <a:p>
            <a:pPr>
              <a:lnSpc>
                <a:spcPct val="150000"/>
              </a:lnSpc>
            </a:pPr>
            <a:r>
              <a:rPr lang="en-US" dirty="0">
                <a:effectLst/>
              </a:rPr>
              <a:t>Lubbock = 109</a:t>
            </a:r>
          </a:p>
          <a:p>
            <a:pPr>
              <a:lnSpc>
                <a:spcPct val="150000"/>
              </a:lnSpc>
            </a:pPr>
            <a:r>
              <a:rPr lang="en-US" dirty="0">
                <a:effectLst/>
              </a:rPr>
              <a:t>Tyler = 149</a:t>
            </a:r>
          </a:p>
        </p:txBody>
      </p:sp>
    </p:spTree>
    <p:extLst>
      <p:ext uri="{BB962C8B-B14F-4D97-AF65-F5344CB8AC3E}">
        <p14:creationId xmlns:p14="http://schemas.microsoft.com/office/powerpoint/2010/main" val="116228840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0E5D4-3A1D-7B64-FA62-A58F495F0B5F}"/>
              </a:ext>
            </a:extLst>
          </p:cNvPr>
          <p:cNvSpPr>
            <a:spLocks noGrp="1"/>
          </p:cNvSpPr>
          <p:nvPr>
            <p:ph type="title"/>
          </p:nvPr>
        </p:nvSpPr>
        <p:spPr>
          <a:xfrm>
            <a:off x="3928500" y="973122"/>
            <a:ext cx="19413044" cy="2590801"/>
          </a:xfrm>
        </p:spPr>
        <p:txBody>
          <a:bodyPr lIns="68575" tIns="68575" rIns="68575" bIns="68575" anchor="ctr">
            <a:normAutofit fontScale="90000"/>
          </a:bodyPr>
          <a:lstStyle/>
          <a:p>
            <a:pPr algn="l"/>
            <a:r>
              <a:rPr lang="en-US" dirty="0"/>
              <a:t>State Programs </a:t>
            </a:r>
            <a:br>
              <a:rPr lang="en-US" dirty="0"/>
            </a:br>
            <a:r>
              <a:rPr lang="en-US" sz="8800" dirty="0"/>
              <a:t>Faith in Action QR Code for Supreme Resources</a:t>
            </a:r>
            <a:endParaRPr lang="en-US" sz="8800"/>
          </a:p>
        </p:txBody>
      </p:sp>
      <p:sp>
        <p:nvSpPr>
          <p:cNvPr id="3" name="Text Placeholder 2">
            <a:extLst>
              <a:ext uri="{FF2B5EF4-FFF2-40B4-BE49-F238E27FC236}">
                <a16:creationId xmlns:a16="http://schemas.microsoft.com/office/drawing/2014/main" id="{575C7D10-B81C-2E3A-ACB6-AB1FEAEB9D30}"/>
              </a:ext>
            </a:extLst>
          </p:cNvPr>
          <p:cNvSpPr>
            <a:spLocks noGrp="1"/>
          </p:cNvSpPr>
          <p:nvPr>
            <p:ph type="body" idx="1"/>
          </p:nvPr>
        </p:nvSpPr>
        <p:spPr/>
        <p:txBody>
          <a:bodyPr/>
          <a:lstStyle/>
          <a:p>
            <a:r>
              <a:rPr lang="en-US" dirty="0"/>
              <a:t>Supreme has all you need to make a new member an expert with programs</a:t>
            </a:r>
          </a:p>
        </p:txBody>
      </p:sp>
      <p:pic>
        <p:nvPicPr>
          <p:cNvPr id="5" name="Picture 4">
            <a:extLst>
              <a:ext uri="{FF2B5EF4-FFF2-40B4-BE49-F238E27FC236}">
                <a16:creationId xmlns:a16="http://schemas.microsoft.com/office/drawing/2014/main" id="{B3AE1DF7-5D08-F0D0-1DA4-0D78A3702484}"/>
              </a:ext>
            </a:extLst>
          </p:cNvPr>
          <p:cNvPicPr>
            <a:picLocks noChangeAspect="1"/>
          </p:cNvPicPr>
          <p:nvPr/>
        </p:nvPicPr>
        <p:blipFill>
          <a:blip r:embed="rId2"/>
          <a:stretch>
            <a:fillRect/>
          </a:stretch>
        </p:blipFill>
        <p:spPr>
          <a:xfrm>
            <a:off x="9487153" y="6858000"/>
            <a:ext cx="5409693" cy="5409693"/>
          </a:xfrm>
          <a:prstGeom prst="rect">
            <a:avLst/>
          </a:prstGeom>
        </p:spPr>
      </p:pic>
    </p:spTree>
    <p:extLst>
      <p:ext uri="{BB962C8B-B14F-4D97-AF65-F5344CB8AC3E}">
        <p14:creationId xmlns:p14="http://schemas.microsoft.com/office/powerpoint/2010/main" val="346850783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1E028F-EC3D-BE80-2EC2-372A417AEEE7}"/>
              </a:ext>
            </a:extLst>
          </p:cNvPr>
          <p:cNvSpPr>
            <a:spLocks noGrp="1"/>
          </p:cNvSpPr>
          <p:nvPr>
            <p:ph type="body" idx="1"/>
          </p:nvPr>
        </p:nvSpPr>
        <p:spPr>
          <a:xfrm>
            <a:off x="234691" y="4495958"/>
            <a:ext cx="23914620" cy="8971892"/>
          </a:xfrm>
        </p:spPr>
        <p:txBody>
          <a:bodyPr>
            <a:normAutofit fontScale="92500" lnSpcReduction="10000"/>
          </a:bodyPr>
          <a:lstStyle/>
          <a:p>
            <a:pPr marL="963930" indent="-957580"/>
            <a:r>
              <a:rPr lang="en-US" sz="5600" dirty="0"/>
              <a:t>1) March for Life – State-Texas Rally for Life– Austin Saturday Jan 27th 2024</a:t>
            </a:r>
            <a:endParaRPr lang="en-US" dirty="0"/>
          </a:p>
          <a:p>
            <a:pPr marL="6350" indent="0">
              <a:buNone/>
            </a:pPr>
            <a:r>
              <a:rPr lang="en-US" sz="5600" dirty="0"/>
              <a:t>     </a:t>
            </a:r>
            <a:r>
              <a:rPr lang="en-US" sz="5600" dirty="0">
                <a:hlinkClick r:id="rId2"/>
              </a:rPr>
              <a:t>https://www.texasallianceforlife.org/events/2024-texas-rally-for-life/</a:t>
            </a:r>
            <a:endParaRPr lang="en-US"/>
          </a:p>
          <a:p>
            <a:pPr marL="6350" indent="0">
              <a:buNone/>
            </a:pPr>
            <a:endParaRPr lang="en-US" sz="5600" dirty="0"/>
          </a:p>
          <a:p>
            <a:pPr marL="963930" indent="-957580"/>
            <a:r>
              <a:rPr lang="en-US" sz="5600" dirty="0"/>
              <a:t>Special Olympics – Working with Special Olympics affiliates, funding, sponsoring or volunteering for these events in home community.</a:t>
            </a:r>
            <a:br>
              <a:rPr lang="en-US" sz="5600" dirty="0"/>
            </a:br>
            <a:r>
              <a:rPr lang="en-US" sz="5600" dirty="0"/>
              <a:t> </a:t>
            </a:r>
            <a:endParaRPr lang="en-US"/>
          </a:p>
          <a:p>
            <a:pPr marL="963930" indent="-957580"/>
            <a:r>
              <a:rPr lang="en-US" sz="5600" dirty="0"/>
              <a:t>Ultrasound Program – Major Influence for Life, women view their unborn children.</a:t>
            </a:r>
            <a:br>
              <a:rPr lang="en-US" sz="5600" dirty="0"/>
            </a:br>
            <a:r>
              <a:rPr lang="en-US" sz="5600" dirty="0"/>
              <a:t> </a:t>
            </a:r>
            <a:endParaRPr lang="en-US"/>
          </a:p>
          <a:p>
            <a:pPr marL="963930" indent="-957580"/>
            <a:r>
              <a:rPr lang="en-US" sz="5600" dirty="0"/>
              <a:t>Pregnancy Center Support – Adopt a pregnancy center and provide material, labor and spiritual support throughout the year.</a:t>
            </a:r>
            <a:endParaRPr lang="en-US"/>
          </a:p>
          <a:p>
            <a:pPr marL="6350" indent="0">
              <a:buNone/>
            </a:pPr>
            <a:endParaRPr lang="en-US" dirty="0"/>
          </a:p>
        </p:txBody>
      </p:sp>
      <p:sp>
        <p:nvSpPr>
          <p:cNvPr id="3" name="Title 2">
            <a:extLst>
              <a:ext uri="{FF2B5EF4-FFF2-40B4-BE49-F238E27FC236}">
                <a16:creationId xmlns:a16="http://schemas.microsoft.com/office/drawing/2014/main" id="{3BE1CDCA-93BB-A679-0402-D6D5369F0776}"/>
              </a:ext>
            </a:extLst>
          </p:cNvPr>
          <p:cNvSpPr>
            <a:spLocks noGrp="1"/>
          </p:cNvSpPr>
          <p:nvPr>
            <p:ph type="title"/>
          </p:nvPr>
        </p:nvSpPr>
        <p:spPr>
          <a:xfrm>
            <a:off x="3790503" y="849826"/>
            <a:ext cx="19824700" cy="2590802"/>
          </a:xfrm>
        </p:spPr>
        <p:txBody>
          <a:bodyPr/>
          <a:lstStyle/>
          <a:p>
            <a:r>
              <a:rPr lang="en-US" dirty="0"/>
              <a:t>Texas State Programs - LIFE</a:t>
            </a:r>
          </a:p>
        </p:txBody>
      </p:sp>
    </p:spTree>
    <p:extLst>
      <p:ext uri="{BB962C8B-B14F-4D97-AF65-F5344CB8AC3E}">
        <p14:creationId xmlns:p14="http://schemas.microsoft.com/office/powerpoint/2010/main" val="57503389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4CBFDC-64B3-3465-5F1A-08C0DC651C70}"/>
              </a:ext>
            </a:extLst>
          </p:cNvPr>
          <p:cNvSpPr>
            <a:spLocks noGrp="1"/>
          </p:cNvSpPr>
          <p:nvPr>
            <p:ph type="body" idx="1"/>
          </p:nvPr>
        </p:nvSpPr>
        <p:spPr/>
        <p:txBody>
          <a:bodyPr/>
          <a:lstStyle/>
          <a:p>
            <a:pPr marL="963930" indent="-957580"/>
            <a:r>
              <a:rPr lang="en-US" dirty="0"/>
              <a:t>All Knights are asked to pray 3 Hails Mary’s each day for the unborn</a:t>
            </a:r>
          </a:p>
          <a:p>
            <a:pPr marL="963930" indent="-957580"/>
            <a:r>
              <a:rPr lang="en-US" b="1" dirty="0"/>
              <a:t>First </a:t>
            </a:r>
            <a:r>
              <a:rPr lang="en-US" dirty="0"/>
              <a:t>is for the Unborn</a:t>
            </a:r>
          </a:p>
          <a:p>
            <a:pPr marL="963930" indent="-957580"/>
            <a:r>
              <a:rPr lang="en-US" b="1" dirty="0"/>
              <a:t>Second</a:t>
            </a:r>
            <a:r>
              <a:rPr lang="en-US" dirty="0"/>
              <a:t> is for the moms of those unborn children – that they allow their babies to live and be born</a:t>
            </a:r>
          </a:p>
          <a:p>
            <a:pPr marL="963930" indent="-957580"/>
            <a:r>
              <a:rPr lang="en-US" b="1" dirty="0"/>
              <a:t>Third </a:t>
            </a:r>
            <a:r>
              <a:rPr lang="en-US" dirty="0"/>
              <a:t>is for those in the abortion industry – that they turn away from their evil ways and instead seek the face of God.</a:t>
            </a:r>
          </a:p>
          <a:p>
            <a:pPr marL="963930" indent="-957580"/>
            <a:endParaRPr lang="en-US" dirty="0"/>
          </a:p>
        </p:txBody>
      </p:sp>
      <p:sp>
        <p:nvSpPr>
          <p:cNvPr id="3" name="Title 2">
            <a:extLst>
              <a:ext uri="{FF2B5EF4-FFF2-40B4-BE49-F238E27FC236}">
                <a16:creationId xmlns:a16="http://schemas.microsoft.com/office/drawing/2014/main" id="{2B46C3DB-F359-110A-C75F-188FA6403CF5}"/>
              </a:ext>
            </a:extLst>
          </p:cNvPr>
          <p:cNvSpPr>
            <a:spLocks noGrp="1"/>
          </p:cNvSpPr>
          <p:nvPr>
            <p:ph type="title"/>
          </p:nvPr>
        </p:nvSpPr>
        <p:spPr/>
        <p:txBody>
          <a:bodyPr/>
          <a:lstStyle/>
          <a:p>
            <a:r>
              <a:rPr lang="en-US" dirty="0"/>
              <a:t>Texas State Programs - LIFE</a:t>
            </a:r>
          </a:p>
        </p:txBody>
      </p:sp>
    </p:spTree>
    <p:extLst>
      <p:ext uri="{BB962C8B-B14F-4D97-AF65-F5344CB8AC3E}">
        <p14:creationId xmlns:p14="http://schemas.microsoft.com/office/powerpoint/2010/main" val="341652967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C9A053-B606-3691-F98D-8722C0BD45FA}"/>
              </a:ext>
            </a:extLst>
          </p:cNvPr>
          <p:cNvSpPr>
            <a:spLocks noGrp="1"/>
          </p:cNvSpPr>
          <p:nvPr>
            <p:ph type="body" idx="1"/>
          </p:nvPr>
        </p:nvSpPr>
        <p:spPr/>
        <p:txBody>
          <a:bodyPr>
            <a:normAutofit lnSpcReduction="10000"/>
          </a:bodyPr>
          <a:lstStyle/>
          <a:p>
            <a:pPr marL="963930" indent="-957580"/>
            <a:r>
              <a:rPr lang="en-US" dirty="0"/>
              <a:t>It takes a real man, a Brave Knight, to earn and wear the ACE Wings!</a:t>
            </a:r>
          </a:p>
          <a:p>
            <a:pPr marL="963930" indent="-957580"/>
            <a:r>
              <a:rPr lang="en-US" dirty="0"/>
              <a:t>Silver ACE Wings – 5 Public Pro-Life Events in 1 Fraternal year – Each event must be different</a:t>
            </a:r>
          </a:p>
          <a:p>
            <a:pPr marL="963930" indent="-957580"/>
            <a:r>
              <a:rPr lang="en-US" dirty="0"/>
              <a:t>Special Forces ACE Wings – Once a Knight earns the Silver ACE Wings his Council can elect to present him (and Spouse) the SFAW</a:t>
            </a:r>
          </a:p>
          <a:p>
            <a:pPr marL="963930" indent="-957580"/>
            <a:r>
              <a:rPr lang="en-US" dirty="0"/>
              <a:t>Gold – Diocesan Deputy may present 2 Knights from the Diocese the Gold ACE Wings per year.</a:t>
            </a:r>
          </a:p>
          <a:p>
            <a:pPr marL="963930" indent="-957580"/>
            <a:endParaRPr lang="en-US" dirty="0"/>
          </a:p>
        </p:txBody>
      </p:sp>
      <p:sp>
        <p:nvSpPr>
          <p:cNvPr id="3" name="Title 2">
            <a:extLst>
              <a:ext uri="{FF2B5EF4-FFF2-40B4-BE49-F238E27FC236}">
                <a16:creationId xmlns:a16="http://schemas.microsoft.com/office/drawing/2014/main" id="{E44BE10D-8B0F-8141-BF68-14A08564B1FC}"/>
              </a:ext>
            </a:extLst>
          </p:cNvPr>
          <p:cNvSpPr>
            <a:spLocks noGrp="1"/>
          </p:cNvSpPr>
          <p:nvPr>
            <p:ph type="title"/>
          </p:nvPr>
        </p:nvSpPr>
        <p:spPr/>
        <p:txBody>
          <a:bodyPr/>
          <a:lstStyle/>
          <a:p>
            <a:r>
              <a:rPr lang="en-US" dirty="0"/>
              <a:t>Texas State programs - LIFE</a:t>
            </a:r>
          </a:p>
        </p:txBody>
      </p:sp>
    </p:spTree>
    <p:extLst>
      <p:ext uri="{BB962C8B-B14F-4D97-AF65-F5344CB8AC3E}">
        <p14:creationId xmlns:p14="http://schemas.microsoft.com/office/powerpoint/2010/main" val="182940823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5E3921-69A4-9288-9C86-822292436D5D}"/>
              </a:ext>
            </a:extLst>
          </p:cNvPr>
          <p:cNvSpPr>
            <a:spLocks noGrp="1"/>
          </p:cNvSpPr>
          <p:nvPr>
            <p:ph type="body" idx="1"/>
          </p:nvPr>
        </p:nvSpPr>
        <p:spPr>
          <a:xfrm>
            <a:off x="355430" y="5815692"/>
            <a:ext cx="23914620" cy="8971892"/>
          </a:xfrm>
        </p:spPr>
        <p:txBody>
          <a:bodyPr/>
          <a:lstStyle/>
          <a:p>
            <a:pPr marL="963930" indent="-957580"/>
            <a:r>
              <a:rPr lang="en-US" sz="7200" b="1" dirty="0"/>
              <a:t>20 Years</a:t>
            </a:r>
            <a:r>
              <a:rPr lang="en-US" dirty="0"/>
              <a:t> of ACE Wings.</a:t>
            </a:r>
          </a:p>
          <a:p>
            <a:pPr marL="963930" indent="-957580"/>
            <a:r>
              <a:rPr lang="en-US" dirty="0"/>
              <a:t>A commemorative set is now available to those that have earned the Silver ACE Wings in the past or during 2023-2024.</a:t>
            </a:r>
          </a:p>
          <a:p>
            <a:pPr marL="963930" indent="-957580"/>
            <a:r>
              <a:rPr lang="en-US" dirty="0"/>
              <a:t>Those that earn Silver ACE Wings in 2023-2024 will still receive the standard Silver ACE Wings. The 20</a:t>
            </a:r>
            <a:r>
              <a:rPr lang="en-US" baseline="30000" dirty="0"/>
              <a:t>th</a:t>
            </a:r>
            <a:r>
              <a:rPr lang="en-US" dirty="0"/>
              <a:t> Anniversary ACE Wings will not automatically be sent out.</a:t>
            </a:r>
          </a:p>
          <a:p>
            <a:pPr marL="963930" indent="-957580"/>
            <a:r>
              <a:rPr lang="en-US" dirty="0"/>
              <a:t>Cost is $10 plus shipping (Usually $4 for shipping)</a:t>
            </a:r>
          </a:p>
        </p:txBody>
      </p:sp>
      <p:sp>
        <p:nvSpPr>
          <p:cNvPr id="3" name="Title 2">
            <a:extLst>
              <a:ext uri="{FF2B5EF4-FFF2-40B4-BE49-F238E27FC236}">
                <a16:creationId xmlns:a16="http://schemas.microsoft.com/office/drawing/2014/main" id="{E99D645C-4DCE-74ED-3C2B-69580B4BC9B6}"/>
              </a:ext>
            </a:extLst>
          </p:cNvPr>
          <p:cNvSpPr>
            <a:spLocks noGrp="1"/>
          </p:cNvSpPr>
          <p:nvPr>
            <p:ph type="title"/>
          </p:nvPr>
        </p:nvSpPr>
        <p:spPr/>
        <p:txBody>
          <a:bodyPr/>
          <a:lstStyle/>
          <a:p>
            <a:r>
              <a:rPr lang="en-US" dirty="0"/>
              <a:t>Texas State Programs - LIFE </a:t>
            </a:r>
          </a:p>
        </p:txBody>
      </p:sp>
      <p:sp>
        <p:nvSpPr>
          <p:cNvPr id="4" name="TextBox 3">
            <a:extLst>
              <a:ext uri="{FF2B5EF4-FFF2-40B4-BE49-F238E27FC236}">
                <a16:creationId xmlns:a16="http://schemas.microsoft.com/office/drawing/2014/main" id="{DC589714-C779-31CE-41C3-BBF433F0E572}"/>
              </a:ext>
            </a:extLst>
          </p:cNvPr>
          <p:cNvSpPr txBox="1"/>
          <p:nvPr/>
        </p:nvSpPr>
        <p:spPr>
          <a:xfrm>
            <a:off x="3598035" y="2994805"/>
            <a:ext cx="20448106" cy="2477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5" tIns="68575" rIns="68575" bIns="68575" numCol="1" spcCol="38100" rtlCol="0" fromWordArt="0" anchor="t" anchorCtr="0" forceAA="0" compatLnSpc="1">
            <a:prstTxWarp prst="textNoShape">
              <a:avLst/>
            </a:prstTxWarp>
            <a:spAutoFit/>
          </a:bodyPr>
          <a:lstStyle/>
          <a:p>
            <a:pPr marL="0" marR="0" indent="0" algn="l" defTabSz="1828800" rtl="0" fontAlgn="auto" latinLnBrk="0" hangingPunct="0">
              <a:lnSpc>
                <a:spcPct val="100000"/>
              </a:lnSpc>
              <a:spcBef>
                <a:spcPts val="0"/>
              </a:spcBef>
              <a:spcAft>
                <a:spcPts val="0"/>
              </a:spcAft>
              <a:buClrTx/>
              <a:buSzTx/>
              <a:buFontTx/>
              <a:buNone/>
              <a:tabLst/>
            </a:pPr>
            <a:r>
              <a:rPr lang="en-US" sz="8600" b="1" u="sng" spc="0" dirty="0">
                <a:latin typeface="Calisto MT"/>
                <a:ea typeface="Calisto MT"/>
                <a:cs typeface="Calisto MT"/>
              </a:rPr>
              <a:t>Pro-Life ACE Wings 20</a:t>
            </a:r>
            <a:r>
              <a:rPr lang="en-US" sz="8600" b="1" u="sng" spc="0" baseline="30000" dirty="0">
                <a:latin typeface="Calisto MT"/>
                <a:ea typeface="Calisto MT"/>
                <a:cs typeface="Calisto MT"/>
              </a:rPr>
              <a:t>th</a:t>
            </a:r>
            <a:r>
              <a:rPr lang="en-US" sz="8600" b="1" u="sng" spc="0" dirty="0">
                <a:latin typeface="Calisto MT"/>
                <a:ea typeface="Calisto MT"/>
                <a:cs typeface="Calisto MT"/>
              </a:rPr>
              <a:t> Anniversary</a:t>
            </a:r>
            <a:r>
              <a:rPr lang="en-US" sz="8600" u="sng" spc="0" dirty="0">
                <a:latin typeface="Calisto MT"/>
                <a:ea typeface="Calisto MT"/>
                <a:cs typeface="Calisto MT"/>
              </a:rPr>
              <a:t> </a:t>
            </a:r>
            <a:br>
              <a:rPr lang="en-US" sz="8600" u="sng" spc="0" dirty="0">
                <a:latin typeface="Calisto MT"/>
                <a:ea typeface="Calisto MT"/>
                <a:cs typeface="Calisto MT"/>
              </a:rPr>
            </a:br>
            <a:r>
              <a:rPr lang="en-US" sz="6600" u="sng" spc="0" dirty="0">
                <a:latin typeface="Calisto MT"/>
                <a:ea typeface="Calisto MT"/>
                <a:cs typeface="Calisto MT"/>
              </a:rPr>
              <a:t>Pro-Life without Apology, Compromise or Exception</a:t>
            </a:r>
            <a:endParaRPr kumimoji="0" lang="en-US" sz="3200" b="0" i="0" u="sng" strike="noStrike" cap="none" spc="0" normalizeH="0" baseline="0" dirty="0">
              <a:ln>
                <a:noFill/>
              </a:ln>
              <a:solidFill>
                <a:srgbClr val="000000"/>
              </a:solidFill>
              <a:effectLst/>
              <a:uFillTx/>
              <a:latin typeface="+mj-lt"/>
              <a:ea typeface="+mj-ea"/>
              <a:cs typeface="+mj-cs"/>
              <a:sym typeface="Calisto MT"/>
            </a:endParaRPr>
          </a:p>
        </p:txBody>
      </p:sp>
    </p:spTree>
    <p:extLst>
      <p:ext uri="{BB962C8B-B14F-4D97-AF65-F5344CB8AC3E}">
        <p14:creationId xmlns:p14="http://schemas.microsoft.com/office/powerpoint/2010/main" val="258087549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BB98A-415D-95E0-645B-B1502E3294B6}"/>
              </a:ext>
            </a:extLst>
          </p:cNvPr>
          <p:cNvSpPr>
            <a:spLocks noGrp="1"/>
          </p:cNvSpPr>
          <p:nvPr>
            <p:ph type="title"/>
          </p:nvPr>
        </p:nvSpPr>
        <p:spPr>
          <a:xfrm>
            <a:off x="3791489" y="348756"/>
            <a:ext cx="20265568" cy="1548746"/>
          </a:xfrm>
        </p:spPr>
        <p:txBody>
          <a:bodyPr>
            <a:normAutofit fontScale="90000"/>
          </a:bodyPr>
          <a:lstStyle/>
          <a:p>
            <a:r>
              <a:rPr lang="en-US" dirty="0"/>
              <a:t>Texas State Programs - LIFE</a:t>
            </a:r>
          </a:p>
        </p:txBody>
      </p:sp>
      <p:pic>
        <p:nvPicPr>
          <p:cNvPr id="3" name="Picture 3">
            <a:extLst>
              <a:ext uri="{FF2B5EF4-FFF2-40B4-BE49-F238E27FC236}">
                <a16:creationId xmlns:a16="http://schemas.microsoft.com/office/drawing/2014/main" id="{AC30FDFB-9FEF-93F5-B0A6-B0C1E7EF7B04}"/>
              </a:ext>
            </a:extLst>
          </p:cNvPr>
          <p:cNvPicPr>
            <a:picLocks noChangeAspect="1"/>
          </p:cNvPicPr>
          <p:nvPr/>
        </p:nvPicPr>
        <p:blipFill>
          <a:blip r:embed="rId2"/>
          <a:stretch>
            <a:fillRect/>
          </a:stretch>
        </p:blipFill>
        <p:spPr>
          <a:xfrm>
            <a:off x="1647065" y="5711663"/>
            <a:ext cx="18999198" cy="7477442"/>
          </a:xfrm>
          <a:prstGeom prst="rect">
            <a:avLst/>
          </a:prstGeom>
        </p:spPr>
      </p:pic>
      <p:sp>
        <p:nvSpPr>
          <p:cNvPr id="4" name="TextBox 3">
            <a:extLst>
              <a:ext uri="{FF2B5EF4-FFF2-40B4-BE49-F238E27FC236}">
                <a16:creationId xmlns:a16="http://schemas.microsoft.com/office/drawing/2014/main" id="{2B3420E7-C75B-5E3A-3DF6-F0AC9150FCB3}"/>
              </a:ext>
            </a:extLst>
          </p:cNvPr>
          <p:cNvSpPr txBox="1"/>
          <p:nvPr/>
        </p:nvSpPr>
        <p:spPr>
          <a:xfrm>
            <a:off x="3645692" y="3259964"/>
            <a:ext cx="20405986" cy="21698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5" tIns="68575" rIns="68575" bIns="68575" numCol="1" spcCol="38100" rtlCol="0" fromWordArt="0" anchor="t" anchorCtr="0" forceAA="0" compatLnSpc="1">
            <a:prstTxWarp prst="textNoShape">
              <a:avLst/>
            </a:prstTxWarp>
            <a:spAutoFit/>
          </a:bodyPr>
          <a:lstStyle/>
          <a:p>
            <a:r>
              <a:rPr lang="en-US" sz="6600" b="1" u="sng" dirty="0"/>
              <a:t>Pro-Life ACE Wings 20</a:t>
            </a:r>
            <a:r>
              <a:rPr lang="en-US" sz="6600" b="1" u="sng" baseline="30000" dirty="0"/>
              <a:t>th</a:t>
            </a:r>
            <a:r>
              <a:rPr lang="en-US" sz="6600" b="1" u="sng" dirty="0"/>
              <a:t> Anniversary</a:t>
            </a:r>
            <a:r>
              <a:rPr lang="en-US" sz="6600" u="sng" dirty="0"/>
              <a:t> </a:t>
            </a:r>
            <a:br>
              <a:rPr lang="en-US" sz="6600" u="sng" dirty="0"/>
            </a:br>
            <a:r>
              <a:rPr lang="en-US" sz="6600" u="sng" dirty="0"/>
              <a:t>Pro-Life without Apology, Compromise or Exception</a:t>
            </a:r>
          </a:p>
        </p:txBody>
      </p:sp>
    </p:spTree>
    <p:extLst>
      <p:ext uri="{BB962C8B-B14F-4D97-AF65-F5344CB8AC3E}">
        <p14:creationId xmlns:p14="http://schemas.microsoft.com/office/powerpoint/2010/main" val="244106032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E0D52A-317F-2360-132B-2520C9B31315}"/>
              </a:ext>
            </a:extLst>
          </p:cNvPr>
          <p:cNvSpPr>
            <a:spLocks noGrp="1"/>
          </p:cNvSpPr>
          <p:nvPr>
            <p:ph type="body" idx="1"/>
          </p:nvPr>
        </p:nvSpPr>
        <p:spPr/>
        <p:txBody>
          <a:bodyPr>
            <a:normAutofit fontScale="92500" lnSpcReduction="10000"/>
          </a:bodyPr>
          <a:lstStyle/>
          <a:p>
            <a:pPr marL="963930" indent="-957580"/>
            <a:r>
              <a:rPr lang="en-US" sz="7200" dirty="0"/>
              <a:t>Texas currently has placed 105 machines with 4 currently pending waiting for funding approval.</a:t>
            </a:r>
            <a:endParaRPr lang="en-US" dirty="0"/>
          </a:p>
          <a:p>
            <a:pPr marL="963930" indent="-957580"/>
            <a:endParaRPr lang="en-US" sz="7200" dirty="0"/>
          </a:p>
          <a:p>
            <a:pPr marL="963930" indent="-957580"/>
            <a:r>
              <a:rPr lang="en-US" sz="7200" dirty="0"/>
              <a:t>We are doing great work to save lives, but WE know Texas can do even better</a:t>
            </a:r>
            <a:endParaRPr lang="en-US" dirty="0"/>
          </a:p>
          <a:p>
            <a:pPr marL="963930" indent="-957580"/>
            <a:endParaRPr lang="en-US" sz="7200" dirty="0"/>
          </a:p>
          <a:p>
            <a:pPr marL="963930" indent="-957580"/>
            <a:r>
              <a:rPr lang="en-US" sz="7200" dirty="0"/>
              <a:t>The program is designed to help get ultrasound machines placed in Crisis Pregnancy Centers with 50% matching funds from Supreme </a:t>
            </a:r>
            <a:endParaRPr lang="en-US" dirty="0"/>
          </a:p>
          <a:p>
            <a:pPr marL="963930" indent="-957580"/>
            <a:endParaRPr lang="en-US" dirty="0"/>
          </a:p>
        </p:txBody>
      </p:sp>
      <p:sp>
        <p:nvSpPr>
          <p:cNvPr id="3" name="Title 2">
            <a:extLst>
              <a:ext uri="{FF2B5EF4-FFF2-40B4-BE49-F238E27FC236}">
                <a16:creationId xmlns:a16="http://schemas.microsoft.com/office/drawing/2014/main" id="{6E3091D4-2C52-DB14-28A1-246644EB3C96}"/>
              </a:ext>
            </a:extLst>
          </p:cNvPr>
          <p:cNvSpPr>
            <a:spLocks noGrp="1"/>
          </p:cNvSpPr>
          <p:nvPr>
            <p:ph type="title"/>
          </p:nvPr>
        </p:nvSpPr>
        <p:spPr>
          <a:xfrm>
            <a:off x="4028320" y="584200"/>
            <a:ext cx="19848889" cy="2590802"/>
          </a:xfrm>
        </p:spPr>
        <p:txBody>
          <a:bodyPr>
            <a:normAutofit fontScale="90000"/>
          </a:bodyPr>
          <a:lstStyle/>
          <a:p>
            <a:pPr algn="l"/>
            <a:r>
              <a:rPr lang="en-US" dirty="0"/>
              <a:t>Texas State </a:t>
            </a:r>
            <a:r>
              <a:rPr lang="en-US"/>
              <a:t>Programs   </a:t>
            </a:r>
            <a:br>
              <a:rPr lang="en-US" dirty="0"/>
            </a:br>
            <a:r>
              <a:rPr lang="en-US" dirty="0"/>
              <a:t>     </a:t>
            </a:r>
            <a:r>
              <a:rPr lang="en-US" b="1"/>
              <a:t>Ultrasound </a:t>
            </a:r>
            <a:r>
              <a:rPr lang="en-US" b="1" dirty="0"/>
              <a:t>Initiative</a:t>
            </a:r>
            <a:endParaRPr lang="en-US" b="1"/>
          </a:p>
        </p:txBody>
      </p:sp>
    </p:spTree>
    <p:extLst>
      <p:ext uri="{BB962C8B-B14F-4D97-AF65-F5344CB8AC3E}">
        <p14:creationId xmlns:p14="http://schemas.microsoft.com/office/powerpoint/2010/main" val="193082164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42531A-5A62-DA6E-A673-1EFE1C752A59}"/>
              </a:ext>
            </a:extLst>
          </p:cNvPr>
          <p:cNvSpPr>
            <a:spLocks noGrp="1"/>
          </p:cNvSpPr>
          <p:nvPr>
            <p:ph type="body" idx="1"/>
          </p:nvPr>
        </p:nvSpPr>
        <p:spPr/>
        <p:txBody>
          <a:bodyPr>
            <a:normAutofit lnSpcReduction="10000"/>
          </a:bodyPr>
          <a:lstStyle/>
          <a:p>
            <a:pPr marL="963930" indent="-957580"/>
            <a:r>
              <a:rPr lang="en-US" sz="6100" dirty="0"/>
              <a:t>Notify the State Ultrasound Chairman of your intention to participate in the Ultrasound Program.</a:t>
            </a:r>
            <a:endParaRPr lang="en-US" dirty="0"/>
          </a:p>
          <a:p>
            <a:pPr marL="963930" indent="-957580"/>
            <a:r>
              <a:rPr lang="en-US" sz="6100" dirty="0"/>
              <a:t>Form 10715 Must first be filled out and approved by the Diocesan Right to Life Office (Bishop’s Office, </a:t>
            </a:r>
            <a:r>
              <a:rPr lang="en-US" sz="6100" u="sng" dirty="0"/>
              <a:t>not the </a:t>
            </a:r>
            <a:r>
              <a:rPr lang="en-US" sz="6100" u="sng" err="1"/>
              <a:t>KofC</a:t>
            </a:r>
            <a:r>
              <a:rPr lang="en-US" sz="6100" dirty="0"/>
              <a:t> Diocesan Pro-Life Chairman).</a:t>
            </a:r>
            <a:endParaRPr lang="en-US" dirty="0"/>
          </a:p>
          <a:p>
            <a:pPr marL="963930" indent="-957580"/>
            <a:r>
              <a:rPr lang="en-US" sz="6100" dirty="0"/>
              <a:t>Once </a:t>
            </a:r>
            <a:r>
              <a:rPr lang="en-US" sz="6100" b="1" dirty="0"/>
              <a:t>approved</a:t>
            </a:r>
            <a:r>
              <a:rPr lang="en-US" sz="6100" dirty="0"/>
              <a:t> by Supreme, THEN, Fundraising can begin.</a:t>
            </a:r>
            <a:endParaRPr lang="en-US" dirty="0"/>
          </a:p>
          <a:p>
            <a:pPr marL="963930" indent="-957580"/>
            <a:r>
              <a:rPr lang="en-US" sz="6100" dirty="0"/>
              <a:t>Once funds are raised Form 10716 needs to be filled out and signed by the State Deputy.</a:t>
            </a:r>
            <a:endParaRPr lang="en-US" dirty="0"/>
          </a:p>
          <a:p>
            <a:pPr marL="963930" indent="-957580"/>
            <a:r>
              <a:rPr lang="en-US" sz="6100" dirty="0"/>
              <a:t>Supreme Board will vote on the funds and a check will be issued to the PRC – usually takes 6 to 8 weeks once the 10716 is sent in.</a:t>
            </a:r>
            <a:endParaRPr lang="en-US" dirty="0"/>
          </a:p>
          <a:p>
            <a:pPr marL="963930" indent="-957580"/>
            <a:endParaRPr lang="en-US" dirty="0"/>
          </a:p>
        </p:txBody>
      </p:sp>
      <p:sp>
        <p:nvSpPr>
          <p:cNvPr id="3" name="Title 2">
            <a:extLst>
              <a:ext uri="{FF2B5EF4-FFF2-40B4-BE49-F238E27FC236}">
                <a16:creationId xmlns:a16="http://schemas.microsoft.com/office/drawing/2014/main" id="{EC88B087-7DE0-AF2A-ED14-5A2CC18B42E7}"/>
              </a:ext>
            </a:extLst>
          </p:cNvPr>
          <p:cNvSpPr>
            <a:spLocks noGrp="1"/>
          </p:cNvSpPr>
          <p:nvPr>
            <p:ph type="title"/>
          </p:nvPr>
        </p:nvSpPr>
        <p:spPr>
          <a:xfrm>
            <a:off x="4031982" y="656644"/>
            <a:ext cx="17284700" cy="2590802"/>
          </a:xfrm>
        </p:spPr>
        <p:txBody>
          <a:bodyPr>
            <a:normAutofit fontScale="90000"/>
          </a:bodyPr>
          <a:lstStyle/>
          <a:p>
            <a:pPr algn="l"/>
            <a:r>
              <a:rPr lang="en-US" sz="9500" dirty="0"/>
              <a:t>Texas State Programs   </a:t>
            </a:r>
            <a:br>
              <a:rPr lang="en-US" sz="9500" dirty="0"/>
            </a:br>
            <a:r>
              <a:rPr lang="en-US" sz="9500" dirty="0"/>
              <a:t>     </a:t>
            </a:r>
            <a:r>
              <a:rPr lang="en-US" sz="9500" b="1" dirty="0"/>
              <a:t>Ultrasound Initiative</a:t>
            </a:r>
            <a:endParaRPr lang="en-US" dirty="0"/>
          </a:p>
        </p:txBody>
      </p:sp>
    </p:spTree>
    <p:extLst>
      <p:ext uri="{BB962C8B-B14F-4D97-AF65-F5344CB8AC3E}">
        <p14:creationId xmlns:p14="http://schemas.microsoft.com/office/powerpoint/2010/main" val="1019472325"/>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E86FD1-835C-8277-70A1-7C52F39E9D6A}"/>
              </a:ext>
            </a:extLst>
          </p:cNvPr>
          <p:cNvSpPr>
            <a:spLocks noGrp="1"/>
          </p:cNvSpPr>
          <p:nvPr>
            <p:ph type="body" idx="1"/>
          </p:nvPr>
        </p:nvSpPr>
        <p:spPr/>
        <p:txBody>
          <a:bodyPr/>
          <a:lstStyle/>
          <a:p>
            <a:pPr marL="963930" indent="-957580"/>
            <a:r>
              <a:rPr lang="en-US" dirty="0"/>
              <a:t>There are several steps to the process, but I am here to help make the process as smooth as possible.</a:t>
            </a:r>
          </a:p>
          <a:p>
            <a:pPr marL="963930" indent="-957580"/>
            <a:r>
              <a:rPr lang="en-US" dirty="0"/>
              <a:t>If you have any questions about the process or how to get started please reach out to me so I can help!</a:t>
            </a:r>
          </a:p>
          <a:p>
            <a:pPr marL="963930" indent="-957580"/>
            <a:endParaRPr lang="en-US" dirty="0"/>
          </a:p>
          <a:p>
            <a:pPr marL="963930" indent="-957580" algn="ctr"/>
            <a:r>
              <a:rPr lang="en-US" dirty="0"/>
              <a:t>Andrew Clark</a:t>
            </a:r>
          </a:p>
          <a:p>
            <a:pPr marL="963930" indent="-957580" algn="ctr"/>
            <a:r>
              <a:rPr lang="en-US"/>
              <a:t>972-814-8975 </a:t>
            </a:r>
          </a:p>
          <a:p>
            <a:pPr marL="963930" indent="-957580" algn="ctr"/>
            <a:r>
              <a:rPr lang="en-US" dirty="0"/>
              <a:t> </a:t>
            </a:r>
            <a:r>
              <a:rPr lang="en-US" dirty="0">
                <a:hlinkClick r:id="rId2"/>
              </a:rPr>
              <a:t>situs6012@gmail.com</a:t>
            </a:r>
            <a:endParaRPr lang="en-US" dirty="0"/>
          </a:p>
          <a:p>
            <a:pPr marL="963930" indent="-957580" algn="ctr"/>
            <a:endParaRPr lang="en-US" dirty="0"/>
          </a:p>
        </p:txBody>
      </p:sp>
      <p:sp>
        <p:nvSpPr>
          <p:cNvPr id="3" name="Title 2">
            <a:extLst>
              <a:ext uri="{FF2B5EF4-FFF2-40B4-BE49-F238E27FC236}">
                <a16:creationId xmlns:a16="http://schemas.microsoft.com/office/drawing/2014/main" id="{CBDFFC82-8B82-4A4A-E1FE-00D43EE04568}"/>
              </a:ext>
            </a:extLst>
          </p:cNvPr>
          <p:cNvSpPr>
            <a:spLocks noGrp="1"/>
          </p:cNvSpPr>
          <p:nvPr>
            <p:ph type="title"/>
          </p:nvPr>
        </p:nvSpPr>
        <p:spPr>
          <a:xfrm>
            <a:off x="4152721" y="560052"/>
            <a:ext cx="17284700" cy="2590802"/>
          </a:xfrm>
        </p:spPr>
        <p:txBody>
          <a:bodyPr>
            <a:normAutofit fontScale="90000"/>
          </a:bodyPr>
          <a:lstStyle/>
          <a:p>
            <a:pPr algn="l"/>
            <a:r>
              <a:rPr lang="en-US" sz="8600"/>
              <a:t>Texas State Programs   </a:t>
            </a:r>
            <a:br>
              <a:rPr lang="en-US" sz="8600" dirty="0"/>
            </a:br>
            <a:r>
              <a:rPr lang="en-US" sz="8600" dirty="0"/>
              <a:t>     </a:t>
            </a:r>
            <a:r>
              <a:rPr lang="en-US" sz="8600" b="1"/>
              <a:t>Ultrasound Initiative</a:t>
            </a:r>
            <a:endParaRPr lang="en-US"/>
          </a:p>
        </p:txBody>
      </p:sp>
    </p:spTree>
    <p:extLst>
      <p:ext uri="{BB962C8B-B14F-4D97-AF65-F5344CB8AC3E}">
        <p14:creationId xmlns:p14="http://schemas.microsoft.com/office/powerpoint/2010/main" val="335391643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F08304-FC93-E8D7-16D2-ED528B1EE970}"/>
              </a:ext>
            </a:extLst>
          </p:cNvPr>
          <p:cNvSpPr>
            <a:spLocks noGrp="1"/>
          </p:cNvSpPr>
          <p:nvPr>
            <p:ph type="body" idx="1"/>
          </p:nvPr>
        </p:nvSpPr>
        <p:spPr>
          <a:xfrm>
            <a:off x="234691" y="4197784"/>
            <a:ext cx="10036984" cy="8971892"/>
          </a:xfrm>
        </p:spPr>
        <p:txBody>
          <a:bodyPr/>
          <a:lstStyle/>
          <a:p>
            <a:pPr marL="963930" indent="-957580"/>
            <a:r>
              <a:rPr lang="en-US" sz="6100" dirty="0"/>
              <a:t>Aid and Support After Pregnancy (ASAP)</a:t>
            </a:r>
            <a:endParaRPr lang="en-US" dirty="0"/>
          </a:p>
          <a:p>
            <a:pPr marL="963930" indent="-957580"/>
            <a:r>
              <a:rPr lang="en-US" sz="6100" dirty="0"/>
              <a:t>Support pregnant women, mothers and their babies</a:t>
            </a:r>
            <a:endParaRPr lang="en-US" dirty="0"/>
          </a:p>
          <a:p>
            <a:pPr marL="963930" indent="-957580"/>
            <a:r>
              <a:rPr lang="en-US" sz="6100" dirty="0"/>
              <a:t>Financial support and material assistance. Every $500 Council donates, Supreme will match with $100</a:t>
            </a:r>
            <a:endParaRPr lang="en-US" dirty="0"/>
          </a:p>
          <a:p>
            <a:pPr marL="963930" indent="-957580"/>
            <a:endParaRPr lang="en-US" dirty="0"/>
          </a:p>
        </p:txBody>
      </p:sp>
      <p:sp>
        <p:nvSpPr>
          <p:cNvPr id="3" name="Title 2">
            <a:extLst>
              <a:ext uri="{FF2B5EF4-FFF2-40B4-BE49-F238E27FC236}">
                <a16:creationId xmlns:a16="http://schemas.microsoft.com/office/drawing/2014/main" id="{40415352-2956-96EC-ACD5-27F0FF7C2007}"/>
              </a:ext>
            </a:extLst>
          </p:cNvPr>
          <p:cNvSpPr>
            <a:spLocks noGrp="1"/>
          </p:cNvSpPr>
          <p:nvPr>
            <p:ph type="title"/>
          </p:nvPr>
        </p:nvSpPr>
        <p:spPr/>
        <p:txBody>
          <a:bodyPr/>
          <a:lstStyle/>
          <a:p>
            <a:r>
              <a:rPr lang="en-US" dirty="0"/>
              <a:t>State Programs - ASAP</a:t>
            </a:r>
          </a:p>
        </p:txBody>
      </p:sp>
      <p:pic>
        <p:nvPicPr>
          <p:cNvPr id="4" name="Picture 4" descr="A person kissing a baby&#10;&#10;Description automatically generated">
            <a:extLst>
              <a:ext uri="{FF2B5EF4-FFF2-40B4-BE49-F238E27FC236}">
                <a16:creationId xmlns:a16="http://schemas.microsoft.com/office/drawing/2014/main" id="{5D651E62-F11C-38EE-9DAF-BDFB33AA1464}"/>
              </a:ext>
            </a:extLst>
          </p:cNvPr>
          <p:cNvPicPr>
            <a:picLocks noChangeAspect="1"/>
          </p:cNvPicPr>
          <p:nvPr/>
        </p:nvPicPr>
        <p:blipFill>
          <a:blip r:embed="rId2"/>
          <a:stretch>
            <a:fillRect/>
          </a:stretch>
        </p:blipFill>
        <p:spPr>
          <a:xfrm>
            <a:off x="10690299" y="3061087"/>
            <a:ext cx="13157198" cy="10200087"/>
          </a:xfrm>
          <a:prstGeom prst="rect">
            <a:avLst/>
          </a:prstGeom>
        </p:spPr>
      </p:pic>
    </p:spTree>
    <p:extLst>
      <p:ext uri="{BB962C8B-B14F-4D97-AF65-F5344CB8AC3E}">
        <p14:creationId xmlns:p14="http://schemas.microsoft.com/office/powerpoint/2010/main" val="327521930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D4A2-547B-4544-B2A5-624422E3BC4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1537AD01-30E9-42AC-A649-DB32513B3B92}"/>
              </a:ext>
            </a:extLst>
          </p:cNvPr>
          <p:cNvSpPr>
            <a:spLocks noGrp="1"/>
          </p:cNvSpPr>
          <p:nvPr>
            <p:ph type="body" idx="1"/>
          </p:nvPr>
        </p:nvSpPr>
        <p:spPr>
          <a:xfrm>
            <a:off x="786064" y="4396509"/>
            <a:ext cx="22843958" cy="8776477"/>
          </a:xfrm>
        </p:spPr>
        <p:txBody>
          <a:bodyPr>
            <a:normAutofit fontScale="92500" lnSpcReduction="10000"/>
          </a:bodyPr>
          <a:lstStyle/>
          <a:p>
            <a:pPr marL="1322388" indent="-857250" algn="l">
              <a:buFont typeface="Wingdings" panose="05000000000000000000" pitchFamily="2" charset="2"/>
              <a:buChar char="§"/>
            </a:pPr>
            <a:r>
              <a:rPr lang="en-US" dirty="0">
                <a:effectLst/>
              </a:rPr>
              <a:t>All Councils Active</a:t>
            </a:r>
          </a:p>
          <a:p>
            <a:pPr marL="465138" lvl="7" algn="l"/>
            <a:r>
              <a:rPr lang="en-US" dirty="0">
                <a:effectLst/>
              </a:rPr>
              <a:t>	</a:t>
            </a:r>
          </a:p>
          <a:p>
            <a:pPr marL="465138" lvl="7" algn="l"/>
            <a:r>
              <a:rPr lang="en-US" dirty="0">
                <a:effectLst/>
              </a:rPr>
              <a:t>	- Recruitment active</a:t>
            </a:r>
          </a:p>
          <a:p>
            <a:pPr marL="465138" lvl="7" algn="l"/>
            <a:r>
              <a:rPr lang="en-US" dirty="0">
                <a:effectLst/>
              </a:rPr>
              <a:t>	</a:t>
            </a:r>
          </a:p>
          <a:p>
            <a:pPr marL="465138" lvl="7" algn="l"/>
            <a:r>
              <a:rPr lang="en-US" dirty="0">
                <a:effectLst/>
              </a:rPr>
              <a:t>	- Adding new vitality to the Council</a:t>
            </a:r>
          </a:p>
          <a:p>
            <a:pPr marL="465138" lvl="7" algn="l"/>
            <a:r>
              <a:rPr lang="en-US" dirty="0">
                <a:effectLst/>
              </a:rPr>
              <a:t>	</a:t>
            </a:r>
          </a:p>
          <a:p>
            <a:pPr marL="465138" lvl="7" algn="l"/>
            <a:r>
              <a:rPr lang="en-US" dirty="0">
                <a:effectLst/>
              </a:rPr>
              <a:t>	- Bringing new energy into the fold</a:t>
            </a:r>
          </a:p>
          <a:p>
            <a:pPr marL="465138" lvl="7" algn="l"/>
            <a:endParaRPr lang="en-US" dirty="0">
              <a:effectLst/>
            </a:endParaRPr>
          </a:p>
          <a:p>
            <a:pPr marL="465138" lvl="5" algn="l"/>
            <a:r>
              <a:rPr lang="en-US" dirty="0"/>
              <a:t>	</a:t>
            </a:r>
          </a:p>
        </p:txBody>
      </p:sp>
      <p:graphicFrame>
        <p:nvGraphicFramePr>
          <p:cNvPr id="4" name="Diagram 3">
            <a:extLst>
              <a:ext uri="{FF2B5EF4-FFF2-40B4-BE49-F238E27FC236}">
                <a16:creationId xmlns:a16="http://schemas.microsoft.com/office/drawing/2014/main" id="{5A3D5F57-37B0-495C-81D1-37D1C9BE20C6}"/>
              </a:ext>
            </a:extLst>
          </p:cNvPr>
          <p:cNvGraphicFramePr/>
          <p:nvPr/>
        </p:nvGraphicFramePr>
        <p:xfrm>
          <a:off x="13421032" y="3598606"/>
          <a:ext cx="9972367" cy="5884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84C6E37-8514-40CC-AB1C-545B3AF88880}"/>
              </a:ext>
            </a:extLst>
          </p:cNvPr>
          <p:cNvSpPr txBox="1"/>
          <p:nvPr/>
        </p:nvSpPr>
        <p:spPr>
          <a:xfrm>
            <a:off x="6110937" y="11710221"/>
            <a:ext cx="12162126" cy="830997"/>
          </a:xfrm>
          <a:prstGeom prst="rect">
            <a:avLst/>
          </a:prstGeom>
          <a:noFill/>
          <a:ln w="38100">
            <a:solidFill>
              <a:schemeClr val="tx1"/>
            </a:solidFill>
          </a:ln>
        </p:spPr>
        <p:txBody>
          <a:bodyPr wrap="square" rtlCol="0">
            <a:spAutoFit/>
          </a:bodyPr>
          <a:lstStyle/>
          <a:p>
            <a:pPr algn="ctr"/>
            <a:r>
              <a:rPr lang="en-US" sz="4800" dirty="0">
                <a:solidFill>
                  <a:schemeClr val="tx1"/>
                </a:solidFill>
              </a:rPr>
              <a:t>Goal: Incredible Experience at Every Stage</a:t>
            </a:r>
          </a:p>
        </p:txBody>
      </p:sp>
    </p:spTree>
    <p:extLst>
      <p:ext uri="{BB962C8B-B14F-4D97-AF65-F5344CB8AC3E}">
        <p14:creationId xmlns:p14="http://schemas.microsoft.com/office/powerpoint/2010/main" val="163368802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6EEEF-3CF1-35A3-375F-052DD528FFBD}"/>
              </a:ext>
            </a:extLst>
          </p:cNvPr>
          <p:cNvSpPr>
            <a:spLocks noGrp="1"/>
          </p:cNvSpPr>
          <p:nvPr>
            <p:ph type="body" idx="1"/>
          </p:nvPr>
        </p:nvSpPr>
        <p:spPr>
          <a:xfrm>
            <a:off x="234691" y="4197784"/>
            <a:ext cx="9666429" cy="8971892"/>
          </a:xfrm>
        </p:spPr>
        <p:txBody>
          <a:bodyPr>
            <a:normAutofit/>
          </a:bodyPr>
          <a:lstStyle/>
          <a:p>
            <a:pPr marL="6350" indent="0">
              <a:buNone/>
            </a:pPr>
            <a:r>
              <a:rPr lang="en-US" dirty="0"/>
              <a:t>Veterans Values</a:t>
            </a:r>
          </a:p>
          <a:p>
            <a:pPr marL="963930" indent="-957580"/>
            <a:r>
              <a:rPr lang="en-US" dirty="0"/>
              <a:t>Leadership</a:t>
            </a:r>
          </a:p>
          <a:p>
            <a:pPr marL="963930" indent="-957580"/>
            <a:r>
              <a:rPr lang="en-US" dirty="0"/>
              <a:t>Management</a:t>
            </a:r>
          </a:p>
          <a:p>
            <a:pPr marL="963930" indent="-957580"/>
            <a:r>
              <a:rPr lang="en-US" dirty="0"/>
              <a:t>Teamwork</a:t>
            </a:r>
          </a:p>
          <a:p>
            <a:pPr marL="963930" indent="-957580"/>
            <a:r>
              <a:rPr lang="en-US" dirty="0"/>
              <a:t>Accountability </a:t>
            </a:r>
          </a:p>
          <a:p>
            <a:pPr marL="963930" indent="-957580"/>
            <a:r>
              <a:rPr lang="en-US" dirty="0"/>
              <a:t>Responsibility</a:t>
            </a:r>
          </a:p>
          <a:p>
            <a:pPr marL="963930" indent="-957580"/>
            <a:endParaRPr lang="en-US" dirty="0"/>
          </a:p>
        </p:txBody>
      </p:sp>
      <p:sp>
        <p:nvSpPr>
          <p:cNvPr id="3" name="Title 2">
            <a:extLst>
              <a:ext uri="{FF2B5EF4-FFF2-40B4-BE49-F238E27FC236}">
                <a16:creationId xmlns:a16="http://schemas.microsoft.com/office/drawing/2014/main" id="{DCD9636B-6A5B-CE17-3B9B-ED717F7BD580}"/>
              </a:ext>
            </a:extLst>
          </p:cNvPr>
          <p:cNvSpPr>
            <a:spLocks noGrp="1"/>
          </p:cNvSpPr>
          <p:nvPr>
            <p:ph type="title"/>
          </p:nvPr>
        </p:nvSpPr>
        <p:spPr>
          <a:xfrm>
            <a:off x="4176869" y="560052"/>
            <a:ext cx="17284700" cy="2590802"/>
          </a:xfrm>
        </p:spPr>
        <p:txBody>
          <a:bodyPr>
            <a:normAutofit fontScale="90000"/>
          </a:bodyPr>
          <a:lstStyle/>
          <a:p>
            <a:pPr algn="l"/>
            <a:r>
              <a:rPr lang="en-US" sz="9500" dirty="0"/>
              <a:t>Texas State Programs </a:t>
            </a:r>
            <a:br>
              <a:rPr lang="en-US" sz="9500" dirty="0"/>
            </a:br>
            <a:r>
              <a:rPr lang="en-US" sz="9500" b="1" dirty="0"/>
              <a:t>Veterans Affairs</a:t>
            </a:r>
            <a:endParaRPr lang="en-US" b="1" dirty="0"/>
          </a:p>
        </p:txBody>
      </p:sp>
      <p:pic>
        <p:nvPicPr>
          <p:cNvPr id="5" name="Picture 5" descr="A picture containing text, font, symbol, graphics&#10;&#10;Description automatically generated">
            <a:extLst>
              <a:ext uri="{FF2B5EF4-FFF2-40B4-BE49-F238E27FC236}">
                <a16:creationId xmlns:a16="http://schemas.microsoft.com/office/drawing/2014/main" id="{D52CB85E-A1DF-0C86-7D3A-8F0AF0BE8D62}"/>
              </a:ext>
            </a:extLst>
          </p:cNvPr>
          <p:cNvPicPr>
            <a:picLocks noChangeAspect="1"/>
          </p:cNvPicPr>
          <p:nvPr/>
        </p:nvPicPr>
        <p:blipFill>
          <a:blip r:embed="rId2"/>
          <a:stretch>
            <a:fillRect/>
          </a:stretch>
        </p:blipFill>
        <p:spPr>
          <a:xfrm>
            <a:off x="10139497" y="3425735"/>
            <a:ext cx="13048342" cy="3117306"/>
          </a:xfrm>
          <a:prstGeom prst="rect">
            <a:avLst/>
          </a:prstGeom>
        </p:spPr>
      </p:pic>
      <p:pic>
        <p:nvPicPr>
          <p:cNvPr id="6" name="Picture 6" descr="A picture containing black, darkness&#10;&#10;Description automatically generated">
            <a:extLst>
              <a:ext uri="{FF2B5EF4-FFF2-40B4-BE49-F238E27FC236}">
                <a16:creationId xmlns:a16="http://schemas.microsoft.com/office/drawing/2014/main" id="{DBF2535A-9F18-6DAB-D57F-D1E9BFA7AF90}"/>
              </a:ext>
            </a:extLst>
          </p:cNvPr>
          <p:cNvPicPr>
            <a:picLocks noChangeAspect="1"/>
          </p:cNvPicPr>
          <p:nvPr/>
        </p:nvPicPr>
        <p:blipFill>
          <a:blip r:embed="rId3"/>
          <a:stretch>
            <a:fillRect/>
          </a:stretch>
        </p:blipFill>
        <p:spPr>
          <a:xfrm>
            <a:off x="7094521" y="7578137"/>
            <a:ext cx="6250818" cy="1506193"/>
          </a:xfrm>
          <a:prstGeom prst="rect">
            <a:avLst/>
          </a:prstGeom>
        </p:spPr>
      </p:pic>
      <p:pic>
        <p:nvPicPr>
          <p:cNvPr id="7" name="Picture 7" descr="A person with prosthetic leg&#10;&#10;Description automatically generated">
            <a:extLst>
              <a:ext uri="{FF2B5EF4-FFF2-40B4-BE49-F238E27FC236}">
                <a16:creationId xmlns:a16="http://schemas.microsoft.com/office/drawing/2014/main" id="{B362CE3C-BD9F-6A86-8045-47FDB408E46A}"/>
              </a:ext>
            </a:extLst>
          </p:cNvPr>
          <p:cNvPicPr>
            <a:picLocks noChangeAspect="1"/>
          </p:cNvPicPr>
          <p:nvPr/>
        </p:nvPicPr>
        <p:blipFill>
          <a:blip r:embed="rId4"/>
          <a:stretch>
            <a:fillRect/>
          </a:stretch>
        </p:blipFill>
        <p:spPr>
          <a:xfrm>
            <a:off x="9146067" y="9171410"/>
            <a:ext cx="3572493" cy="4090610"/>
          </a:xfrm>
          <a:prstGeom prst="rect">
            <a:avLst/>
          </a:prstGeom>
        </p:spPr>
      </p:pic>
      <p:pic>
        <p:nvPicPr>
          <p:cNvPr id="8" name="Picture 8" descr="A picture containing cemetery, grave, funeral, grass&#10;&#10;Description automatically generated">
            <a:extLst>
              <a:ext uri="{FF2B5EF4-FFF2-40B4-BE49-F238E27FC236}">
                <a16:creationId xmlns:a16="http://schemas.microsoft.com/office/drawing/2014/main" id="{A3EBB87F-EFE2-4AC7-18F9-613535893F1B}"/>
              </a:ext>
            </a:extLst>
          </p:cNvPr>
          <p:cNvPicPr>
            <a:picLocks noChangeAspect="1"/>
          </p:cNvPicPr>
          <p:nvPr/>
        </p:nvPicPr>
        <p:blipFill>
          <a:blip r:embed="rId5"/>
          <a:stretch>
            <a:fillRect/>
          </a:stretch>
        </p:blipFill>
        <p:spPr>
          <a:xfrm>
            <a:off x="13447757" y="7217196"/>
            <a:ext cx="10363199" cy="5770619"/>
          </a:xfrm>
          <a:prstGeom prst="rect">
            <a:avLst/>
          </a:prstGeom>
        </p:spPr>
      </p:pic>
      <p:sp>
        <p:nvSpPr>
          <p:cNvPr id="9" name="TextBox 8">
            <a:extLst>
              <a:ext uri="{FF2B5EF4-FFF2-40B4-BE49-F238E27FC236}">
                <a16:creationId xmlns:a16="http://schemas.microsoft.com/office/drawing/2014/main" id="{D63CB235-7F18-231C-8D67-87E8A5D07038}"/>
              </a:ext>
            </a:extLst>
          </p:cNvPr>
          <p:cNvSpPr txBox="1"/>
          <p:nvPr/>
        </p:nvSpPr>
        <p:spPr>
          <a:xfrm>
            <a:off x="9583236" y="5929111"/>
            <a:ext cx="16362438" cy="11541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5" tIns="68575" rIns="68575" bIns="68575" numCol="1" spcCol="38100" rtlCol="0" fromWordArt="0" anchor="t" anchorCtr="0" forceAA="0" compatLnSpc="1">
            <a:prstTxWarp prst="textNoShape">
              <a:avLst/>
            </a:prstTxWarp>
            <a:spAutoFit/>
          </a:bodyPr>
          <a:lstStyle/>
          <a:p>
            <a:pPr marL="0" marR="0" indent="0" defTabSz="1828800" fontAlgn="auto" latinLnBrk="0" hangingPunct="0">
              <a:lnSpc>
                <a:spcPct val="100000"/>
              </a:lnSpc>
              <a:spcBef>
                <a:spcPts val="0"/>
              </a:spcBef>
              <a:spcAft>
                <a:spcPts val="0"/>
              </a:spcAft>
              <a:buClrTx/>
              <a:buSzTx/>
              <a:buFontTx/>
              <a:buNone/>
              <a:tabLst/>
            </a:pPr>
            <a:r>
              <a:rPr lang="en-US" sz="6600">
                <a:hlinkClick r:id="rId6"/>
              </a:rPr>
              <a:t>https://www.wreathsacrossamerica.org</a:t>
            </a:r>
            <a:endParaRPr lang="en-US"/>
          </a:p>
        </p:txBody>
      </p:sp>
    </p:spTree>
    <p:extLst>
      <p:ext uri="{BB962C8B-B14F-4D97-AF65-F5344CB8AC3E}">
        <p14:creationId xmlns:p14="http://schemas.microsoft.com/office/powerpoint/2010/main" val="33490003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1C3374-20C7-D827-2F6C-07A1572A7F73}"/>
              </a:ext>
            </a:extLst>
          </p:cNvPr>
          <p:cNvSpPr>
            <a:spLocks noGrp="1"/>
          </p:cNvSpPr>
          <p:nvPr>
            <p:ph type="body" idx="1"/>
          </p:nvPr>
        </p:nvSpPr>
        <p:spPr>
          <a:xfrm>
            <a:off x="234691" y="4197784"/>
            <a:ext cx="11262999" cy="8971892"/>
          </a:xfrm>
        </p:spPr>
        <p:txBody>
          <a:bodyPr>
            <a:normAutofit/>
          </a:bodyPr>
          <a:lstStyle/>
          <a:p>
            <a:pPr marL="963930" indent="-957580"/>
            <a:r>
              <a:rPr lang="en-US" i="1" u="sng" dirty="0"/>
              <a:t>Veterans Visitations</a:t>
            </a:r>
            <a:endParaRPr lang="en-US" dirty="0"/>
          </a:p>
          <a:p>
            <a:pPr marL="963930" indent="-957580"/>
            <a:r>
              <a:rPr lang="en-US" dirty="0"/>
              <a:t>V.A. Hospitals</a:t>
            </a:r>
          </a:p>
          <a:p>
            <a:pPr marL="963930" indent="-957580"/>
            <a:r>
              <a:rPr lang="en-US" dirty="0"/>
              <a:t>Retirement facility </a:t>
            </a:r>
          </a:p>
          <a:p>
            <a:pPr marL="963930" indent="-957580"/>
            <a:r>
              <a:rPr lang="en-US" dirty="0"/>
              <a:t>Veterans homes</a:t>
            </a:r>
          </a:p>
          <a:p>
            <a:pPr marL="963930" indent="-957580"/>
            <a:r>
              <a:rPr lang="en-US" dirty="0"/>
              <a:t>Bring them to church</a:t>
            </a:r>
          </a:p>
          <a:p>
            <a:pPr marL="963930" indent="-957580"/>
            <a:r>
              <a:rPr lang="en-US" dirty="0">
                <a:latin typeface="Calisto MT"/>
                <a:cs typeface="Helvetica"/>
              </a:rPr>
              <a:t>Record your Visitation Hours</a:t>
            </a:r>
          </a:p>
          <a:p>
            <a:pPr marL="963930" indent="-957580"/>
            <a:r>
              <a:rPr lang="en-US" dirty="0">
                <a:latin typeface="Calisto MT"/>
                <a:cs typeface="Helvetica"/>
              </a:rPr>
              <a:t>Form 1728</a:t>
            </a:r>
          </a:p>
          <a:p>
            <a:pPr marL="6350" indent="0">
              <a:buNone/>
            </a:pPr>
            <a:endParaRPr lang="en-US" dirty="0">
              <a:latin typeface="Calisto MT"/>
              <a:cs typeface="Helvetica"/>
            </a:endParaRPr>
          </a:p>
          <a:p>
            <a:pPr marL="963930" indent="-957580"/>
            <a:endParaRPr lang="en-US" dirty="0"/>
          </a:p>
        </p:txBody>
      </p:sp>
      <p:sp>
        <p:nvSpPr>
          <p:cNvPr id="3" name="Title 2">
            <a:extLst>
              <a:ext uri="{FF2B5EF4-FFF2-40B4-BE49-F238E27FC236}">
                <a16:creationId xmlns:a16="http://schemas.microsoft.com/office/drawing/2014/main" id="{EC9A6CE1-31DB-4FC7-803D-8FDEE2E793CF}"/>
              </a:ext>
            </a:extLst>
          </p:cNvPr>
          <p:cNvSpPr>
            <a:spLocks noGrp="1"/>
          </p:cNvSpPr>
          <p:nvPr>
            <p:ph type="title"/>
          </p:nvPr>
        </p:nvSpPr>
        <p:spPr>
          <a:xfrm>
            <a:off x="4128573" y="560052"/>
            <a:ext cx="17284700" cy="2590802"/>
          </a:xfrm>
        </p:spPr>
        <p:txBody>
          <a:bodyPr>
            <a:normAutofit fontScale="90000"/>
          </a:bodyPr>
          <a:lstStyle/>
          <a:p>
            <a:pPr algn="l"/>
            <a:r>
              <a:rPr lang="en-US" sz="9500"/>
              <a:t>Texas State Programs </a:t>
            </a:r>
            <a:br>
              <a:rPr lang="en-US" sz="9500" dirty="0"/>
            </a:br>
            <a:r>
              <a:rPr lang="en-US" sz="9500"/>
              <a:t>Veterans Affairs</a:t>
            </a:r>
            <a:endParaRPr lang="en-US"/>
          </a:p>
        </p:txBody>
      </p:sp>
      <p:pic>
        <p:nvPicPr>
          <p:cNvPr id="4" name="Picture 4">
            <a:extLst>
              <a:ext uri="{FF2B5EF4-FFF2-40B4-BE49-F238E27FC236}">
                <a16:creationId xmlns:a16="http://schemas.microsoft.com/office/drawing/2014/main" id="{5AAF21AF-D041-A69F-8CEC-BBAC22ACA5A5}"/>
              </a:ext>
            </a:extLst>
          </p:cNvPr>
          <p:cNvPicPr>
            <a:picLocks noChangeAspect="1"/>
          </p:cNvPicPr>
          <p:nvPr/>
        </p:nvPicPr>
        <p:blipFill>
          <a:blip r:embed="rId2"/>
          <a:stretch>
            <a:fillRect/>
          </a:stretch>
        </p:blipFill>
        <p:spPr>
          <a:xfrm>
            <a:off x="10815638" y="4360534"/>
            <a:ext cx="6807199" cy="7317216"/>
          </a:xfrm>
          <a:prstGeom prst="rect">
            <a:avLst/>
          </a:prstGeom>
        </p:spPr>
      </p:pic>
      <p:pic>
        <p:nvPicPr>
          <p:cNvPr id="5" name="Picture 5">
            <a:extLst>
              <a:ext uri="{FF2B5EF4-FFF2-40B4-BE49-F238E27FC236}">
                <a16:creationId xmlns:a16="http://schemas.microsoft.com/office/drawing/2014/main" id="{2256F9B4-34C1-D682-7F23-954E0654F064}"/>
              </a:ext>
            </a:extLst>
          </p:cNvPr>
          <p:cNvPicPr>
            <a:picLocks noChangeAspect="1"/>
          </p:cNvPicPr>
          <p:nvPr/>
        </p:nvPicPr>
        <p:blipFill>
          <a:blip r:embed="rId3"/>
          <a:stretch>
            <a:fillRect/>
          </a:stretch>
        </p:blipFill>
        <p:spPr>
          <a:xfrm>
            <a:off x="17694550" y="7826729"/>
            <a:ext cx="6033103" cy="5595661"/>
          </a:xfrm>
          <a:prstGeom prst="rect">
            <a:avLst/>
          </a:prstGeom>
        </p:spPr>
      </p:pic>
    </p:spTree>
    <p:extLst>
      <p:ext uri="{BB962C8B-B14F-4D97-AF65-F5344CB8AC3E}">
        <p14:creationId xmlns:p14="http://schemas.microsoft.com/office/powerpoint/2010/main" val="390635088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7E15D7-BA1C-F758-CDBD-747525A28C2E}"/>
              </a:ext>
            </a:extLst>
          </p:cNvPr>
          <p:cNvSpPr>
            <a:spLocks noGrp="1"/>
          </p:cNvSpPr>
          <p:nvPr>
            <p:ph type="body" idx="1"/>
          </p:nvPr>
        </p:nvSpPr>
        <p:spPr>
          <a:xfrm>
            <a:off x="244280" y="3817248"/>
            <a:ext cx="23895439" cy="9045562"/>
          </a:xfrm>
        </p:spPr>
        <p:txBody>
          <a:bodyPr>
            <a:normAutofit fontScale="85000" lnSpcReduction="20000"/>
          </a:bodyPr>
          <a:lstStyle/>
          <a:p>
            <a:endParaRPr lang="en-US" b="1" cap="all" dirty="0">
              <a:ea typeface="+mj-lt"/>
              <a:cs typeface="+mj-lt"/>
            </a:endParaRPr>
          </a:p>
          <a:p>
            <a:r>
              <a:rPr lang="en-US" b="1" cap="all" dirty="0">
                <a:ea typeface="+mj-lt"/>
                <a:cs typeface="+mj-lt"/>
              </a:rPr>
              <a:t>Veteran assistance program</a:t>
            </a:r>
            <a:endParaRPr lang="en-US" dirty="0"/>
          </a:p>
          <a:p>
            <a:endParaRPr lang="en-US" b="1" cap="all" dirty="0">
              <a:ea typeface="+mj-lt"/>
              <a:cs typeface="+mj-lt"/>
            </a:endParaRPr>
          </a:p>
          <a:p>
            <a:r>
              <a:rPr lang="en-US" b="1" cap="all" dirty="0">
                <a:ea typeface="+mj-lt"/>
                <a:cs typeface="+mj-lt"/>
              </a:rPr>
              <a:t>REMEMBER</a:t>
            </a:r>
            <a:endParaRPr lang="en-US" dirty="0"/>
          </a:p>
          <a:p>
            <a:r>
              <a:rPr lang="en-US" dirty="0">
                <a:ea typeface="+mj-lt"/>
                <a:cs typeface="+mj-lt"/>
              </a:rPr>
              <a:t>our fallen U.S. veterans.</a:t>
            </a:r>
            <a:endParaRPr lang="en-US" dirty="0"/>
          </a:p>
          <a:p>
            <a:r>
              <a:rPr lang="en-US" b="1" cap="all" dirty="0">
                <a:ea typeface="+mj-lt"/>
                <a:cs typeface="+mj-lt"/>
              </a:rPr>
              <a:t>HONOR</a:t>
            </a:r>
            <a:endParaRPr lang="en-US" dirty="0"/>
          </a:p>
          <a:p>
            <a:r>
              <a:rPr lang="en-US" dirty="0">
                <a:ea typeface="+mj-lt"/>
                <a:cs typeface="+mj-lt"/>
              </a:rPr>
              <a:t>those who serve.</a:t>
            </a:r>
            <a:endParaRPr lang="en-US" dirty="0"/>
          </a:p>
          <a:p>
            <a:r>
              <a:rPr lang="en-US" b="1" cap="all" dirty="0">
                <a:ea typeface="+mj-lt"/>
                <a:cs typeface="+mj-lt"/>
              </a:rPr>
              <a:t>TEACH</a:t>
            </a:r>
            <a:endParaRPr lang="en-US" dirty="0"/>
          </a:p>
          <a:p>
            <a:r>
              <a:rPr lang="en-US" dirty="0">
                <a:ea typeface="+mj-lt"/>
                <a:cs typeface="+mj-lt"/>
              </a:rPr>
              <a:t>your children the value of freedom.</a:t>
            </a:r>
            <a:endParaRPr lang="en-US" dirty="0"/>
          </a:p>
          <a:p>
            <a:endParaRPr lang="en-US" dirty="0"/>
          </a:p>
          <a:p>
            <a:r>
              <a:rPr lang="en-US" dirty="0">
                <a:hlinkClick r:id="rId2"/>
              </a:rPr>
              <a:t>https://www.help.vamedclaims.com/va-claims</a:t>
            </a:r>
          </a:p>
          <a:p>
            <a:endParaRPr lang="en-US" dirty="0"/>
          </a:p>
        </p:txBody>
      </p:sp>
      <p:sp>
        <p:nvSpPr>
          <p:cNvPr id="3" name="Title 2">
            <a:extLst>
              <a:ext uri="{FF2B5EF4-FFF2-40B4-BE49-F238E27FC236}">
                <a16:creationId xmlns:a16="http://schemas.microsoft.com/office/drawing/2014/main" id="{817C3AF9-929A-90C6-E607-F858CB66787E}"/>
              </a:ext>
            </a:extLst>
          </p:cNvPr>
          <p:cNvSpPr>
            <a:spLocks noGrp="1"/>
          </p:cNvSpPr>
          <p:nvPr>
            <p:ph type="title"/>
          </p:nvPr>
        </p:nvSpPr>
        <p:spPr>
          <a:xfrm>
            <a:off x="4293639" y="583167"/>
            <a:ext cx="17283896" cy="2590801"/>
          </a:xfrm>
        </p:spPr>
        <p:txBody>
          <a:bodyPr>
            <a:normAutofit fontScale="90000"/>
          </a:bodyPr>
          <a:lstStyle/>
          <a:p>
            <a:pPr algn="l"/>
            <a:r>
              <a:rPr lang="en-US" sz="9500"/>
              <a:t>Texas State Programs </a:t>
            </a:r>
            <a:br>
              <a:rPr lang="en-US" sz="9500" dirty="0"/>
            </a:br>
            <a:r>
              <a:rPr lang="en-US" sz="9500"/>
              <a:t>Veterans Affairs</a:t>
            </a:r>
            <a:endParaRPr lang="en-US"/>
          </a:p>
        </p:txBody>
      </p:sp>
    </p:spTree>
    <p:extLst>
      <p:ext uri="{BB962C8B-B14F-4D97-AF65-F5344CB8AC3E}">
        <p14:creationId xmlns:p14="http://schemas.microsoft.com/office/powerpoint/2010/main" val="85016626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8671E1-0C54-0DF3-6AA1-FDE374B81509}"/>
              </a:ext>
            </a:extLst>
          </p:cNvPr>
          <p:cNvSpPr>
            <a:spLocks noGrp="1"/>
          </p:cNvSpPr>
          <p:nvPr>
            <p:ph type="body" idx="1"/>
          </p:nvPr>
        </p:nvSpPr>
        <p:spPr>
          <a:xfrm>
            <a:off x="234691" y="4197784"/>
            <a:ext cx="12811191" cy="6044845"/>
          </a:xfrm>
        </p:spPr>
        <p:txBody>
          <a:bodyPr/>
          <a:lstStyle/>
          <a:p>
            <a:pPr marL="963930" indent="-957580"/>
            <a:r>
              <a:rPr lang="en-US" sz="6000" dirty="0">
                <a:latin typeface="Helvetica"/>
                <a:cs typeface="Helvetica"/>
              </a:rPr>
              <a:t>Pray for your local Law Enforcement Officer for Their Safety, Good Judgement, and Safe Return Home.</a:t>
            </a:r>
            <a:endParaRPr lang="en-US" sz="6000" dirty="0"/>
          </a:p>
          <a:p>
            <a:pPr marL="963930" indent="-957580"/>
            <a:endParaRPr lang="en-US" dirty="0"/>
          </a:p>
          <a:p>
            <a:pPr marL="6350" indent="0">
              <a:buNone/>
            </a:pPr>
            <a:endParaRPr lang="en-US" dirty="0"/>
          </a:p>
        </p:txBody>
      </p:sp>
      <p:sp>
        <p:nvSpPr>
          <p:cNvPr id="3" name="Title 2">
            <a:extLst>
              <a:ext uri="{FF2B5EF4-FFF2-40B4-BE49-F238E27FC236}">
                <a16:creationId xmlns:a16="http://schemas.microsoft.com/office/drawing/2014/main" id="{8D9F15A9-2CF4-8606-CB38-A36EF046E77B}"/>
              </a:ext>
            </a:extLst>
          </p:cNvPr>
          <p:cNvSpPr>
            <a:spLocks noGrp="1"/>
          </p:cNvSpPr>
          <p:nvPr>
            <p:ph type="title"/>
          </p:nvPr>
        </p:nvSpPr>
        <p:spPr/>
        <p:txBody>
          <a:bodyPr>
            <a:normAutofit fontScale="90000"/>
          </a:bodyPr>
          <a:lstStyle/>
          <a:p>
            <a:r>
              <a:rPr lang="en-US" sz="9600" dirty="0"/>
              <a:t>Texas State Programs</a:t>
            </a:r>
            <a:br>
              <a:rPr lang="en-US" sz="9600" dirty="0"/>
            </a:br>
            <a:r>
              <a:rPr lang="en-US" sz="8900" b="1" dirty="0"/>
              <a:t>Shield a Badge Program</a:t>
            </a:r>
            <a:endParaRPr lang="en-US" dirty="0"/>
          </a:p>
        </p:txBody>
      </p:sp>
      <p:pic>
        <p:nvPicPr>
          <p:cNvPr id="4" name="Picture 4" descr="A picture containing text, poster, font, book&#10;&#10;Description automatically generated">
            <a:extLst>
              <a:ext uri="{FF2B5EF4-FFF2-40B4-BE49-F238E27FC236}">
                <a16:creationId xmlns:a16="http://schemas.microsoft.com/office/drawing/2014/main" id="{6F3BDA3B-15D2-266B-2EE1-DF236C68CBD2}"/>
              </a:ext>
            </a:extLst>
          </p:cNvPr>
          <p:cNvPicPr>
            <a:picLocks noChangeAspect="1"/>
          </p:cNvPicPr>
          <p:nvPr/>
        </p:nvPicPr>
        <p:blipFill>
          <a:blip r:embed="rId2"/>
          <a:stretch>
            <a:fillRect/>
          </a:stretch>
        </p:blipFill>
        <p:spPr>
          <a:xfrm>
            <a:off x="14722740" y="4208733"/>
            <a:ext cx="8573104" cy="9044651"/>
          </a:xfrm>
          <a:prstGeom prst="rect">
            <a:avLst/>
          </a:prstGeom>
        </p:spPr>
      </p:pic>
    </p:spTree>
    <p:extLst>
      <p:ext uri="{BB962C8B-B14F-4D97-AF65-F5344CB8AC3E}">
        <p14:creationId xmlns:p14="http://schemas.microsoft.com/office/powerpoint/2010/main" val="3139658814"/>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FC0DF-4AAB-8481-7052-9E09810B4F94}"/>
              </a:ext>
            </a:extLst>
          </p:cNvPr>
          <p:cNvSpPr>
            <a:spLocks noGrp="1"/>
          </p:cNvSpPr>
          <p:nvPr>
            <p:ph type="body" idx="1"/>
          </p:nvPr>
        </p:nvSpPr>
        <p:spPr>
          <a:xfrm>
            <a:off x="234691" y="4197784"/>
            <a:ext cx="8747191" cy="4182177"/>
          </a:xfrm>
        </p:spPr>
        <p:txBody>
          <a:bodyPr lIns="137153" tIns="137153" rIns="137153" bIns="137153" anchor="t">
            <a:noAutofit/>
          </a:bodyPr>
          <a:lstStyle/>
          <a:p>
            <a:pPr marL="963930" indent="-957580"/>
            <a:r>
              <a:rPr lang="en-US" sz="4000" b="1" dirty="0"/>
              <a:t>49th State "Johnny Lopez" Golf Tournament</a:t>
            </a:r>
            <a:endParaRPr lang="en-US" sz="4000" dirty="0"/>
          </a:p>
          <a:p>
            <a:pPr marL="6350" indent="0">
              <a:buNone/>
            </a:pPr>
            <a:r>
              <a:rPr lang="en-US" sz="3200" dirty="0"/>
              <a:t>Ricky Meyer – Chairman</a:t>
            </a:r>
          </a:p>
          <a:p>
            <a:pPr marL="6350" indent="0">
              <a:buNone/>
            </a:pPr>
            <a:r>
              <a:rPr lang="en-US" sz="3200" dirty="0"/>
              <a:t>Larry </a:t>
            </a:r>
            <a:r>
              <a:rPr lang="en-US" sz="3200" dirty="0" err="1"/>
              <a:t>Solanski</a:t>
            </a:r>
            <a:r>
              <a:rPr lang="en-US" sz="3200" dirty="0"/>
              <a:t> – Co-Chairman</a:t>
            </a:r>
          </a:p>
          <a:p>
            <a:pPr marL="6350" indent="0">
              <a:buNone/>
            </a:pPr>
            <a:r>
              <a:rPr lang="en-US" sz="3600" dirty="0"/>
              <a:t>Sept. 15-16-17, 2023</a:t>
            </a:r>
          </a:p>
          <a:p>
            <a:pPr marL="6350" indent="0">
              <a:buNone/>
            </a:pPr>
            <a:r>
              <a:rPr lang="en-US" sz="3600" dirty="0"/>
              <a:t>Squaw Valley Golf Course</a:t>
            </a:r>
          </a:p>
          <a:p>
            <a:pPr marL="6350" indent="0">
              <a:buNone/>
            </a:pPr>
            <a:r>
              <a:rPr lang="en-US" sz="3600" dirty="0"/>
              <a:t>2439 E. US-67</a:t>
            </a:r>
          </a:p>
          <a:p>
            <a:pPr marL="6350" indent="0">
              <a:buNone/>
            </a:pPr>
            <a:r>
              <a:rPr lang="en-US" sz="3600" dirty="0"/>
              <a:t>Glen Rose, TX 76043</a:t>
            </a:r>
          </a:p>
          <a:p>
            <a:pPr marL="6350" indent="0">
              <a:buNone/>
            </a:pPr>
            <a:r>
              <a:rPr lang="en-US" sz="3600" b="1" dirty="0"/>
              <a:t>DEADLINE TO ENTER – AUG 15, 2023</a:t>
            </a:r>
          </a:p>
          <a:p>
            <a:pPr marL="6350" indent="0">
              <a:buNone/>
            </a:pPr>
            <a:endParaRPr lang="en-US" sz="3600" b="1" dirty="0"/>
          </a:p>
          <a:p>
            <a:pPr marL="963930" indent="-957580">
              <a:buChar char="•"/>
            </a:pPr>
            <a:endParaRPr lang="en-US" sz="4800" dirty="0"/>
          </a:p>
        </p:txBody>
      </p:sp>
      <p:sp>
        <p:nvSpPr>
          <p:cNvPr id="3" name="Title 2">
            <a:extLst>
              <a:ext uri="{FF2B5EF4-FFF2-40B4-BE49-F238E27FC236}">
                <a16:creationId xmlns:a16="http://schemas.microsoft.com/office/drawing/2014/main" id="{F462A2E6-2A68-4879-FEBB-FFF40A0DE84B}"/>
              </a:ext>
            </a:extLst>
          </p:cNvPr>
          <p:cNvSpPr>
            <a:spLocks noGrp="1"/>
          </p:cNvSpPr>
          <p:nvPr>
            <p:ph type="title"/>
          </p:nvPr>
        </p:nvSpPr>
        <p:spPr>
          <a:xfrm>
            <a:off x="4104425" y="680792"/>
            <a:ext cx="18953842" cy="2590802"/>
          </a:xfrm>
        </p:spPr>
        <p:txBody>
          <a:bodyPr/>
          <a:lstStyle/>
          <a:p>
            <a:r>
              <a:rPr lang="en-US" sz="9600" dirty="0"/>
              <a:t>Texas State Programs - </a:t>
            </a:r>
            <a:r>
              <a:rPr lang="en-US" sz="9600" b="1" dirty="0"/>
              <a:t>Athletics</a:t>
            </a:r>
            <a:endParaRPr lang="en-US" b="1" dirty="0"/>
          </a:p>
        </p:txBody>
      </p:sp>
      <p:pic>
        <p:nvPicPr>
          <p:cNvPr id="4" name="Picture 4">
            <a:extLst>
              <a:ext uri="{FF2B5EF4-FFF2-40B4-BE49-F238E27FC236}">
                <a16:creationId xmlns:a16="http://schemas.microsoft.com/office/drawing/2014/main" id="{2F54CEE6-A633-EDB7-04BE-3ECFFE331AB8}"/>
              </a:ext>
            </a:extLst>
          </p:cNvPr>
          <p:cNvPicPr>
            <a:picLocks noChangeAspect="1"/>
          </p:cNvPicPr>
          <p:nvPr/>
        </p:nvPicPr>
        <p:blipFill>
          <a:blip r:embed="rId2"/>
          <a:stretch>
            <a:fillRect/>
          </a:stretch>
        </p:blipFill>
        <p:spPr>
          <a:xfrm>
            <a:off x="8784619" y="4201949"/>
            <a:ext cx="5936341" cy="7176815"/>
          </a:xfrm>
          <a:prstGeom prst="rect">
            <a:avLst/>
          </a:prstGeom>
        </p:spPr>
      </p:pic>
      <p:pic>
        <p:nvPicPr>
          <p:cNvPr id="5" name="Picture 5" descr="A picture containing text, font, handwriting, screenshot&#10;&#10;Description automatically generated">
            <a:extLst>
              <a:ext uri="{FF2B5EF4-FFF2-40B4-BE49-F238E27FC236}">
                <a16:creationId xmlns:a16="http://schemas.microsoft.com/office/drawing/2014/main" id="{BB4C9410-47E7-D13B-5CA6-A707AFD991BC}"/>
              </a:ext>
            </a:extLst>
          </p:cNvPr>
          <p:cNvPicPr>
            <a:picLocks noChangeAspect="1"/>
          </p:cNvPicPr>
          <p:nvPr/>
        </p:nvPicPr>
        <p:blipFill>
          <a:blip r:embed="rId3"/>
          <a:stretch>
            <a:fillRect/>
          </a:stretch>
        </p:blipFill>
        <p:spPr>
          <a:xfrm>
            <a:off x="14800039" y="2598113"/>
            <a:ext cx="7871580" cy="3907143"/>
          </a:xfrm>
          <a:prstGeom prst="rect">
            <a:avLst/>
          </a:prstGeom>
        </p:spPr>
      </p:pic>
      <p:pic>
        <p:nvPicPr>
          <p:cNvPr id="6" name="Picture 6">
            <a:extLst>
              <a:ext uri="{FF2B5EF4-FFF2-40B4-BE49-F238E27FC236}">
                <a16:creationId xmlns:a16="http://schemas.microsoft.com/office/drawing/2014/main" id="{B6939E53-3E51-EC22-5461-605FC3BE3A6C}"/>
              </a:ext>
            </a:extLst>
          </p:cNvPr>
          <p:cNvPicPr>
            <a:picLocks noChangeAspect="1"/>
          </p:cNvPicPr>
          <p:nvPr/>
        </p:nvPicPr>
        <p:blipFill>
          <a:blip r:embed="rId4"/>
          <a:stretch>
            <a:fillRect/>
          </a:stretch>
        </p:blipFill>
        <p:spPr>
          <a:xfrm>
            <a:off x="14723975" y="5636182"/>
            <a:ext cx="8815009" cy="3818573"/>
          </a:xfrm>
          <a:prstGeom prst="rect">
            <a:avLst/>
          </a:prstGeom>
        </p:spPr>
      </p:pic>
      <p:pic>
        <p:nvPicPr>
          <p:cNvPr id="7" name="Picture 7" descr="A picture containing text, font, handwriting, typography&#10;&#10;Description automatically generated">
            <a:extLst>
              <a:ext uri="{FF2B5EF4-FFF2-40B4-BE49-F238E27FC236}">
                <a16:creationId xmlns:a16="http://schemas.microsoft.com/office/drawing/2014/main" id="{49618D7B-53D1-E616-0125-D73CD93E14BD}"/>
              </a:ext>
            </a:extLst>
          </p:cNvPr>
          <p:cNvPicPr>
            <a:picLocks noChangeAspect="1"/>
          </p:cNvPicPr>
          <p:nvPr/>
        </p:nvPicPr>
        <p:blipFill>
          <a:blip r:embed="rId5"/>
          <a:stretch>
            <a:fillRect/>
          </a:stretch>
        </p:blipFill>
        <p:spPr>
          <a:xfrm>
            <a:off x="14725083" y="8881739"/>
            <a:ext cx="8984342" cy="4377281"/>
          </a:xfrm>
          <a:prstGeom prst="rect">
            <a:avLst/>
          </a:prstGeom>
        </p:spPr>
      </p:pic>
      <p:pic>
        <p:nvPicPr>
          <p:cNvPr id="9" name="Picture 9">
            <a:extLst>
              <a:ext uri="{FF2B5EF4-FFF2-40B4-BE49-F238E27FC236}">
                <a16:creationId xmlns:a16="http://schemas.microsoft.com/office/drawing/2014/main" id="{EB1B683E-4B10-374D-9545-EA515D4A4002}"/>
              </a:ext>
            </a:extLst>
          </p:cNvPr>
          <p:cNvPicPr>
            <a:picLocks noChangeAspect="1"/>
          </p:cNvPicPr>
          <p:nvPr/>
        </p:nvPicPr>
        <p:blipFill>
          <a:blip r:embed="rId6"/>
          <a:stretch>
            <a:fillRect/>
          </a:stretch>
        </p:blipFill>
        <p:spPr>
          <a:xfrm>
            <a:off x="241932" y="9745245"/>
            <a:ext cx="10201562" cy="4373229"/>
          </a:xfrm>
          <a:prstGeom prst="rect">
            <a:avLst/>
          </a:prstGeom>
        </p:spPr>
      </p:pic>
    </p:spTree>
    <p:extLst>
      <p:ext uri="{BB962C8B-B14F-4D97-AF65-F5344CB8AC3E}">
        <p14:creationId xmlns:p14="http://schemas.microsoft.com/office/powerpoint/2010/main" val="51049091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4CB9F-FA10-C904-77E7-1E6CF8D8BBD7}"/>
              </a:ext>
            </a:extLst>
          </p:cNvPr>
          <p:cNvSpPr>
            <a:spLocks noGrp="1"/>
          </p:cNvSpPr>
          <p:nvPr>
            <p:ph type="body" idx="1"/>
          </p:nvPr>
        </p:nvSpPr>
        <p:spPr/>
        <p:txBody>
          <a:bodyPr/>
          <a:lstStyle/>
          <a:p>
            <a:pPr marL="963930" indent="-957580"/>
            <a:r>
              <a:rPr lang="en-US" dirty="0"/>
              <a:t>Catholic Essay Contest – TOPIC - </a:t>
            </a:r>
          </a:p>
          <a:p>
            <a:pPr marL="6350" indent="0">
              <a:buNone/>
            </a:pPr>
            <a:r>
              <a:rPr lang="en-US" b="1" i="1" dirty="0"/>
              <a:t>How can the Church Evangelize in the Digital Age?</a:t>
            </a:r>
          </a:p>
          <a:p>
            <a:pPr marL="963930" indent="-957580">
              <a:buFont typeface="Arial"/>
              <a:buChar char="•"/>
            </a:pPr>
            <a:r>
              <a:rPr lang="en-US" dirty="0"/>
              <a:t>Order Council Kits July/early August</a:t>
            </a:r>
            <a:endParaRPr lang="en-US" b="1" i="1" dirty="0"/>
          </a:p>
          <a:p>
            <a:pPr marL="963930" indent="-957580">
              <a:buFont typeface="Arial"/>
              <a:buChar char="•"/>
            </a:pPr>
            <a:r>
              <a:rPr lang="en-US" dirty="0"/>
              <a:t>Submit Essays to State Program Director by January 12, 2024.</a:t>
            </a:r>
          </a:p>
          <a:p>
            <a:pPr marL="963930" indent="-957580">
              <a:buFont typeface="Arial"/>
              <a:buChar char="•"/>
            </a:pPr>
            <a:endParaRPr lang="en-US" dirty="0"/>
          </a:p>
          <a:p>
            <a:pPr marL="963930" indent="-957580">
              <a:buFont typeface="Arial"/>
              <a:buChar char="•"/>
            </a:pPr>
            <a:r>
              <a:rPr lang="en-US" b="1" dirty="0"/>
              <a:t>Keep Christ in Christmas Contest</a:t>
            </a:r>
          </a:p>
          <a:p>
            <a:pPr marL="963930" indent="-957580">
              <a:buFont typeface="Arial"/>
              <a:buChar char="•"/>
            </a:pPr>
            <a:r>
              <a:rPr lang="en-US" dirty="0"/>
              <a:t>Order Council Kits September</a:t>
            </a:r>
          </a:p>
          <a:p>
            <a:pPr marL="963930" indent="-957580">
              <a:buFont typeface="Arial"/>
              <a:buChar char="•"/>
            </a:pPr>
            <a:r>
              <a:rPr lang="en-US" dirty="0"/>
              <a:t>Submit Posters to State Program Director by Feb. 9, 2024</a:t>
            </a:r>
          </a:p>
        </p:txBody>
      </p:sp>
      <p:sp>
        <p:nvSpPr>
          <p:cNvPr id="3" name="Title 2">
            <a:extLst>
              <a:ext uri="{FF2B5EF4-FFF2-40B4-BE49-F238E27FC236}">
                <a16:creationId xmlns:a16="http://schemas.microsoft.com/office/drawing/2014/main" id="{6914FB86-7CDA-A48D-9D3E-252B0669A935}"/>
              </a:ext>
            </a:extLst>
          </p:cNvPr>
          <p:cNvSpPr>
            <a:spLocks noGrp="1"/>
          </p:cNvSpPr>
          <p:nvPr>
            <p:ph type="title"/>
          </p:nvPr>
        </p:nvSpPr>
        <p:spPr/>
        <p:txBody>
          <a:bodyPr/>
          <a:lstStyle/>
          <a:p>
            <a:r>
              <a:rPr lang="en-US" dirty="0"/>
              <a:t>State Programs – Youth </a:t>
            </a:r>
          </a:p>
        </p:txBody>
      </p:sp>
    </p:spTree>
    <p:extLst>
      <p:ext uri="{BB962C8B-B14F-4D97-AF65-F5344CB8AC3E}">
        <p14:creationId xmlns:p14="http://schemas.microsoft.com/office/powerpoint/2010/main" val="3937816159"/>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986E742-C84D-7CDD-52BF-411BC4117AB9}"/>
              </a:ext>
            </a:extLst>
          </p:cNvPr>
          <p:cNvPicPr>
            <a:picLocks noChangeAspect="1"/>
          </p:cNvPicPr>
          <p:nvPr/>
        </p:nvPicPr>
        <p:blipFill>
          <a:blip r:embed="rId2"/>
          <a:stretch>
            <a:fillRect/>
          </a:stretch>
        </p:blipFill>
        <p:spPr>
          <a:xfrm>
            <a:off x="6219775" y="6458449"/>
            <a:ext cx="14011563" cy="3132516"/>
          </a:xfrm>
          <a:prstGeom prst="rect">
            <a:avLst/>
          </a:prstGeom>
        </p:spPr>
      </p:pic>
      <p:pic>
        <p:nvPicPr>
          <p:cNvPr id="3" name="Picture 3" descr="A picture containing font, graphics, symbol, logo&#10;&#10;Description automatically generated">
            <a:extLst>
              <a:ext uri="{FF2B5EF4-FFF2-40B4-BE49-F238E27FC236}">
                <a16:creationId xmlns:a16="http://schemas.microsoft.com/office/drawing/2014/main" id="{5EE5E730-A4A4-8E35-D843-DB730B0D0DDD}"/>
              </a:ext>
            </a:extLst>
          </p:cNvPr>
          <p:cNvPicPr>
            <a:picLocks noChangeAspect="1"/>
          </p:cNvPicPr>
          <p:nvPr/>
        </p:nvPicPr>
        <p:blipFill>
          <a:blip r:embed="rId3"/>
          <a:stretch>
            <a:fillRect/>
          </a:stretch>
        </p:blipFill>
        <p:spPr>
          <a:xfrm>
            <a:off x="13774439" y="3391215"/>
            <a:ext cx="9878291" cy="2970892"/>
          </a:xfrm>
          <a:prstGeom prst="rect">
            <a:avLst/>
          </a:prstGeom>
        </p:spPr>
      </p:pic>
      <p:pic>
        <p:nvPicPr>
          <p:cNvPr id="4" name="Picture 4" descr="A picture containing text, font, graphics, symbol&#10;&#10;Description automatically generated">
            <a:extLst>
              <a:ext uri="{FF2B5EF4-FFF2-40B4-BE49-F238E27FC236}">
                <a16:creationId xmlns:a16="http://schemas.microsoft.com/office/drawing/2014/main" id="{0CC4DC93-750F-0CFB-A1E9-EA3CD24B4CF3}"/>
              </a:ext>
            </a:extLst>
          </p:cNvPr>
          <p:cNvPicPr>
            <a:picLocks noChangeAspect="1"/>
          </p:cNvPicPr>
          <p:nvPr/>
        </p:nvPicPr>
        <p:blipFill>
          <a:blip r:embed="rId4"/>
          <a:stretch>
            <a:fillRect/>
          </a:stretch>
        </p:blipFill>
        <p:spPr>
          <a:xfrm>
            <a:off x="13555194" y="10593836"/>
            <a:ext cx="10986653" cy="3051374"/>
          </a:xfrm>
          <a:prstGeom prst="rect">
            <a:avLst/>
          </a:prstGeom>
        </p:spPr>
      </p:pic>
      <p:pic>
        <p:nvPicPr>
          <p:cNvPr id="5" name="Picture 5">
            <a:extLst>
              <a:ext uri="{FF2B5EF4-FFF2-40B4-BE49-F238E27FC236}">
                <a16:creationId xmlns:a16="http://schemas.microsoft.com/office/drawing/2014/main" id="{B837B591-08E1-1C07-588E-6C34BB0823B5}"/>
              </a:ext>
            </a:extLst>
          </p:cNvPr>
          <p:cNvPicPr>
            <a:picLocks noChangeAspect="1"/>
          </p:cNvPicPr>
          <p:nvPr/>
        </p:nvPicPr>
        <p:blipFill>
          <a:blip r:embed="rId5"/>
          <a:stretch>
            <a:fillRect/>
          </a:stretch>
        </p:blipFill>
        <p:spPr>
          <a:xfrm>
            <a:off x="5888240" y="2643558"/>
            <a:ext cx="8308108" cy="2527883"/>
          </a:xfrm>
          <a:prstGeom prst="rect">
            <a:avLst/>
          </a:prstGeom>
        </p:spPr>
      </p:pic>
      <p:pic>
        <p:nvPicPr>
          <p:cNvPr id="6" name="Picture 6" descr="A picture containing font, graphics, symbol, logo&#10;&#10;Description automatically generated">
            <a:extLst>
              <a:ext uri="{FF2B5EF4-FFF2-40B4-BE49-F238E27FC236}">
                <a16:creationId xmlns:a16="http://schemas.microsoft.com/office/drawing/2014/main" id="{380FBEEF-1F8E-94B4-411A-FA8F5CBB5E1F}"/>
              </a:ext>
            </a:extLst>
          </p:cNvPr>
          <p:cNvPicPr>
            <a:picLocks noChangeAspect="1"/>
          </p:cNvPicPr>
          <p:nvPr/>
        </p:nvPicPr>
        <p:blipFill>
          <a:blip r:embed="rId6"/>
          <a:stretch>
            <a:fillRect/>
          </a:stretch>
        </p:blipFill>
        <p:spPr>
          <a:xfrm>
            <a:off x="187487" y="3893607"/>
            <a:ext cx="8793017" cy="3297044"/>
          </a:xfrm>
          <a:prstGeom prst="rect">
            <a:avLst/>
          </a:prstGeom>
        </p:spPr>
      </p:pic>
      <p:pic>
        <p:nvPicPr>
          <p:cNvPr id="7" name="Picture 7">
            <a:extLst>
              <a:ext uri="{FF2B5EF4-FFF2-40B4-BE49-F238E27FC236}">
                <a16:creationId xmlns:a16="http://schemas.microsoft.com/office/drawing/2014/main" id="{5F5294CC-9C55-BC2E-79C1-D9C29AA852F1}"/>
              </a:ext>
            </a:extLst>
          </p:cNvPr>
          <p:cNvPicPr>
            <a:picLocks noChangeAspect="1"/>
          </p:cNvPicPr>
          <p:nvPr/>
        </p:nvPicPr>
        <p:blipFill>
          <a:blip r:embed="rId7"/>
          <a:stretch>
            <a:fillRect/>
          </a:stretch>
        </p:blipFill>
        <p:spPr>
          <a:xfrm>
            <a:off x="356538" y="10078789"/>
            <a:ext cx="9185562" cy="2332119"/>
          </a:xfrm>
          <a:prstGeom prst="rect">
            <a:avLst/>
          </a:prstGeom>
        </p:spPr>
      </p:pic>
      <p:pic>
        <p:nvPicPr>
          <p:cNvPr id="8" name="Picture 8" descr="A picture containing graphics, design&#10;&#10;Description automatically generated">
            <a:extLst>
              <a:ext uri="{FF2B5EF4-FFF2-40B4-BE49-F238E27FC236}">
                <a16:creationId xmlns:a16="http://schemas.microsoft.com/office/drawing/2014/main" id="{87270378-5C47-514C-5246-8015DB98F62F}"/>
              </a:ext>
            </a:extLst>
          </p:cNvPr>
          <p:cNvPicPr>
            <a:picLocks noChangeAspect="1"/>
          </p:cNvPicPr>
          <p:nvPr/>
        </p:nvPicPr>
        <p:blipFill>
          <a:blip r:embed="rId8"/>
          <a:stretch>
            <a:fillRect/>
          </a:stretch>
        </p:blipFill>
        <p:spPr>
          <a:xfrm>
            <a:off x="-1908222" y="4036313"/>
            <a:ext cx="25626288" cy="8241835"/>
          </a:xfrm>
          <a:prstGeom prst="rect">
            <a:avLst/>
          </a:prstGeom>
        </p:spPr>
      </p:pic>
      <p:sp>
        <p:nvSpPr>
          <p:cNvPr id="9" name="TextBox 8">
            <a:extLst>
              <a:ext uri="{FF2B5EF4-FFF2-40B4-BE49-F238E27FC236}">
                <a16:creationId xmlns:a16="http://schemas.microsoft.com/office/drawing/2014/main" id="{A651415A-9741-19DF-F817-DE0C818FE2BD}"/>
              </a:ext>
            </a:extLst>
          </p:cNvPr>
          <p:cNvSpPr txBox="1"/>
          <p:nvPr/>
        </p:nvSpPr>
        <p:spPr>
          <a:xfrm>
            <a:off x="6210019" y="620049"/>
            <a:ext cx="16459199" cy="17697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5" tIns="68575" rIns="68575" bIns="68575" numCol="1" spcCol="38100" rtlCol="0" fromWordArt="0" anchor="t" anchorCtr="0" forceAA="0" compatLnSpc="1">
            <a:prstTxWarp prst="textNoShape">
              <a:avLst/>
            </a:prstTxWarp>
            <a:spAutoFit/>
          </a:bodyPr>
          <a:lstStyle/>
          <a:p>
            <a:r>
              <a:rPr lang="en-US" sz="10600"/>
              <a:t>The Circle of Success</a:t>
            </a:r>
            <a:endParaRPr lang="en-US"/>
          </a:p>
        </p:txBody>
      </p:sp>
    </p:spTree>
    <p:extLst>
      <p:ext uri="{BB962C8B-B14F-4D97-AF65-F5344CB8AC3E}">
        <p14:creationId xmlns:p14="http://schemas.microsoft.com/office/powerpoint/2010/main" val="224939936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zeal for the proclamation of the Gospel and generous concern for the needs of his brothers and sisters made hi an outstanding witness of Christian solidarity and fraternal assistance”…"/>
          <p:cNvSpPr txBox="1">
            <a:spLocks noGrp="1"/>
          </p:cNvSpPr>
          <p:nvPr>
            <p:ph type="body" idx="1"/>
          </p:nvPr>
        </p:nvSpPr>
        <p:spPr>
          <a:xfrm>
            <a:off x="244280" y="4155318"/>
            <a:ext cx="23895440" cy="9045562"/>
          </a:xfrm>
          <a:prstGeom prst="rect">
            <a:avLst/>
          </a:prstGeom>
        </p:spPr>
        <p:txBody>
          <a:bodyPr/>
          <a:lstStyle/>
          <a:p>
            <a:r>
              <a:rPr dirty="0"/>
              <a:t>“zeal for the proclamation of the Gospel and generous concern for the needs of his brothers and sisters made him an outstanding witness of Christian solidarity and fraternal assistance”</a:t>
            </a:r>
            <a:endParaRPr lang="en-US" dirty="0"/>
          </a:p>
          <a:p>
            <a:endParaRPr dirty="0"/>
          </a:p>
          <a:p>
            <a:pPr>
              <a:defRPr i="1"/>
            </a:pPr>
            <a:r>
              <a:rPr dirty="0"/>
              <a:t>-Pope Francis, Apostolic Letter proclaimed at Bl. </a:t>
            </a:r>
            <a:r>
              <a:rPr dirty="0" err="1"/>
              <a:t>McGivney’s</a:t>
            </a:r>
            <a:r>
              <a:rPr dirty="0"/>
              <a:t> Beatification Oct 31, 2020</a:t>
            </a:r>
          </a:p>
        </p:txBody>
      </p:sp>
      <p:sp>
        <p:nvSpPr>
          <p:cNvPr id="16" name="Title 2">
            <a:extLst>
              <a:ext uri="{FF2B5EF4-FFF2-40B4-BE49-F238E27FC236}">
                <a16:creationId xmlns:a16="http://schemas.microsoft.com/office/drawing/2014/main" id="{C52F567F-BB48-C7AE-88AD-E47F14A3C2A0}"/>
              </a:ext>
            </a:extLst>
          </p:cNvPr>
          <p:cNvSpPr>
            <a:spLocks noGrp="1"/>
          </p:cNvSpPr>
          <p:nvPr>
            <p:ph type="title"/>
          </p:nvPr>
        </p:nvSpPr>
        <p:spPr>
          <a:xfrm>
            <a:off x="3523201" y="791775"/>
            <a:ext cx="17283896" cy="2590801"/>
          </a:xfrm>
        </p:spPr>
        <p:txBody>
          <a:bodyPr>
            <a:normAutofit fontScale="90000"/>
          </a:bodyPr>
          <a:lstStyle/>
          <a:p>
            <a:r>
              <a:rPr lang="en-US" dirty="0"/>
              <a:t>Evangelization &amp; </a:t>
            </a:r>
            <a:br>
              <a:rPr lang="en-US" dirty="0"/>
            </a:br>
            <a:r>
              <a:rPr lang="en-US" dirty="0"/>
              <a:t>Faith Formation</a:t>
            </a:r>
          </a:p>
        </p:txBody>
      </p:sp>
      <p:pic>
        <p:nvPicPr>
          <p:cNvPr id="18" name="Picture 4">
            <a:extLst>
              <a:ext uri="{FF2B5EF4-FFF2-40B4-BE49-F238E27FC236}">
                <a16:creationId xmlns:a16="http://schemas.microsoft.com/office/drawing/2014/main" id="{81BEEC43-ADB1-BA4A-8721-C33ED505F3E6}"/>
              </a:ext>
            </a:extLst>
          </p:cNvPr>
          <p:cNvPicPr>
            <a:picLocks noChangeAspect="1"/>
          </p:cNvPicPr>
          <p:nvPr/>
        </p:nvPicPr>
        <p:blipFill>
          <a:blip r:embed="rId2"/>
          <a:stretch>
            <a:fillRect/>
          </a:stretch>
        </p:blipFill>
        <p:spPr>
          <a:xfrm>
            <a:off x="19238201" y="-90273"/>
            <a:ext cx="5213131" cy="4410861"/>
          </a:xfrm>
          <a:prstGeom prst="rect">
            <a:avLst/>
          </a:prstGeom>
        </p:spPr>
      </p:pic>
    </p:spTree>
    <p:extLst>
      <p:ext uri="{BB962C8B-B14F-4D97-AF65-F5344CB8AC3E}">
        <p14:creationId xmlns:p14="http://schemas.microsoft.com/office/powerpoint/2010/main" val="90800845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Help all men grow in their relationship with Jesus Christ…"/>
          <p:cNvSpPr txBox="1">
            <a:spLocks noGrp="1"/>
          </p:cNvSpPr>
          <p:nvPr>
            <p:ph type="body" idx="1"/>
          </p:nvPr>
        </p:nvSpPr>
        <p:spPr>
          <a:xfrm>
            <a:off x="244280" y="4368589"/>
            <a:ext cx="23895440" cy="9045562"/>
          </a:xfrm>
          <a:prstGeom prst="rect">
            <a:avLst/>
          </a:prstGeom>
        </p:spPr>
        <p:txBody>
          <a:bodyPr/>
          <a:lstStyle/>
          <a:p>
            <a:pPr marL="882315" indent="-882315" algn="l">
              <a:buSzPct val="100000"/>
              <a:buAutoNum type="arabicPeriod"/>
            </a:pPr>
            <a:r>
              <a:rPr dirty="0"/>
              <a:t>Help all men grow in their relationship with Jesus Christ</a:t>
            </a:r>
          </a:p>
          <a:p>
            <a:pPr marL="882315" indent="-882315" algn="l">
              <a:buSzPct val="100000"/>
              <a:buAutoNum type="arabicPeriod"/>
            </a:pPr>
            <a:r>
              <a:rPr dirty="0"/>
              <a:t>To provide opportunities for men to serve Christ in His Church including being a missionary disciple</a:t>
            </a:r>
          </a:p>
          <a:p>
            <a:pPr marL="882315" indent="-882315" algn="l">
              <a:buSzPct val="100000"/>
              <a:buAutoNum type="arabicPeriod"/>
            </a:pPr>
            <a:r>
              <a:rPr dirty="0"/>
              <a:t>To provide opportunities for men to serve those most in need in their communities and around the world IN THE NAME OF CHRIST JESUS</a:t>
            </a:r>
          </a:p>
          <a:p>
            <a:pPr marL="882315" indent="-882315" algn="l">
              <a:buSzPct val="100000"/>
              <a:buAutoNum type="arabicPeriod"/>
            </a:pPr>
            <a:r>
              <a:rPr dirty="0"/>
              <a:t>Promise to provide protection and aid to widows and orphans through our insurance arm</a:t>
            </a:r>
          </a:p>
        </p:txBody>
      </p:sp>
      <p:sp>
        <p:nvSpPr>
          <p:cNvPr id="5" name="Title 2">
            <a:extLst>
              <a:ext uri="{FF2B5EF4-FFF2-40B4-BE49-F238E27FC236}">
                <a16:creationId xmlns:a16="http://schemas.microsoft.com/office/drawing/2014/main" id="{E9F76EA5-40BE-8D3D-BAF5-072DCAB4BF24}"/>
              </a:ext>
            </a:extLst>
          </p:cNvPr>
          <p:cNvSpPr>
            <a:spLocks noGrp="1"/>
          </p:cNvSpPr>
          <p:nvPr>
            <p:ph type="title"/>
          </p:nvPr>
        </p:nvSpPr>
        <p:spPr>
          <a:xfrm>
            <a:off x="3523201" y="791775"/>
            <a:ext cx="17283896" cy="2590801"/>
          </a:xfrm>
        </p:spPr>
        <p:txBody>
          <a:bodyPr>
            <a:normAutofit fontScale="90000"/>
          </a:bodyPr>
          <a:lstStyle/>
          <a:p>
            <a:r>
              <a:rPr lang="en-US" dirty="0"/>
              <a:t>Evangelization &amp; </a:t>
            </a:r>
            <a:br>
              <a:rPr lang="en-US" dirty="0"/>
            </a:br>
            <a:r>
              <a:rPr lang="en-US" dirty="0"/>
              <a:t>Faith Formation</a:t>
            </a:r>
          </a:p>
        </p:txBody>
      </p:sp>
      <p:pic>
        <p:nvPicPr>
          <p:cNvPr id="7" name="Picture 4">
            <a:extLst>
              <a:ext uri="{FF2B5EF4-FFF2-40B4-BE49-F238E27FC236}">
                <a16:creationId xmlns:a16="http://schemas.microsoft.com/office/drawing/2014/main" id="{C69F4B54-DFC8-7165-36B1-1B4F2DB96B2C}"/>
              </a:ext>
            </a:extLst>
          </p:cNvPr>
          <p:cNvPicPr>
            <a:picLocks noChangeAspect="1"/>
          </p:cNvPicPr>
          <p:nvPr/>
        </p:nvPicPr>
        <p:blipFill>
          <a:blip r:embed="rId2"/>
          <a:stretch>
            <a:fillRect/>
          </a:stretch>
        </p:blipFill>
        <p:spPr>
          <a:xfrm>
            <a:off x="19238201" y="-90273"/>
            <a:ext cx="5213131" cy="441086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9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9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9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build="p" bldLvl="5"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Evangelization and Discipleship MUST permeate…"/>
          <p:cNvSpPr txBox="1">
            <a:spLocks noGrp="1"/>
          </p:cNvSpPr>
          <p:nvPr>
            <p:ph type="body" idx="1"/>
          </p:nvPr>
        </p:nvSpPr>
        <p:spPr>
          <a:xfrm>
            <a:off x="244280" y="4155318"/>
            <a:ext cx="23895440" cy="9045562"/>
          </a:xfrm>
          <a:prstGeom prst="rect">
            <a:avLst/>
          </a:prstGeom>
        </p:spPr>
        <p:txBody>
          <a:bodyPr/>
          <a:lstStyle/>
          <a:p>
            <a:r>
              <a:t>Faith in Jesus Christ, </a:t>
            </a:r>
          </a:p>
          <a:p>
            <a:r>
              <a:t>Evangelization and Discipleship </a:t>
            </a:r>
          </a:p>
          <a:p>
            <a:r>
              <a:t>MUST permeate ALL aspects of </a:t>
            </a:r>
          </a:p>
          <a:p>
            <a:r>
              <a:t>council life and membership engagement</a:t>
            </a:r>
          </a:p>
        </p:txBody>
      </p:sp>
      <p:sp>
        <p:nvSpPr>
          <p:cNvPr id="5" name="Title 2">
            <a:extLst>
              <a:ext uri="{FF2B5EF4-FFF2-40B4-BE49-F238E27FC236}">
                <a16:creationId xmlns:a16="http://schemas.microsoft.com/office/drawing/2014/main" id="{75413094-2A26-6AE8-00E8-970244EC7808}"/>
              </a:ext>
            </a:extLst>
          </p:cNvPr>
          <p:cNvSpPr>
            <a:spLocks noGrp="1"/>
          </p:cNvSpPr>
          <p:nvPr>
            <p:ph type="title"/>
          </p:nvPr>
        </p:nvSpPr>
        <p:spPr>
          <a:xfrm>
            <a:off x="3523201" y="791775"/>
            <a:ext cx="17283896" cy="2590801"/>
          </a:xfrm>
        </p:spPr>
        <p:txBody>
          <a:bodyPr>
            <a:normAutofit fontScale="90000"/>
          </a:bodyPr>
          <a:lstStyle/>
          <a:p>
            <a:r>
              <a:rPr lang="en-US" dirty="0"/>
              <a:t>Evangelization &amp; </a:t>
            </a:r>
            <a:br>
              <a:rPr lang="en-US" dirty="0"/>
            </a:br>
            <a:r>
              <a:rPr lang="en-US" dirty="0"/>
              <a:t>Faith Formation</a:t>
            </a:r>
          </a:p>
        </p:txBody>
      </p:sp>
      <p:pic>
        <p:nvPicPr>
          <p:cNvPr id="7" name="Picture 4">
            <a:extLst>
              <a:ext uri="{FF2B5EF4-FFF2-40B4-BE49-F238E27FC236}">
                <a16:creationId xmlns:a16="http://schemas.microsoft.com/office/drawing/2014/main" id="{46F6DBAE-A4AE-D6E4-C3FC-E8CB80765A2A}"/>
              </a:ext>
            </a:extLst>
          </p:cNvPr>
          <p:cNvPicPr>
            <a:picLocks noChangeAspect="1"/>
          </p:cNvPicPr>
          <p:nvPr/>
        </p:nvPicPr>
        <p:blipFill>
          <a:blip r:embed="rId2"/>
          <a:stretch>
            <a:fillRect/>
          </a:stretch>
        </p:blipFill>
        <p:spPr>
          <a:xfrm>
            <a:off x="19238201" y="-90273"/>
            <a:ext cx="5213131" cy="4410861"/>
          </a:xfrm>
          <a:prstGeom prst="rect">
            <a:avLst/>
          </a:prstGeom>
        </p:spPr>
      </p:pic>
    </p:spTree>
    <p:extLst>
      <p:ext uri="{BB962C8B-B14F-4D97-AF65-F5344CB8AC3E}">
        <p14:creationId xmlns:p14="http://schemas.microsoft.com/office/powerpoint/2010/main" val="401404369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D4A2-547B-4544-B2A5-624422E3BC4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1537AD01-30E9-42AC-A649-DB32513B3B92}"/>
              </a:ext>
            </a:extLst>
          </p:cNvPr>
          <p:cNvSpPr>
            <a:spLocks noGrp="1"/>
          </p:cNvSpPr>
          <p:nvPr>
            <p:ph type="body" idx="1"/>
          </p:nvPr>
        </p:nvSpPr>
        <p:spPr>
          <a:xfrm>
            <a:off x="786064" y="4396509"/>
            <a:ext cx="22843958" cy="8776477"/>
          </a:xfrm>
        </p:spPr>
        <p:txBody>
          <a:bodyPr/>
          <a:lstStyle/>
          <a:p>
            <a:pPr marL="1322388" indent="-857250" algn="l">
              <a:buFont typeface="Wingdings" panose="05000000000000000000" pitchFamily="2" charset="2"/>
              <a:buChar char="§"/>
            </a:pPr>
            <a:r>
              <a:rPr lang="en-US" dirty="0">
                <a:effectLst/>
              </a:rPr>
              <a:t>Ceremonials</a:t>
            </a:r>
          </a:p>
          <a:p>
            <a:pPr marL="465138" lvl="5" algn="l"/>
            <a:r>
              <a:rPr lang="en-US" dirty="0"/>
              <a:t>	</a:t>
            </a:r>
          </a:p>
          <a:p>
            <a:pPr marL="465138" lvl="5" algn="l"/>
            <a:r>
              <a:rPr lang="en-US" dirty="0"/>
              <a:t>	- </a:t>
            </a:r>
            <a:r>
              <a:rPr lang="en-US" dirty="0">
                <a:effectLst/>
              </a:rPr>
              <a:t>Live</a:t>
            </a:r>
          </a:p>
          <a:p>
            <a:pPr marL="465138" lvl="5" algn="l"/>
            <a:r>
              <a:rPr lang="en-US" dirty="0">
                <a:effectLst/>
              </a:rPr>
              <a:t>	</a:t>
            </a:r>
          </a:p>
          <a:p>
            <a:pPr marL="465138" lvl="5" algn="l"/>
            <a:r>
              <a:rPr lang="en-US" dirty="0">
                <a:effectLst/>
              </a:rPr>
              <a:t>	- Video</a:t>
            </a:r>
          </a:p>
          <a:p>
            <a:pPr marL="465138" lvl="5" algn="l"/>
            <a:r>
              <a:rPr lang="en-US" dirty="0">
                <a:effectLst/>
              </a:rPr>
              <a:t>	</a:t>
            </a:r>
          </a:p>
          <a:p>
            <a:pPr marL="465138" lvl="5" algn="l"/>
            <a:r>
              <a:rPr lang="en-US" dirty="0">
                <a:effectLst/>
              </a:rPr>
              <a:t>	- On-Demand</a:t>
            </a:r>
          </a:p>
        </p:txBody>
      </p:sp>
      <p:pic>
        <p:nvPicPr>
          <p:cNvPr id="5" name="Picture 4" descr="A group of men standing in a church&#10;&#10;Description automatically generated with low confidence">
            <a:extLst>
              <a:ext uri="{FF2B5EF4-FFF2-40B4-BE49-F238E27FC236}">
                <a16:creationId xmlns:a16="http://schemas.microsoft.com/office/drawing/2014/main" id="{745C0187-6F55-4DFA-9E37-963BECC23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0360" y="3468421"/>
            <a:ext cx="5342841" cy="7463016"/>
          </a:xfrm>
          <a:prstGeom prst="rect">
            <a:avLst/>
          </a:prstGeom>
        </p:spPr>
      </p:pic>
      <p:pic>
        <p:nvPicPr>
          <p:cNvPr id="7" name="Picture 6" descr="Graphical user interface, logo, website&#10;&#10;Description automatically generated">
            <a:extLst>
              <a:ext uri="{FF2B5EF4-FFF2-40B4-BE49-F238E27FC236}">
                <a16:creationId xmlns:a16="http://schemas.microsoft.com/office/drawing/2014/main" id="{17AE681F-D928-49DE-9BDA-63B8C6BCCE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9059" y="5923177"/>
            <a:ext cx="8710329" cy="4522671"/>
          </a:xfrm>
          <a:prstGeom prst="rect">
            <a:avLst/>
          </a:prstGeom>
        </p:spPr>
      </p:pic>
      <p:pic>
        <p:nvPicPr>
          <p:cNvPr id="9" name="Picture 8" descr="Graphical user interface&#10;&#10;Description automatically generated with low confidence">
            <a:extLst>
              <a:ext uri="{FF2B5EF4-FFF2-40B4-BE49-F238E27FC236}">
                <a16:creationId xmlns:a16="http://schemas.microsoft.com/office/drawing/2014/main" id="{6DEEF23C-8F7E-4DE6-BF6E-0DA3DE2BC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1484" y="10003348"/>
            <a:ext cx="7162800" cy="3124200"/>
          </a:xfrm>
          <a:prstGeom prst="rect">
            <a:avLst/>
          </a:prstGeom>
        </p:spPr>
      </p:pic>
    </p:spTree>
    <p:extLst>
      <p:ext uri="{BB962C8B-B14F-4D97-AF65-F5344CB8AC3E}">
        <p14:creationId xmlns:p14="http://schemas.microsoft.com/office/powerpoint/2010/main" val="2822566350"/>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he Cor Meeting exists to form and strengthen Catholic men in faith and virtue as missionary disciples by drawing them into a deeper relationship with Jesus Christ through prayer, formation, and fraternity.…"/>
          <p:cNvSpPr txBox="1">
            <a:spLocks noGrp="1"/>
          </p:cNvSpPr>
          <p:nvPr>
            <p:ph type="body" idx="1"/>
          </p:nvPr>
        </p:nvSpPr>
        <p:spPr>
          <a:xfrm>
            <a:off x="234690" y="4197784"/>
            <a:ext cx="23914622" cy="8971892"/>
          </a:xfrm>
          <a:prstGeom prst="rect">
            <a:avLst/>
          </a:prstGeom>
        </p:spPr>
        <p:txBody>
          <a:bodyPr>
            <a:normAutofit lnSpcReduction="10000"/>
          </a:bodyPr>
          <a:lstStyle/>
          <a:p>
            <a:pPr marL="935362" lvl="2" indent="-929202" defTabSz="1773935">
              <a:spcBef>
                <a:spcPts val="500"/>
              </a:spcBef>
              <a:buBlip>
                <a:blip r:embed="rId2"/>
              </a:buBlip>
              <a:defRPr sz="6400">
                <a:effectLst>
                  <a:outerShdw blurRad="12700" dist="24638" dir="18900000" rotWithShape="0">
                    <a:srgbClr val="B9A23B"/>
                  </a:outerShdw>
                </a:effectLst>
              </a:defRPr>
            </a:pPr>
            <a:r>
              <a:t>The Cor exists to form and strengthen Catholic men in faith and virtue as missionary disciples by drawing them into a deeper relationship with Jesus Christ through prayer, formation, and fraternity.</a:t>
            </a:r>
          </a:p>
          <a:p>
            <a:pPr marL="935362" lvl="2" indent="-929202" defTabSz="1773935">
              <a:spcBef>
                <a:spcPts val="500"/>
              </a:spcBef>
              <a:buBlip>
                <a:blip r:embed="rId2"/>
              </a:buBlip>
              <a:defRPr sz="6400">
                <a:effectLst>
                  <a:outerShdw blurRad="12700" dist="24638" dir="18900000" rotWithShape="0">
                    <a:srgbClr val="B9A23B"/>
                  </a:outerShdw>
                </a:effectLst>
              </a:defRPr>
            </a:pPr>
            <a:endParaRPr/>
          </a:p>
          <a:p>
            <a:pPr marL="935362" lvl="2" indent="-929202" defTabSz="1773935">
              <a:spcBef>
                <a:spcPts val="500"/>
              </a:spcBef>
              <a:buBlip>
                <a:blip r:embed="rId2"/>
              </a:buBlip>
              <a:defRPr sz="6400">
                <a:effectLst>
                  <a:outerShdw blurRad="12700" dist="24638" dir="18900000" rotWithShape="0">
                    <a:srgbClr val="B9A23B"/>
                  </a:outerShdw>
                </a:effectLst>
              </a:defRPr>
            </a:pPr>
            <a:r>
              <a:t>The goal of each Cor is to provide the opportunity for men to encounter Christ (to be evangelized), to strengthen our bonds of brotherhood, and to prepare for the courageous mission of evangelization.</a:t>
            </a:r>
          </a:p>
        </p:txBody>
      </p:sp>
      <p:sp>
        <p:nvSpPr>
          <p:cNvPr id="5" name="Title 2">
            <a:extLst>
              <a:ext uri="{FF2B5EF4-FFF2-40B4-BE49-F238E27FC236}">
                <a16:creationId xmlns:a16="http://schemas.microsoft.com/office/drawing/2014/main" id="{D9BC65DA-10CC-9929-C1D1-7637B3B2E2B5}"/>
              </a:ext>
            </a:extLst>
          </p:cNvPr>
          <p:cNvSpPr>
            <a:spLocks noGrp="1"/>
          </p:cNvSpPr>
          <p:nvPr>
            <p:ph type="title"/>
          </p:nvPr>
        </p:nvSpPr>
        <p:spPr>
          <a:xfrm>
            <a:off x="3523201" y="791775"/>
            <a:ext cx="17283896" cy="2590801"/>
          </a:xfrm>
        </p:spPr>
        <p:txBody>
          <a:bodyPr>
            <a:normAutofit/>
          </a:bodyPr>
          <a:lstStyle/>
          <a:p>
            <a:r>
              <a:rPr lang="en-US" dirty="0"/>
              <a:t>COR</a:t>
            </a:r>
          </a:p>
        </p:txBody>
      </p:sp>
      <p:pic>
        <p:nvPicPr>
          <p:cNvPr id="7" name="Picture 4">
            <a:extLst>
              <a:ext uri="{FF2B5EF4-FFF2-40B4-BE49-F238E27FC236}">
                <a16:creationId xmlns:a16="http://schemas.microsoft.com/office/drawing/2014/main" id="{F530662E-55D5-124A-AA8E-14C32FDEC34C}"/>
              </a:ext>
            </a:extLst>
          </p:cNvPr>
          <p:cNvPicPr>
            <a:picLocks noChangeAspect="1"/>
          </p:cNvPicPr>
          <p:nvPr/>
        </p:nvPicPr>
        <p:blipFill>
          <a:blip r:embed="rId3"/>
          <a:stretch>
            <a:fillRect/>
          </a:stretch>
        </p:blipFill>
        <p:spPr>
          <a:xfrm>
            <a:off x="19238201" y="-90273"/>
            <a:ext cx="5213131" cy="4410861"/>
          </a:xfrm>
          <a:prstGeom prst="rect">
            <a:avLst/>
          </a:prstGeom>
        </p:spPr>
      </p:pic>
    </p:spTree>
    <p:extLst>
      <p:ext uri="{BB962C8B-B14F-4D97-AF65-F5344CB8AC3E}">
        <p14:creationId xmlns:p14="http://schemas.microsoft.com/office/powerpoint/2010/main" val="387538835"/>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Additional meeting for the council focusing on men’s formation…"/>
          <p:cNvSpPr txBox="1">
            <a:spLocks noGrp="1"/>
          </p:cNvSpPr>
          <p:nvPr>
            <p:ph type="body" idx="1"/>
          </p:nvPr>
        </p:nvSpPr>
        <p:spPr>
          <a:xfrm>
            <a:off x="234690" y="4197784"/>
            <a:ext cx="23914622" cy="8971892"/>
          </a:xfrm>
          <a:prstGeom prst="rect">
            <a:avLst/>
          </a:prstGeom>
        </p:spPr>
        <p:txBody>
          <a:bodyPr/>
          <a:lstStyle/>
          <a:p>
            <a:pPr marL="945006" lvl="2" indent="-938783" algn="l" defTabSz="1792223">
              <a:spcBef>
                <a:spcPts val="500"/>
              </a:spcBef>
              <a:buBlip>
                <a:blip r:embed="rId2"/>
              </a:buBlip>
              <a:defRPr sz="6468">
                <a:effectLst>
                  <a:outerShdw blurRad="12446" dist="24892" dir="18900000" rotWithShape="0">
                    <a:srgbClr val="B9A23B"/>
                  </a:outerShdw>
                </a:effectLst>
              </a:defRPr>
            </a:pPr>
            <a:r>
              <a:rPr dirty="0"/>
              <a:t>Additional gathering for the council focusing on men’s formation </a:t>
            </a:r>
          </a:p>
          <a:p>
            <a:pPr marL="945006" lvl="2" indent="-938783" algn="l" defTabSz="1792223">
              <a:spcBef>
                <a:spcPts val="500"/>
              </a:spcBef>
              <a:buBlip>
                <a:blip r:embed="rId2"/>
              </a:buBlip>
              <a:defRPr sz="6468">
                <a:effectLst>
                  <a:outerShdw blurRad="12446" dist="24892" dir="18900000" rotWithShape="0">
                    <a:srgbClr val="B9A23B"/>
                  </a:outerShdw>
                </a:effectLst>
              </a:defRPr>
            </a:pPr>
            <a:r>
              <a:rPr dirty="0"/>
              <a:t>Optional</a:t>
            </a:r>
          </a:p>
          <a:p>
            <a:pPr marL="945006" lvl="2" indent="-938783" algn="l" defTabSz="1792223">
              <a:spcBef>
                <a:spcPts val="500"/>
              </a:spcBef>
              <a:buBlip>
                <a:blip r:embed="rId2"/>
              </a:buBlip>
              <a:defRPr sz="6468">
                <a:effectLst>
                  <a:outerShdw blurRad="12446" dist="24892" dir="18900000" rotWithShape="0">
                    <a:srgbClr val="B9A23B"/>
                  </a:outerShdw>
                </a:effectLst>
              </a:defRPr>
            </a:pPr>
            <a:r>
              <a:rPr dirty="0"/>
              <a:t>Open to all men of the parish</a:t>
            </a:r>
          </a:p>
          <a:p>
            <a:pPr marL="945006" lvl="2" indent="-938783" algn="l" defTabSz="1792223">
              <a:spcBef>
                <a:spcPts val="500"/>
              </a:spcBef>
              <a:buBlip>
                <a:blip r:embed="rId2"/>
              </a:buBlip>
              <a:defRPr sz="6468">
                <a:effectLst>
                  <a:outerShdw blurRad="12446" dist="24892" dir="18900000" rotWithShape="0">
                    <a:srgbClr val="B9A23B"/>
                  </a:outerShdw>
                </a:effectLst>
              </a:defRPr>
            </a:pPr>
            <a:r>
              <a:rPr dirty="0"/>
              <a:t>Held monthly</a:t>
            </a:r>
            <a:r>
              <a:rPr lang="en-US" dirty="0"/>
              <a:t> (at minimum)</a:t>
            </a:r>
            <a:endParaRPr dirty="0"/>
          </a:p>
          <a:p>
            <a:pPr marL="945006" lvl="2" indent="-938783" algn="l" defTabSz="1792223">
              <a:spcBef>
                <a:spcPts val="500"/>
              </a:spcBef>
              <a:buBlip>
                <a:blip r:embed="rId2"/>
              </a:buBlip>
              <a:defRPr sz="6468">
                <a:effectLst>
                  <a:outerShdw blurRad="12446" dist="24892" dir="18900000" rotWithShape="0">
                    <a:srgbClr val="B9A23B"/>
                  </a:outerShdw>
                </a:effectLst>
              </a:defRPr>
            </a:pPr>
            <a:r>
              <a:rPr dirty="0"/>
              <a:t>Three key and required elements:</a:t>
            </a:r>
          </a:p>
          <a:p>
            <a:pPr marL="0" lvl="3" indent="6223" algn="ctr" defTabSz="1792223">
              <a:spcBef>
                <a:spcPts val="500"/>
              </a:spcBef>
              <a:buSzTx/>
              <a:buNone/>
              <a:defRPr sz="6468">
                <a:effectLst>
                  <a:outerShdw blurRad="12446" dist="24892" dir="18900000" rotWithShape="0">
                    <a:srgbClr val="B9A23B"/>
                  </a:outerShdw>
                </a:effectLst>
              </a:defRPr>
            </a:pPr>
            <a:r>
              <a:rPr dirty="0"/>
              <a:t>Prayer</a:t>
            </a:r>
          </a:p>
          <a:p>
            <a:pPr marL="0" lvl="3" indent="6223" algn="ctr" defTabSz="1792223">
              <a:spcBef>
                <a:spcPts val="500"/>
              </a:spcBef>
              <a:buSzTx/>
              <a:buNone/>
              <a:defRPr sz="6468">
                <a:effectLst>
                  <a:outerShdw blurRad="12446" dist="24892" dir="18900000" rotWithShape="0">
                    <a:srgbClr val="B9A23B"/>
                  </a:outerShdw>
                </a:effectLst>
              </a:defRPr>
            </a:pPr>
            <a:r>
              <a:rPr dirty="0"/>
              <a:t>Formation</a:t>
            </a:r>
          </a:p>
          <a:p>
            <a:pPr marL="0" lvl="3" indent="6223" algn="ctr" defTabSz="1792223">
              <a:spcBef>
                <a:spcPts val="500"/>
              </a:spcBef>
              <a:buSzTx/>
              <a:buNone/>
              <a:defRPr sz="6468">
                <a:effectLst>
                  <a:outerShdw blurRad="12446" dist="24892" dir="18900000" rotWithShape="0">
                    <a:srgbClr val="B9A23B"/>
                  </a:outerShdw>
                </a:effectLst>
              </a:defRPr>
            </a:pPr>
            <a:r>
              <a:rPr dirty="0"/>
              <a:t>Fraternity</a:t>
            </a:r>
          </a:p>
        </p:txBody>
      </p:sp>
      <p:sp>
        <p:nvSpPr>
          <p:cNvPr id="5" name="Title 2">
            <a:extLst>
              <a:ext uri="{FF2B5EF4-FFF2-40B4-BE49-F238E27FC236}">
                <a16:creationId xmlns:a16="http://schemas.microsoft.com/office/drawing/2014/main" id="{A92DBB47-1E7E-90FF-F5F7-4D491D8CDF0A}"/>
              </a:ext>
            </a:extLst>
          </p:cNvPr>
          <p:cNvSpPr>
            <a:spLocks noGrp="1"/>
          </p:cNvSpPr>
          <p:nvPr>
            <p:ph type="title"/>
          </p:nvPr>
        </p:nvSpPr>
        <p:spPr>
          <a:xfrm>
            <a:off x="3523201" y="791775"/>
            <a:ext cx="17283896" cy="2590801"/>
          </a:xfrm>
        </p:spPr>
        <p:txBody>
          <a:bodyPr>
            <a:normAutofit/>
          </a:bodyPr>
          <a:lstStyle/>
          <a:p>
            <a:r>
              <a:rPr lang="en-US" dirty="0"/>
              <a:t>COR</a:t>
            </a:r>
          </a:p>
        </p:txBody>
      </p:sp>
      <p:pic>
        <p:nvPicPr>
          <p:cNvPr id="7" name="Picture 4">
            <a:extLst>
              <a:ext uri="{FF2B5EF4-FFF2-40B4-BE49-F238E27FC236}">
                <a16:creationId xmlns:a16="http://schemas.microsoft.com/office/drawing/2014/main" id="{9E3B5ECB-DDE6-1F9E-5E1F-10F086ACDC21}"/>
              </a:ext>
            </a:extLst>
          </p:cNvPr>
          <p:cNvPicPr>
            <a:picLocks noChangeAspect="1"/>
          </p:cNvPicPr>
          <p:nvPr/>
        </p:nvPicPr>
        <p:blipFill>
          <a:blip r:embed="rId3"/>
          <a:stretch>
            <a:fillRect/>
          </a:stretch>
        </p:blipFill>
        <p:spPr>
          <a:xfrm>
            <a:off x="19238201" y="-90273"/>
            <a:ext cx="5213131" cy="4410861"/>
          </a:xfrm>
          <a:prstGeom prst="rect">
            <a:avLst/>
          </a:prstGeom>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Double-click to edit"/>
          <p:cNvSpPr txBox="1">
            <a:spLocks noGrp="1"/>
          </p:cNvSpPr>
          <p:nvPr>
            <p:ph type="body" idx="1"/>
          </p:nvPr>
        </p:nvSpPr>
        <p:spPr>
          <a:prstGeom prst="rect">
            <a:avLst/>
          </a:prstGeom>
        </p:spPr>
        <p:txBody>
          <a:bodyPr/>
          <a:lstStyle/>
          <a:p>
            <a:endParaRPr/>
          </a:p>
        </p:txBody>
      </p:sp>
      <p:sp>
        <p:nvSpPr>
          <p:cNvPr id="110" name="Content Placeholder 3"/>
          <p:cNvSpPr txBox="1"/>
          <p:nvPr/>
        </p:nvSpPr>
        <p:spPr>
          <a:xfrm>
            <a:off x="290287" y="6231348"/>
            <a:ext cx="7810904" cy="65810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lnSpcReduction="10000"/>
          </a:bodyPr>
          <a:lstStyle/>
          <a:p>
            <a:pPr defTabSz="1188719">
              <a:spcBef>
                <a:spcPts val="300"/>
              </a:spcBef>
              <a:defRPr sz="4290">
                <a:effectLst>
                  <a:outerShdw blurRad="8255" dist="16510" dir="18900000" rotWithShape="0">
                    <a:srgbClr val="B9A23B"/>
                  </a:outerShdw>
                </a:effectLst>
              </a:defRPr>
            </a:pPr>
            <a:r>
              <a:t>Through prayer we strengthen our relationship with God as disciples (followers) of Jesus Christ and grow in our knowledge of Him</a:t>
            </a:r>
            <a:r>
              <a:rPr>
                <a:solidFill>
                  <a:srgbClr val="FFFFFF"/>
                </a:solidFill>
              </a:rPr>
              <a:t>.</a:t>
            </a:r>
            <a:endParaRPr sz="845">
              <a:solidFill>
                <a:srgbClr val="3A383B"/>
              </a:solidFill>
              <a:latin typeface="Arial Black"/>
              <a:ea typeface="Arial Black"/>
              <a:cs typeface="Arial Black"/>
              <a:sym typeface="Arial Black"/>
            </a:endParaRPr>
          </a:p>
          <a:p>
            <a:pPr defTabSz="1188719">
              <a:spcBef>
                <a:spcPts val="300"/>
              </a:spcBef>
              <a:defRPr sz="4290">
                <a:effectLst>
                  <a:outerShdw blurRad="8255" dist="16510" dir="18900000" rotWithShape="0">
                    <a:srgbClr val="B9A23B"/>
                  </a:outerShdw>
                </a:effectLst>
              </a:defRPr>
            </a:pPr>
            <a:r>
              <a:rPr i="1">
                <a:solidFill>
                  <a:srgbClr val="FFFFFF"/>
                </a:solidFill>
                <a:latin typeface="Arial Nova"/>
                <a:ea typeface="Arial Nova"/>
                <a:cs typeface="Arial Nova"/>
                <a:sym typeface="Arial Nova"/>
              </a:rPr>
              <a:t>\</a:t>
            </a:r>
            <a:endParaRPr sz="1560" i="1">
              <a:solidFill>
                <a:srgbClr val="FFFFFF"/>
              </a:solidFill>
              <a:latin typeface="Arial Nova"/>
              <a:ea typeface="Arial Nova"/>
              <a:cs typeface="Arial Nova"/>
              <a:sym typeface="Arial Nova"/>
            </a:endParaRPr>
          </a:p>
          <a:p>
            <a:pPr defTabSz="1188719">
              <a:spcBef>
                <a:spcPts val="300"/>
              </a:spcBef>
              <a:defRPr sz="4290" i="1">
                <a:effectLst>
                  <a:outerShdw blurRad="8255" dist="16510" dir="18900000" rotWithShape="0">
                    <a:srgbClr val="B9A23B"/>
                  </a:outerShdw>
                </a:effectLst>
              </a:defRPr>
            </a:pPr>
            <a:r>
              <a:t>(</a:t>
            </a:r>
            <a:r>
              <a:rPr b="1">
                <a:latin typeface="Arial Nova"/>
                <a:ea typeface="Arial Nova"/>
                <a:cs typeface="Arial Nova"/>
                <a:sym typeface="Arial Nova"/>
              </a:rPr>
              <a:t>Examples:</a:t>
            </a:r>
            <a:r>
              <a:t> Rosary, Holy Hour, Chaplet of Divine Mercy, Lectio Divina)</a:t>
            </a:r>
            <a:endParaRPr>
              <a:solidFill>
                <a:srgbClr val="FFFFFF"/>
              </a:solidFill>
              <a:latin typeface="Calibri"/>
              <a:ea typeface="Calibri"/>
              <a:cs typeface="Calibri"/>
              <a:sym typeface="Calibri"/>
            </a:endParaRPr>
          </a:p>
          <a:p>
            <a:pPr defTabSz="1188719">
              <a:spcBef>
                <a:spcPts val="300"/>
              </a:spcBef>
              <a:defRPr sz="4290" i="1">
                <a:effectLst>
                  <a:outerShdw blurRad="8255" dist="16510" dir="18900000" rotWithShape="0">
                    <a:srgbClr val="B9A23B"/>
                  </a:outerShdw>
                </a:effectLst>
              </a:defRPr>
            </a:pPr>
            <a:r>
              <a:t> </a:t>
            </a:r>
          </a:p>
        </p:txBody>
      </p:sp>
      <p:sp>
        <p:nvSpPr>
          <p:cNvPr id="111" name="Content Placeholder 4"/>
          <p:cNvSpPr txBox="1"/>
          <p:nvPr/>
        </p:nvSpPr>
        <p:spPr>
          <a:xfrm>
            <a:off x="7912478" y="3862607"/>
            <a:ext cx="8235835" cy="1981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ctr">
              <a:defRPr sz="10600">
                <a:effectLst>
                  <a:outerShdw blurRad="12700" dist="25400" dir="18900000" rotWithShape="0">
                    <a:srgbClr val="B9A23B"/>
                  </a:outerShdw>
                </a:effectLst>
              </a:defRPr>
            </a:lvl1pPr>
          </a:lstStyle>
          <a:p>
            <a:r>
              <a:t>Formation</a:t>
            </a:r>
          </a:p>
        </p:txBody>
      </p:sp>
      <p:sp>
        <p:nvSpPr>
          <p:cNvPr id="112" name="Content Placeholder 5"/>
          <p:cNvSpPr txBox="1"/>
          <p:nvPr/>
        </p:nvSpPr>
        <p:spPr>
          <a:xfrm>
            <a:off x="7775115" y="6278741"/>
            <a:ext cx="8510561" cy="7046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defTabSz="1170431">
              <a:spcBef>
                <a:spcPts val="300"/>
              </a:spcBef>
              <a:defRPr sz="4224">
                <a:effectLst>
                  <a:outerShdw blurRad="8128" dist="16256" dir="18900000" rotWithShape="0">
                    <a:srgbClr val="B9A23B"/>
                  </a:outerShdw>
                </a:effectLst>
              </a:defRPr>
            </a:pPr>
            <a:r>
              <a:rPr dirty="0"/>
              <a:t>The aim of Catholic formation is to be like Christ, taking on his character and virtue, life of prayer, and his mission. </a:t>
            </a:r>
            <a:endParaRPr i="1" dirty="0">
              <a:solidFill>
                <a:srgbClr val="FFFF00"/>
              </a:solidFill>
              <a:latin typeface="Arial Nova"/>
              <a:ea typeface="Arial Nova"/>
              <a:cs typeface="Arial Nova"/>
              <a:sym typeface="Arial Nova"/>
            </a:endParaRPr>
          </a:p>
          <a:p>
            <a:pPr defTabSz="1170431">
              <a:spcBef>
                <a:spcPts val="300"/>
              </a:spcBef>
              <a:defRPr sz="4224">
                <a:effectLst>
                  <a:outerShdw blurRad="8128" dist="16256" dir="18900000" rotWithShape="0">
                    <a:srgbClr val="B9A23B"/>
                  </a:outerShdw>
                </a:effectLst>
              </a:defRPr>
            </a:pPr>
            <a:endParaRPr i="1" dirty="0">
              <a:solidFill>
                <a:srgbClr val="FFFF00"/>
              </a:solidFill>
              <a:latin typeface="Arial Nova"/>
              <a:ea typeface="Arial Nova"/>
              <a:cs typeface="Arial Nova"/>
              <a:sym typeface="Arial Nova"/>
            </a:endParaRPr>
          </a:p>
          <a:p>
            <a:pPr defTabSz="1170431">
              <a:spcBef>
                <a:spcPts val="300"/>
              </a:spcBef>
              <a:defRPr sz="4224" i="1">
                <a:effectLst>
                  <a:outerShdw blurRad="8128" dist="16256" dir="18900000" rotWithShape="0">
                    <a:srgbClr val="B9A23B"/>
                  </a:outerShdw>
                </a:effectLst>
              </a:defRPr>
            </a:pPr>
            <a:r>
              <a:rPr dirty="0"/>
              <a:t>(</a:t>
            </a:r>
            <a:r>
              <a:rPr b="1" dirty="0">
                <a:latin typeface="Arial Nova"/>
                <a:ea typeface="Arial Nova"/>
                <a:cs typeface="Arial Nova"/>
                <a:sym typeface="Arial Nova"/>
              </a:rPr>
              <a:t>Examples</a:t>
            </a:r>
            <a:r>
              <a:rPr dirty="0"/>
              <a:t>: Into the Breach Video Series, Supreme Chaplain’s Monthly Challenge, small group discussion or Bible Study, Faith-inspired talks by clergy or others, reading a spiritual reflection)</a:t>
            </a:r>
            <a:r>
              <a:rPr dirty="0">
                <a:latin typeface="Arial Nova"/>
                <a:ea typeface="Arial Nova"/>
                <a:cs typeface="Arial Nova"/>
                <a:sym typeface="Arial Nova"/>
              </a:rPr>
              <a:t>   </a:t>
            </a:r>
          </a:p>
        </p:txBody>
      </p:sp>
      <p:sp>
        <p:nvSpPr>
          <p:cNvPr id="113" name="Content Placeholder 6"/>
          <p:cNvSpPr txBox="1"/>
          <p:nvPr/>
        </p:nvSpPr>
        <p:spPr>
          <a:xfrm>
            <a:off x="17036983" y="3981143"/>
            <a:ext cx="6892480" cy="1744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ctr">
              <a:defRPr sz="10600">
                <a:effectLst>
                  <a:outerShdw blurRad="12700" dist="25400" dir="18900000" rotWithShape="0">
                    <a:srgbClr val="B9A23B"/>
                  </a:outerShdw>
                </a:effectLst>
              </a:defRPr>
            </a:lvl1pPr>
          </a:lstStyle>
          <a:p>
            <a:r>
              <a:t>Fraternity</a:t>
            </a:r>
          </a:p>
        </p:txBody>
      </p:sp>
      <p:sp>
        <p:nvSpPr>
          <p:cNvPr id="114" name="Content Placeholder 7"/>
          <p:cNvSpPr txBox="1"/>
          <p:nvPr/>
        </p:nvSpPr>
        <p:spPr>
          <a:xfrm>
            <a:off x="16598582" y="6305474"/>
            <a:ext cx="7545931" cy="64327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defTabSz="1261872">
              <a:spcBef>
                <a:spcPts val="400"/>
              </a:spcBef>
              <a:defRPr sz="4554">
                <a:effectLst>
                  <a:outerShdw blurRad="8763" dist="17526" dir="18900000" rotWithShape="0">
                    <a:srgbClr val="B9A23B"/>
                  </a:outerShdw>
                </a:effectLst>
              </a:defRPr>
            </a:pPr>
            <a:r>
              <a:t>The Cor Meeting brings men together as a band of brothers to strengthen each other in friendship and fraternity. </a:t>
            </a:r>
            <a:endParaRPr sz="897">
              <a:solidFill>
                <a:srgbClr val="3A383B"/>
              </a:solidFill>
              <a:latin typeface="Arial Black"/>
              <a:ea typeface="Arial Black"/>
              <a:cs typeface="Arial Black"/>
              <a:sym typeface="Arial Black"/>
            </a:endParaRPr>
          </a:p>
          <a:p>
            <a:pPr defTabSz="1261872">
              <a:spcBef>
                <a:spcPts val="400"/>
              </a:spcBef>
              <a:defRPr sz="4554">
                <a:effectLst>
                  <a:outerShdw blurRad="8763" dist="17526" dir="18900000" rotWithShape="0">
                    <a:srgbClr val="B9A23B"/>
                  </a:outerShdw>
                </a:effectLst>
              </a:defRPr>
            </a:pPr>
            <a:endParaRPr i="1">
              <a:solidFill>
                <a:srgbClr val="FFFF00"/>
              </a:solidFill>
              <a:latin typeface="Arial Nova"/>
              <a:ea typeface="Arial Nova"/>
              <a:cs typeface="Arial Nova"/>
              <a:sym typeface="Arial Nova"/>
            </a:endParaRPr>
          </a:p>
          <a:p>
            <a:pPr defTabSz="1261872">
              <a:spcBef>
                <a:spcPts val="400"/>
              </a:spcBef>
              <a:defRPr sz="4554" i="1">
                <a:effectLst>
                  <a:outerShdw blurRad="8763" dist="17526" dir="18900000" rotWithShape="0">
                    <a:srgbClr val="B9A23B"/>
                  </a:outerShdw>
                </a:effectLst>
              </a:defRPr>
            </a:pPr>
            <a:r>
              <a:t>(</a:t>
            </a:r>
            <a:r>
              <a:rPr b="1">
                <a:latin typeface="Arial Nova"/>
                <a:ea typeface="Arial Nova"/>
                <a:cs typeface="Arial Nova"/>
                <a:sym typeface="Arial Nova"/>
              </a:rPr>
              <a:t>Examples: </a:t>
            </a:r>
            <a:r>
              <a:t>Social events, BBQ, bonfire, intentional conversation, and shared meals i.e. donuts and coffee or pizza and beverages.)</a:t>
            </a:r>
          </a:p>
        </p:txBody>
      </p:sp>
      <p:sp>
        <p:nvSpPr>
          <p:cNvPr id="115" name="Content Placeholder 2"/>
          <p:cNvSpPr txBox="1"/>
          <p:nvPr/>
        </p:nvSpPr>
        <p:spPr>
          <a:xfrm>
            <a:off x="8581" y="3815214"/>
            <a:ext cx="7002527" cy="174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lgn="ctr">
              <a:defRPr sz="10600">
                <a:effectLst>
                  <a:outerShdw blurRad="12700" dist="25400" dir="18900000" rotWithShape="0">
                    <a:srgbClr val="B9A23B"/>
                  </a:outerShdw>
                </a:effectLst>
              </a:defRPr>
            </a:lvl1pPr>
          </a:lstStyle>
          <a:p>
            <a:r>
              <a:t>Prayer</a:t>
            </a:r>
          </a:p>
        </p:txBody>
      </p:sp>
      <p:sp>
        <p:nvSpPr>
          <p:cNvPr id="5" name="Title 2">
            <a:extLst>
              <a:ext uri="{FF2B5EF4-FFF2-40B4-BE49-F238E27FC236}">
                <a16:creationId xmlns:a16="http://schemas.microsoft.com/office/drawing/2014/main" id="{6360E1E5-2705-8131-F406-69F4E52501A6}"/>
              </a:ext>
            </a:extLst>
          </p:cNvPr>
          <p:cNvSpPr>
            <a:spLocks noGrp="1"/>
          </p:cNvSpPr>
          <p:nvPr>
            <p:ph type="title"/>
          </p:nvPr>
        </p:nvSpPr>
        <p:spPr>
          <a:xfrm>
            <a:off x="3523201" y="791775"/>
            <a:ext cx="17283896" cy="2590801"/>
          </a:xfrm>
        </p:spPr>
        <p:txBody>
          <a:bodyPr>
            <a:normAutofit/>
          </a:bodyPr>
          <a:lstStyle/>
          <a:p>
            <a:r>
              <a:rPr lang="en-US" dirty="0"/>
              <a:t>COR</a:t>
            </a:r>
          </a:p>
        </p:txBody>
      </p:sp>
      <p:pic>
        <p:nvPicPr>
          <p:cNvPr id="7" name="Picture 4">
            <a:extLst>
              <a:ext uri="{FF2B5EF4-FFF2-40B4-BE49-F238E27FC236}">
                <a16:creationId xmlns:a16="http://schemas.microsoft.com/office/drawing/2014/main" id="{D575FC2E-7A09-B8DF-8E63-BBEBE84D943D}"/>
              </a:ext>
            </a:extLst>
          </p:cNvPr>
          <p:cNvPicPr>
            <a:picLocks noChangeAspect="1"/>
          </p:cNvPicPr>
          <p:nvPr/>
        </p:nvPicPr>
        <p:blipFill>
          <a:blip r:embed="rId2"/>
          <a:stretch>
            <a:fillRect/>
          </a:stretch>
        </p:blipFill>
        <p:spPr>
          <a:xfrm>
            <a:off x="19238201" y="-90273"/>
            <a:ext cx="5213131" cy="4410861"/>
          </a:xfrm>
          <a:prstGeom prst="rect">
            <a:avLst/>
          </a:prstGeom>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82BB7-D837-A43E-58B9-57F764AE0692}"/>
              </a:ext>
            </a:extLst>
          </p:cNvPr>
          <p:cNvSpPr>
            <a:spLocks noGrp="1"/>
          </p:cNvSpPr>
          <p:nvPr>
            <p:ph type="body" idx="1"/>
          </p:nvPr>
        </p:nvSpPr>
        <p:spPr>
          <a:xfrm>
            <a:off x="575982" y="4264624"/>
            <a:ext cx="7203146" cy="9045562"/>
          </a:xfrm>
        </p:spPr>
        <p:txBody>
          <a:bodyPr>
            <a:normAutofit/>
          </a:bodyPr>
          <a:lstStyle/>
          <a:p>
            <a:pPr marL="6350"/>
            <a:r>
              <a:rPr lang="en-US" dirty="0"/>
              <a:t>New startup guide</a:t>
            </a:r>
          </a:p>
          <a:p>
            <a:pPr marL="6350"/>
            <a:endParaRPr lang="en-US" dirty="0"/>
          </a:p>
          <a:p>
            <a:pPr marL="6350"/>
            <a:r>
              <a:rPr lang="en-US" dirty="0"/>
              <a:t>Pairs down the </a:t>
            </a:r>
          </a:p>
          <a:p>
            <a:pPr marL="6350"/>
            <a:r>
              <a:rPr lang="en-US" dirty="0"/>
              <a:t>COR guidebook</a:t>
            </a:r>
          </a:p>
          <a:p>
            <a:pPr marL="6350"/>
            <a:r>
              <a:rPr lang="en-US" dirty="0"/>
              <a:t>for ease of implementation</a:t>
            </a:r>
          </a:p>
        </p:txBody>
      </p:sp>
      <p:sp>
        <p:nvSpPr>
          <p:cNvPr id="3" name="Title 2">
            <a:extLst>
              <a:ext uri="{FF2B5EF4-FFF2-40B4-BE49-F238E27FC236}">
                <a16:creationId xmlns:a16="http://schemas.microsoft.com/office/drawing/2014/main" id="{DA197E4F-C172-4D41-234E-90A9F90E92FE}"/>
              </a:ext>
            </a:extLst>
          </p:cNvPr>
          <p:cNvSpPr>
            <a:spLocks noGrp="1"/>
          </p:cNvSpPr>
          <p:nvPr>
            <p:ph type="title"/>
          </p:nvPr>
        </p:nvSpPr>
        <p:spPr>
          <a:xfrm>
            <a:off x="3523201" y="791775"/>
            <a:ext cx="17283896" cy="2590801"/>
          </a:xfrm>
        </p:spPr>
        <p:txBody>
          <a:bodyPr>
            <a:normAutofit fontScale="90000"/>
          </a:bodyPr>
          <a:lstStyle/>
          <a:p>
            <a:r>
              <a:rPr lang="en-US" dirty="0"/>
              <a:t>Evangelization &amp; </a:t>
            </a:r>
            <a:br>
              <a:rPr lang="en-US" dirty="0"/>
            </a:br>
            <a:r>
              <a:rPr lang="en-US" dirty="0"/>
              <a:t>Faith Formation</a:t>
            </a:r>
          </a:p>
        </p:txBody>
      </p:sp>
      <p:pic>
        <p:nvPicPr>
          <p:cNvPr id="4" name="Picture 4">
            <a:extLst>
              <a:ext uri="{FF2B5EF4-FFF2-40B4-BE49-F238E27FC236}">
                <a16:creationId xmlns:a16="http://schemas.microsoft.com/office/drawing/2014/main" id="{ADF38824-0B9C-5831-6F0E-ABE2A44E1D41}"/>
              </a:ext>
            </a:extLst>
          </p:cNvPr>
          <p:cNvPicPr>
            <a:picLocks noChangeAspect="1"/>
          </p:cNvPicPr>
          <p:nvPr/>
        </p:nvPicPr>
        <p:blipFill>
          <a:blip r:embed="rId2"/>
          <a:stretch>
            <a:fillRect/>
          </a:stretch>
        </p:blipFill>
        <p:spPr>
          <a:xfrm>
            <a:off x="19238201" y="-90273"/>
            <a:ext cx="5213131" cy="4410861"/>
          </a:xfrm>
          <a:prstGeom prst="rect">
            <a:avLst/>
          </a:prstGeom>
        </p:spPr>
      </p:pic>
      <p:pic>
        <p:nvPicPr>
          <p:cNvPr id="6" name="Picture 6">
            <a:extLst>
              <a:ext uri="{FF2B5EF4-FFF2-40B4-BE49-F238E27FC236}">
                <a16:creationId xmlns:a16="http://schemas.microsoft.com/office/drawing/2014/main" id="{AC839E74-A05C-359A-C865-B76CDCB00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0427" y="3766743"/>
            <a:ext cx="7203145" cy="9045562"/>
          </a:xfrm>
          <a:prstGeom prst="rect">
            <a:avLst/>
          </a:prstGeom>
        </p:spPr>
      </p:pic>
      <p:pic>
        <p:nvPicPr>
          <p:cNvPr id="5" name="Picture 6">
            <a:extLst>
              <a:ext uri="{FF2B5EF4-FFF2-40B4-BE49-F238E27FC236}">
                <a16:creationId xmlns:a16="http://schemas.microsoft.com/office/drawing/2014/main" id="{2BA9501E-8B9A-2730-AC5D-DFE0FFFC9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4871" y="5202636"/>
            <a:ext cx="6589306" cy="6589306"/>
          </a:xfrm>
          <a:prstGeom prst="rect">
            <a:avLst/>
          </a:prstGeom>
        </p:spPr>
      </p:pic>
      <p:sp>
        <p:nvSpPr>
          <p:cNvPr id="7" name="TextBox 6">
            <a:extLst>
              <a:ext uri="{FF2B5EF4-FFF2-40B4-BE49-F238E27FC236}">
                <a16:creationId xmlns:a16="http://schemas.microsoft.com/office/drawing/2014/main" id="{094DFE1F-4341-8828-D7A2-6B05EE8E81B9}"/>
              </a:ext>
            </a:extLst>
          </p:cNvPr>
          <p:cNvSpPr txBox="1"/>
          <p:nvPr/>
        </p:nvSpPr>
        <p:spPr>
          <a:xfrm>
            <a:off x="11326989" y="5894211"/>
            <a:ext cx="1828800" cy="6309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5" tIns="68575" rIns="68575" bIns="68575" numCol="1" spcCol="38100" rtlCol="0" anchor="ctr">
            <a:spAutoFit/>
          </a:bodyPr>
          <a:lstStyle/>
          <a:p>
            <a:pPr marL="0" marR="0" indent="0" algn="justLow" defTabSz="18288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j-lt"/>
              <a:ea typeface="+mj-ea"/>
              <a:cs typeface="+mj-cs"/>
              <a:sym typeface="Calisto MT"/>
            </a:endParaRPr>
          </a:p>
        </p:txBody>
      </p:sp>
    </p:spTree>
    <p:extLst>
      <p:ext uri="{BB962C8B-B14F-4D97-AF65-F5344CB8AC3E}">
        <p14:creationId xmlns:p14="http://schemas.microsoft.com/office/powerpoint/2010/main" val="1696807790"/>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82BB7-D837-A43E-58B9-57F764AE0692}"/>
              </a:ext>
            </a:extLst>
          </p:cNvPr>
          <p:cNvSpPr>
            <a:spLocks noGrp="1"/>
          </p:cNvSpPr>
          <p:nvPr>
            <p:ph type="body" idx="1"/>
          </p:nvPr>
        </p:nvSpPr>
        <p:spPr>
          <a:xfrm>
            <a:off x="1522008" y="4155318"/>
            <a:ext cx="8497785" cy="9045562"/>
          </a:xfrm>
        </p:spPr>
        <p:txBody>
          <a:bodyPr>
            <a:normAutofit/>
          </a:bodyPr>
          <a:lstStyle/>
          <a:p>
            <a:pPr marL="963930" indent="-957580"/>
            <a:r>
              <a:rPr lang="en-US" dirty="0"/>
              <a:t>Men of the Word</a:t>
            </a:r>
          </a:p>
          <a:p>
            <a:pPr marL="963930" indent="-957580"/>
            <a:r>
              <a:rPr lang="en-US" dirty="0"/>
              <a:t>The Good News</a:t>
            </a:r>
          </a:p>
          <a:p>
            <a:pPr marL="963930" indent="-957580"/>
            <a:endParaRPr lang="en-US" dirty="0"/>
          </a:p>
          <a:p>
            <a:pPr marL="963930" indent="-957580"/>
            <a:r>
              <a:rPr lang="en-US" dirty="0"/>
              <a:t>Bible Study</a:t>
            </a:r>
          </a:p>
          <a:p>
            <a:pPr marL="963930" indent="-957580"/>
            <a:r>
              <a:rPr lang="en-US" dirty="0"/>
              <a:t>Available this Fall</a:t>
            </a:r>
          </a:p>
          <a:p>
            <a:pPr marL="963930" indent="-957580"/>
            <a:r>
              <a:rPr lang="en-US" dirty="0"/>
              <a:t>kofc.org/cis</a:t>
            </a:r>
          </a:p>
          <a:p>
            <a:pPr marL="963930" indent="-957580"/>
            <a:endParaRPr lang="en-US" dirty="0"/>
          </a:p>
          <a:p>
            <a:pPr marL="963930" indent="-957580"/>
            <a:endParaRPr lang="en-US" dirty="0"/>
          </a:p>
        </p:txBody>
      </p:sp>
      <p:sp>
        <p:nvSpPr>
          <p:cNvPr id="3" name="Title 2">
            <a:extLst>
              <a:ext uri="{FF2B5EF4-FFF2-40B4-BE49-F238E27FC236}">
                <a16:creationId xmlns:a16="http://schemas.microsoft.com/office/drawing/2014/main" id="{DA197E4F-C172-4D41-234E-90A9F90E92FE}"/>
              </a:ext>
            </a:extLst>
          </p:cNvPr>
          <p:cNvSpPr>
            <a:spLocks noGrp="1"/>
          </p:cNvSpPr>
          <p:nvPr>
            <p:ph type="title"/>
          </p:nvPr>
        </p:nvSpPr>
        <p:spPr>
          <a:xfrm>
            <a:off x="3523201" y="791775"/>
            <a:ext cx="17283896" cy="2590801"/>
          </a:xfrm>
        </p:spPr>
        <p:txBody>
          <a:bodyPr>
            <a:normAutofit fontScale="90000"/>
          </a:bodyPr>
          <a:lstStyle/>
          <a:p>
            <a:r>
              <a:rPr lang="en-US" dirty="0"/>
              <a:t>Evangelization &amp; </a:t>
            </a:r>
            <a:br>
              <a:rPr lang="en-US" dirty="0"/>
            </a:br>
            <a:r>
              <a:rPr lang="en-US" dirty="0"/>
              <a:t>Faith Formation</a:t>
            </a:r>
          </a:p>
        </p:txBody>
      </p:sp>
      <p:pic>
        <p:nvPicPr>
          <p:cNvPr id="4" name="Picture 4">
            <a:extLst>
              <a:ext uri="{FF2B5EF4-FFF2-40B4-BE49-F238E27FC236}">
                <a16:creationId xmlns:a16="http://schemas.microsoft.com/office/drawing/2014/main" id="{ADF38824-0B9C-5831-6F0E-ABE2A44E1D41}"/>
              </a:ext>
            </a:extLst>
          </p:cNvPr>
          <p:cNvPicPr>
            <a:picLocks noChangeAspect="1"/>
          </p:cNvPicPr>
          <p:nvPr/>
        </p:nvPicPr>
        <p:blipFill>
          <a:blip r:embed="rId2"/>
          <a:stretch>
            <a:fillRect/>
          </a:stretch>
        </p:blipFill>
        <p:spPr>
          <a:xfrm>
            <a:off x="19238201" y="-90273"/>
            <a:ext cx="5213131" cy="4410861"/>
          </a:xfrm>
          <a:prstGeom prst="rect">
            <a:avLst/>
          </a:prstGeom>
        </p:spPr>
      </p:pic>
      <p:pic>
        <p:nvPicPr>
          <p:cNvPr id="6" name="Picture 6">
            <a:extLst>
              <a:ext uri="{FF2B5EF4-FFF2-40B4-BE49-F238E27FC236}">
                <a16:creationId xmlns:a16="http://schemas.microsoft.com/office/drawing/2014/main" id="{4097D711-0D9F-0676-1220-1428208FFF3C}"/>
              </a:ext>
            </a:extLst>
          </p:cNvPr>
          <p:cNvPicPr>
            <a:picLocks noChangeAspect="1"/>
          </p:cNvPicPr>
          <p:nvPr/>
        </p:nvPicPr>
        <p:blipFill>
          <a:blip r:embed="rId3"/>
          <a:stretch>
            <a:fillRect/>
          </a:stretch>
        </p:blipFill>
        <p:spPr>
          <a:xfrm>
            <a:off x="14231600" y="4153441"/>
            <a:ext cx="6500648" cy="8489885"/>
          </a:xfrm>
          <a:prstGeom prst="rect">
            <a:avLst/>
          </a:prstGeom>
        </p:spPr>
      </p:pic>
    </p:spTree>
    <p:extLst>
      <p:ext uri="{BB962C8B-B14F-4D97-AF65-F5344CB8AC3E}">
        <p14:creationId xmlns:p14="http://schemas.microsoft.com/office/powerpoint/2010/main" val="154952015"/>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82BB7-D837-A43E-58B9-57F764AE0692}"/>
              </a:ext>
            </a:extLst>
          </p:cNvPr>
          <p:cNvSpPr>
            <a:spLocks noGrp="1"/>
          </p:cNvSpPr>
          <p:nvPr>
            <p:ph type="body" idx="1"/>
          </p:nvPr>
        </p:nvSpPr>
        <p:spPr>
          <a:xfrm>
            <a:off x="1522008" y="4155318"/>
            <a:ext cx="8497785" cy="9045562"/>
          </a:xfrm>
        </p:spPr>
        <p:txBody>
          <a:bodyPr>
            <a:normAutofit/>
          </a:bodyPr>
          <a:lstStyle/>
          <a:p>
            <a:pPr marL="963930" indent="-957580"/>
            <a:r>
              <a:rPr lang="en-US" dirty="0"/>
              <a:t>With a Father's Heart</a:t>
            </a:r>
          </a:p>
          <a:p>
            <a:pPr marL="963930" indent="-957580"/>
            <a:r>
              <a:rPr lang="en-US" dirty="0"/>
              <a:t>Study on St Joseph</a:t>
            </a:r>
          </a:p>
          <a:p>
            <a:pPr marL="963930" indent="-957580"/>
            <a:endParaRPr lang="en-US" dirty="0"/>
          </a:p>
          <a:p>
            <a:pPr marL="963930" indent="-957580"/>
            <a:r>
              <a:rPr lang="en-US" dirty="0"/>
              <a:t>Available at</a:t>
            </a:r>
          </a:p>
          <a:p>
            <a:pPr marL="963930" indent="-957580"/>
            <a:r>
              <a:rPr lang="en-US" dirty="0"/>
              <a:t>kofc.org/cis</a:t>
            </a:r>
          </a:p>
          <a:p>
            <a:pPr marL="963930" indent="-957580"/>
            <a:endParaRPr lang="en-US" dirty="0"/>
          </a:p>
          <a:p>
            <a:pPr marL="963930" indent="-957580"/>
            <a:endParaRPr lang="en-US" dirty="0"/>
          </a:p>
        </p:txBody>
      </p:sp>
      <p:sp>
        <p:nvSpPr>
          <p:cNvPr id="3" name="Title 2">
            <a:extLst>
              <a:ext uri="{FF2B5EF4-FFF2-40B4-BE49-F238E27FC236}">
                <a16:creationId xmlns:a16="http://schemas.microsoft.com/office/drawing/2014/main" id="{DA197E4F-C172-4D41-234E-90A9F90E92FE}"/>
              </a:ext>
            </a:extLst>
          </p:cNvPr>
          <p:cNvSpPr>
            <a:spLocks noGrp="1"/>
          </p:cNvSpPr>
          <p:nvPr>
            <p:ph type="title"/>
          </p:nvPr>
        </p:nvSpPr>
        <p:spPr>
          <a:xfrm>
            <a:off x="3523201" y="791775"/>
            <a:ext cx="17283896" cy="2590801"/>
          </a:xfrm>
        </p:spPr>
        <p:txBody>
          <a:bodyPr>
            <a:normAutofit fontScale="90000"/>
          </a:bodyPr>
          <a:lstStyle/>
          <a:p>
            <a:r>
              <a:rPr lang="en-US" dirty="0"/>
              <a:t>Evangelization &amp; </a:t>
            </a:r>
            <a:br>
              <a:rPr lang="en-US" dirty="0"/>
            </a:br>
            <a:r>
              <a:rPr lang="en-US" dirty="0"/>
              <a:t>Faith Formation</a:t>
            </a:r>
          </a:p>
        </p:txBody>
      </p:sp>
      <p:pic>
        <p:nvPicPr>
          <p:cNvPr id="4" name="Picture 4">
            <a:extLst>
              <a:ext uri="{FF2B5EF4-FFF2-40B4-BE49-F238E27FC236}">
                <a16:creationId xmlns:a16="http://schemas.microsoft.com/office/drawing/2014/main" id="{ADF38824-0B9C-5831-6F0E-ABE2A44E1D41}"/>
              </a:ext>
            </a:extLst>
          </p:cNvPr>
          <p:cNvPicPr>
            <a:picLocks noChangeAspect="1"/>
          </p:cNvPicPr>
          <p:nvPr/>
        </p:nvPicPr>
        <p:blipFill>
          <a:blip r:embed="rId2"/>
          <a:stretch>
            <a:fillRect/>
          </a:stretch>
        </p:blipFill>
        <p:spPr>
          <a:xfrm>
            <a:off x="19238201" y="-90273"/>
            <a:ext cx="5213131" cy="4410861"/>
          </a:xfrm>
          <a:prstGeom prst="rect">
            <a:avLst/>
          </a:prstGeom>
        </p:spPr>
      </p:pic>
      <p:pic>
        <p:nvPicPr>
          <p:cNvPr id="5" name="Picture 6">
            <a:extLst>
              <a:ext uri="{FF2B5EF4-FFF2-40B4-BE49-F238E27FC236}">
                <a16:creationId xmlns:a16="http://schemas.microsoft.com/office/drawing/2014/main" id="{C50D3687-60D1-1FEC-4D66-FAA8FCEA0DB9}"/>
              </a:ext>
            </a:extLst>
          </p:cNvPr>
          <p:cNvPicPr>
            <a:picLocks noChangeAspect="1"/>
          </p:cNvPicPr>
          <p:nvPr/>
        </p:nvPicPr>
        <p:blipFill>
          <a:blip r:embed="rId3"/>
          <a:stretch>
            <a:fillRect/>
          </a:stretch>
        </p:blipFill>
        <p:spPr>
          <a:xfrm>
            <a:off x="13970839" y="4025097"/>
            <a:ext cx="6500648" cy="9174479"/>
          </a:xfrm>
          <a:prstGeom prst="rect">
            <a:avLst/>
          </a:prstGeom>
        </p:spPr>
      </p:pic>
    </p:spTree>
    <p:extLst>
      <p:ext uri="{BB962C8B-B14F-4D97-AF65-F5344CB8AC3E}">
        <p14:creationId xmlns:p14="http://schemas.microsoft.com/office/powerpoint/2010/main" val="34072126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82BB7-D837-A43E-58B9-57F764AE0692}"/>
              </a:ext>
            </a:extLst>
          </p:cNvPr>
          <p:cNvSpPr>
            <a:spLocks noGrp="1"/>
          </p:cNvSpPr>
          <p:nvPr>
            <p:ph type="body" idx="1"/>
          </p:nvPr>
        </p:nvSpPr>
        <p:spPr>
          <a:xfrm>
            <a:off x="1724623" y="4155318"/>
            <a:ext cx="9286060" cy="9045562"/>
          </a:xfrm>
        </p:spPr>
        <p:txBody>
          <a:bodyPr>
            <a:normAutofit/>
          </a:bodyPr>
          <a:lstStyle/>
          <a:p>
            <a:pPr marL="963930" indent="-957580"/>
            <a:r>
              <a:rPr lang="en-US" dirty="0"/>
              <a:t>Supreme COR Resources</a:t>
            </a:r>
          </a:p>
          <a:p>
            <a:pPr marL="963930" indent="-957580"/>
            <a:r>
              <a:rPr lang="en-US" dirty="0"/>
              <a:t>for Councils</a:t>
            </a:r>
          </a:p>
          <a:p>
            <a:pPr marL="963930" indent="-957580"/>
            <a:endParaRPr lang="en-US" dirty="0"/>
          </a:p>
        </p:txBody>
      </p:sp>
      <p:sp>
        <p:nvSpPr>
          <p:cNvPr id="3" name="Title 2">
            <a:extLst>
              <a:ext uri="{FF2B5EF4-FFF2-40B4-BE49-F238E27FC236}">
                <a16:creationId xmlns:a16="http://schemas.microsoft.com/office/drawing/2014/main" id="{DA197E4F-C172-4D41-234E-90A9F90E92FE}"/>
              </a:ext>
            </a:extLst>
          </p:cNvPr>
          <p:cNvSpPr>
            <a:spLocks noGrp="1"/>
          </p:cNvSpPr>
          <p:nvPr>
            <p:ph type="title"/>
          </p:nvPr>
        </p:nvSpPr>
        <p:spPr>
          <a:xfrm>
            <a:off x="3523201" y="791775"/>
            <a:ext cx="17283896" cy="2590801"/>
          </a:xfrm>
        </p:spPr>
        <p:txBody>
          <a:bodyPr>
            <a:normAutofit fontScale="90000"/>
          </a:bodyPr>
          <a:lstStyle/>
          <a:p>
            <a:r>
              <a:rPr lang="en-US" dirty="0"/>
              <a:t>Evangelization &amp; </a:t>
            </a:r>
            <a:br>
              <a:rPr lang="en-US" dirty="0"/>
            </a:br>
            <a:r>
              <a:rPr lang="en-US" dirty="0"/>
              <a:t>Faith Formation</a:t>
            </a:r>
          </a:p>
        </p:txBody>
      </p:sp>
      <p:pic>
        <p:nvPicPr>
          <p:cNvPr id="4" name="Picture 4">
            <a:extLst>
              <a:ext uri="{FF2B5EF4-FFF2-40B4-BE49-F238E27FC236}">
                <a16:creationId xmlns:a16="http://schemas.microsoft.com/office/drawing/2014/main" id="{ADF38824-0B9C-5831-6F0E-ABE2A44E1D41}"/>
              </a:ext>
            </a:extLst>
          </p:cNvPr>
          <p:cNvPicPr>
            <a:picLocks noChangeAspect="1"/>
          </p:cNvPicPr>
          <p:nvPr/>
        </p:nvPicPr>
        <p:blipFill>
          <a:blip r:embed="rId2"/>
          <a:stretch>
            <a:fillRect/>
          </a:stretch>
        </p:blipFill>
        <p:spPr>
          <a:xfrm>
            <a:off x="19238201" y="-90273"/>
            <a:ext cx="5213131" cy="4410861"/>
          </a:xfrm>
          <a:prstGeom prst="rect">
            <a:avLst/>
          </a:prstGeom>
        </p:spPr>
      </p:pic>
      <p:pic>
        <p:nvPicPr>
          <p:cNvPr id="6" name="Picture 6" descr="A picture containing graphics, circle, screenshot, art&#10;&#10;Description automatically generated">
            <a:extLst>
              <a:ext uri="{FF2B5EF4-FFF2-40B4-BE49-F238E27FC236}">
                <a16:creationId xmlns:a16="http://schemas.microsoft.com/office/drawing/2014/main" id="{5EA79460-3B33-B1D5-0A8E-FF98DE5F49F8}"/>
              </a:ext>
            </a:extLst>
          </p:cNvPr>
          <p:cNvPicPr>
            <a:picLocks noChangeAspect="1"/>
          </p:cNvPicPr>
          <p:nvPr/>
        </p:nvPicPr>
        <p:blipFill>
          <a:blip r:embed="rId3"/>
          <a:stretch>
            <a:fillRect/>
          </a:stretch>
        </p:blipFill>
        <p:spPr>
          <a:xfrm>
            <a:off x="12093364" y="3530497"/>
            <a:ext cx="9680026" cy="9653750"/>
          </a:xfrm>
          <a:prstGeom prst="rect">
            <a:avLst/>
          </a:prstGeom>
        </p:spPr>
      </p:pic>
    </p:spTree>
    <p:extLst>
      <p:ext uri="{BB962C8B-B14F-4D97-AF65-F5344CB8AC3E}">
        <p14:creationId xmlns:p14="http://schemas.microsoft.com/office/powerpoint/2010/main" val="37801605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82BB7-D837-A43E-58B9-57F764AE0692}"/>
              </a:ext>
            </a:extLst>
          </p:cNvPr>
          <p:cNvSpPr>
            <a:spLocks noGrp="1"/>
          </p:cNvSpPr>
          <p:nvPr>
            <p:ph type="body" idx="1"/>
          </p:nvPr>
        </p:nvSpPr>
        <p:spPr>
          <a:xfrm>
            <a:off x="2115364" y="4155318"/>
            <a:ext cx="9338612" cy="9045562"/>
          </a:xfrm>
        </p:spPr>
        <p:txBody>
          <a:bodyPr>
            <a:normAutofit/>
          </a:bodyPr>
          <a:lstStyle/>
          <a:p>
            <a:pPr indent="6350" algn="l"/>
            <a:r>
              <a:rPr lang="en-US" dirty="0"/>
              <a:t>COR Survey to be completed by council COR Director at the conclusion of each </a:t>
            </a:r>
            <a:endParaRPr lang="en-US"/>
          </a:p>
          <a:p>
            <a:pPr indent="6350" algn="l"/>
            <a:r>
              <a:rPr lang="en-US" dirty="0"/>
              <a:t>COR gathering</a:t>
            </a:r>
          </a:p>
          <a:p>
            <a:pPr marL="963930" indent="-957580" algn="l"/>
            <a:endParaRPr lang="en-US" dirty="0"/>
          </a:p>
        </p:txBody>
      </p:sp>
      <p:sp>
        <p:nvSpPr>
          <p:cNvPr id="3" name="Title 2">
            <a:extLst>
              <a:ext uri="{FF2B5EF4-FFF2-40B4-BE49-F238E27FC236}">
                <a16:creationId xmlns:a16="http://schemas.microsoft.com/office/drawing/2014/main" id="{DA197E4F-C172-4D41-234E-90A9F90E92FE}"/>
              </a:ext>
            </a:extLst>
          </p:cNvPr>
          <p:cNvSpPr>
            <a:spLocks noGrp="1"/>
          </p:cNvSpPr>
          <p:nvPr>
            <p:ph type="title"/>
          </p:nvPr>
        </p:nvSpPr>
        <p:spPr>
          <a:xfrm>
            <a:off x="3523201" y="791775"/>
            <a:ext cx="17283896" cy="2590801"/>
          </a:xfrm>
        </p:spPr>
        <p:txBody>
          <a:bodyPr>
            <a:normAutofit fontScale="90000"/>
          </a:bodyPr>
          <a:lstStyle/>
          <a:p>
            <a:r>
              <a:rPr lang="en-US" dirty="0"/>
              <a:t>Evangelization &amp; </a:t>
            </a:r>
            <a:br>
              <a:rPr lang="en-US" dirty="0"/>
            </a:br>
            <a:r>
              <a:rPr lang="en-US" dirty="0"/>
              <a:t>Faith Formation</a:t>
            </a:r>
          </a:p>
        </p:txBody>
      </p:sp>
      <p:pic>
        <p:nvPicPr>
          <p:cNvPr id="4" name="Picture 4">
            <a:extLst>
              <a:ext uri="{FF2B5EF4-FFF2-40B4-BE49-F238E27FC236}">
                <a16:creationId xmlns:a16="http://schemas.microsoft.com/office/drawing/2014/main" id="{ADF38824-0B9C-5831-6F0E-ABE2A44E1D41}"/>
              </a:ext>
            </a:extLst>
          </p:cNvPr>
          <p:cNvPicPr>
            <a:picLocks noChangeAspect="1"/>
          </p:cNvPicPr>
          <p:nvPr/>
        </p:nvPicPr>
        <p:blipFill>
          <a:blip r:embed="rId2"/>
          <a:stretch>
            <a:fillRect/>
          </a:stretch>
        </p:blipFill>
        <p:spPr>
          <a:xfrm>
            <a:off x="19238201" y="-90273"/>
            <a:ext cx="5213131" cy="4410861"/>
          </a:xfrm>
          <a:prstGeom prst="rect">
            <a:avLst/>
          </a:prstGeom>
        </p:spPr>
      </p:pic>
      <p:pic>
        <p:nvPicPr>
          <p:cNvPr id="5" name="Picture 6">
            <a:extLst>
              <a:ext uri="{FF2B5EF4-FFF2-40B4-BE49-F238E27FC236}">
                <a16:creationId xmlns:a16="http://schemas.microsoft.com/office/drawing/2014/main" id="{2ACF084C-0350-0E8F-3BF1-E538F61CB83F}"/>
              </a:ext>
            </a:extLst>
          </p:cNvPr>
          <p:cNvPicPr>
            <a:picLocks noChangeAspect="1"/>
          </p:cNvPicPr>
          <p:nvPr/>
        </p:nvPicPr>
        <p:blipFill>
          <a:blip r:embed="rId3"/>
          <a:stretch>
            <a:fillRect/>
          </a:stretch>
        </p:blipFill>
        <p:spPr>
          <a:xfrm>
            <a:off x="12588809" y="3973990"/>
            <a:ext cx="9128234" cy="9128234"/>
          </a:xfrm>
          <a:prstGeom prst="rect">
            <a:avLst/>
          </a:prstGeom>
        </p:spPr>
      </p:pic>
    </p:spTree>
    <p:extLst>
      <p:ext uri="{BB962C8B-B14F-4D97-AF65-F5344CB8AC3E}">
        <p14:creationId xmlns:p14="http://schemas.microsoft.com/office/powerpoint/2010/main" val="1519653483"/>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DF38824-0B9C-5831-6F0E-ABE2A44E1D41}"/>
              </a:ext>
            </a:extLst>
          </p:cNvPr>
          <p:cNvPicPr>
            <a:picLocks noChangeAspect="1"/>
          </p:cNvPicPr>
          <p:nvPr/>
        </p:nvPicPr>
        <p:blipFill>
          <a:blip r:embed="rId2"/>
          <a:stretch>
            <a:fillRect/>
          </a:stretch>
        </p:blipFill>
        <p:spPr>
          <a:xfrm>
            <a:off x="19238201" y="-90273"/>
            <a:ext cx="5213131" cy="4410861"/>
          </a:xfrm>
          <a:prstGeom prst="rect">
            <a:avLst/>
          </a:prstGeom>
        </p:spPr>
      </p:pic>
      <p:pic>
        <p:nvPicPr>
          <p:cNvPr id="11" name="Picture 11">
            <a:extLst>
              <a:ext uri="{FF2B5EF4-FFF2-40B4-BE49-F238E27FC236}">
                <a16:creationId xmlns:a16="http://schemas.microsoft.com/office/drawing/2014/main" id="{2DC43E78-07BB-E6CB-8531-13839649E702}"/>
              </a:ext>
            </a:extLst>
          </p:cNvPr>
          <p:cNvPicPr>
            <a:picLocks noChangeAspect="1"/>
          </p:cNvPicPr>
          <p:nvPr/>
        </p:nvPicPr>
        <p:blipFill rotWithShape="1">
          <a:blip r:embed="rId3">
            <a:extLst>
              <a:ext uri="{28A0092B-C50C-407E-A947-70E740481C1C}">
                <a14:useLocalDpi xmlns:a14="http://schemas.microsoft.com/office/drawing/2010/main" val="0"/>
              </a:ext>
            </a:extLst>
          </a:blip>
          <a:srcRect r="1239"/>
          <a:stretch/>
        </p:blipFill>
        <p:spPr>
          <a:xfrm>
            <a:off x="8598064" y="327570"/>
            <a:ext cx="7187871" cy="13060859"/>
          </a:xfrm>
          <a:prstGeom prst="roundRect">
            <a:avLst>
              <a:gd name="adj" fmla="val 17268"/>
            </a:avLst>
          </a:prstGeom>
          <a:solidFill>
            <a:srgbClr val="FFFFFF">
              <a:shade val="85000"/>
            </a:srgbClr>
          </a:solidFill>
          <a:ln>
            <a:noFill/>
          </a:ln>
          <a:effectLst/>
        </p:spPr>
      </p:pic>
    </p:spTree>
    <p:extLst>
      <p:ext uri="{BB962C8B-B14F-4D97-AF65-F5344CB8AC3E}">
        <p14:creationId xmlns:p14="http://schemas.microsoft.com/office/powerpoint/2010/main" val="895311442"/>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a:xfrm>
            <a:off x="244281" y="4155318"/>
            <a:ext cx="23895438" cy="5839287"/>
          </a:xfrm>
        </p:spPr>
        <p:txBody>
          <a:bodyPr/>
          <a:lstStyle/>
          <a:p>
            <a:pPr hangingPunct="1">
              <a:defRPr sz="11000"/>
            </a:pPr>
            <a:r>
              <a:rPr lang="en-US" sz="8000" dirty="0">
                <a:effectLst/>
              </a:rPr>
              <a:t>Reed A Fontenot, III</a:t>
            </a:r>
          </a:p>
          <a:p>
            <a:pPr hangingPunct="1">
              <a:defRPr sz="9500"/>
            </a:pPr>
            <a:r>
              <a:rPr lang="en-US" sz="8000" dirty="0">
                <a:effectLst/>
              </a:rPr>
              <a:t>State Council Charities, Director</a:t>
            </a: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3550052" y="434817"/>
            <a:ext cx="17283896" cy="2590801"/>
          </a:xfrm>
        </p:spPr>
        <p:txBody>
          <a:bodyPr/>
          <a:lstStyle/>
          <a:p>
            <a:r>
              <a:rPr lang="en-US" dirty="0"/>
              <a:t>State Charities</a:t>
            </a:r>
          </a:p>
        </p:txBody>
      </p:sp>
    </p:spTree>
    <p:extLst>
      <p:ext uri="{BB962C8B-B14F-4D97-AF65-F5344CB8AC3E}">
        <p14:creationId xmlns:p14="http://schemas.microsoft.com/office/powerpoint/2010/main" val="8072467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D4A2-547B-4544-B2A5-624422E3BC41}"/>
              </a:ext>
            </a:extLst>
          </p:cNvPr>
          <p:cNvSpPr>
            <a:spLocks noGrp="1"/>
          </p:cNvSpPr>
          <p:nvPr>
            <p:ph type="title"/>
          </p:nvPr>
        </p:nvSpPr>
        <p:spPr/>
        <p:txBody>
          <a:bodyPr/>
          <a:lstStyle/>
          <a:p>
            <a:r>
              <a:rPr lang="en-US" dirty="0"/>
              <a:t>MEMBERSHIP</a:t>
            </a:r>
          </a:p>
        </p:txBody>
      </p:sp>
      <p:sp>
        <p:nvSpPr>
          <p:cNvPr id="3" name="Text Placeholder 2">
            <a:extLst>
              <a:ext uri="{FF2B5EF4-FFF2-40B4-BE49-F238E27FC236}">
                <a16:creationId xmlns:a16="http://schemas.microsoft.com/office/drawing/2014/main" id="{1537AD01-30E9-42AC-A649-DB32513B3B92}"/>
              </a:ext>
            </a:extLst>
          </p:cNvPr>
          <p:cNvSpPr>
            <a:spLocks noGrp="1"/>
          </p:cNvSpPr>
          <p:nvPr>
            <p:ph type="body" idx="1"/>
          </p:nvPr>
        </p:nvSpPr>
        <p:spPr>
          <a:xfrm>
            <a:off x="786064" y="4396509"/>
            <a:ext cx="22843958" cy="8776477"/>
          </a:xfrm>
        </p:spPr>
        <p:txBody>
          <a:bodyPr>
            <a:normAutofit lnSpcReduction="10000"/>
          </a:bodyPr>
          <a:lstStyle/>
          <a:p>
            <a:pPr marL="1322388" indent="-857250" algn="l">
              <a:buFont typeface="Wingdings" panose="05000000000000000000" pitchFamily="2" charset="2"/>
              <a:buChar char="§"/>
            </a:pPr>
            <a:r>
              <a:rPr lang="en-US" dirty="0">
                <a:effectLst/>
              </a:rPr>
              <a:t>Membership Drives</a:t>
            </a:r>
          </a:p>
          <a:p>
            <a:pPr marL="465138" algn="l"/>
            <a:endParaRPr lang="en-US" dirty="0">
              <a:effectLst/>
            </a:endParaRPr>
          </a:p>
          <a:p>
            <a:pPr marL="465138" algn="l"/>
            <a:r>
              <a:rPr lang="en-US" dirty="0">
                <a:effectLst/>
              </a:rPr>
              <a:t>	- Organized</a:t>
            </a:r>
          </a:p>
          <a:p>
            <a:pPr marL="465138" algn="l"/>
            <a:endParaRPr lang="en-US" dirty="0">
              <a:effectLst/>
            </a:endParaRPr>
          </a:p>
          <a:p>
            <a:pPr marL="465138" algn="l"/>
            <a:r>
              <a:rPr lang="en-US" dirty="0">
                <a:effectLst/>
              </a:rPr>
              <a:t>	- Event connected</a:t>
            </a:r>
          </a:p>
          <a:p>
            <a:pPr marL="465138" algn="l"/>
            <a:endParaRPr lang="en-US" dirty="0">
              <a:effectLst/>
            </a:endParaRPr>
          </a:p>
          <a:p>
            <a:pPr marL="465138" algn="l"/>
            <a:r>
              <a:rPr lang="en-US" dirty="0">
                <a:effectLst/>
              </a:rPr>
              <a:t>	- Impromptu</a:t>
            </a:r>
          </a:p>
          <a:p>
            <a:pPr marL="465138" lvl="5" algn="l"/>
            <a:r>
              <a:rPr lang="en-US" dirty="0"/>
              <a:t>	</a:t>
            </a:r>
          </a:p>
        </p:txBody>
      </p:sp>
      <p:pic>
        <p:nvPicPr>
          <p:cNvPr id="4" name="Picture 3">
            <a:extLst>
              <a:ext uri="{FF2B5EF4-FFF2-40B4-BE49-F238E27FC236}">
                <a16:creationId xmlns:a16="http://schemas.microsoft.com/office/drawing/2014/main" id="{A5B98924-B5EE-42B8-AEB1-6DE758794285}"/>
              </a:ext>
            </a:extLst>
          </p:cNvPr>
          <p:cNvPicPr>
            <a:picLocks noChangeAspect="1"/>
          </p:cNvPicPr>
          <p:nvPr/>
        </p:nvPicPr>
        <p:blipFill>
          <a:blip r:embed="rId3"/>
          <a:stretch>
            <a:fillRect/>
          </a:stretch>
        </p:blipFill>
        <p:spPr>
          <a:xfrm>
            <a:off x="16721553" y="2908108"/>
            <a:ext cx="6876383" cy="5157287"/>
          </a:xfrm>
          <a:prstGeom prst="rect">
            <a:avLst/>
          </a:prstGeom>
        </p:spPr>
      </p:pic>
      <p:pic>
        <p:nvPicPr>
          <p:cNvPr id="6" name="Picture 5">
            <a:extLst>
              <a:ext uri="{FF2B5EF4-FFF2-40B4-BE49-F238E27FC236}">
                <a16:creationId xmlns:a16="http://schemas.microsoft.com/office/drawing/2014/main" id="{E810498C-D909-4CA1-ACFC-B710410A9A8B}"/>
              </a:ext>
            </a:extLst>
          </p:cNvPr>
          <p:cNvPicPr>
            <a:picLocks noChangeAspect="1"/>
          </p:cNvPicPr>
          <p:nvPr/>
        </p:nvPicPr>
        <p:blipFill>
          <a:blip r:embed="rId4"/>
          <a:stretch>
            <a:fillRect/>
          </a:stretch>
        </p:blipFill>
        <p:spPr>
          <a:xfrm>
            <a:off x="9561095" y="6032584"/>
            <a:ext cx="7940842" cy="4466724"/>
          </a:xfrm>
          <a:prstGeom prst="rect">
            <a:avLst/>
          </a:prstGeom>
        </p:spPr>
      </p:pic>
      <p:pic>
        <p:nvPicPr>
          <p:cNvPr id="7" name="Picture 6">
            <a:extLst>
              <a:ext uri="{FF2B5EF4-FFF2-40B4-BE49-F238E27FC236}">
                <a16:creationId xmlns:a16="http://schemas.microsoft.com/office/drawing/2014/main" id="{6B583A23-71AD-4332-B950-962E9F058887}"/>
              </a:ext>
            </a:extLst>
          </p:cNvPr>
          <p:cNvPicPr>
            <a:picLocks noChangeAspect="1"/>
          </p:cNvPicPr>
          <p:nvPr/>
        </p:nvPicPr>
        <p:blipFill>
          <a:blip r:embed="rId5"/>
          <a:stretch>
            <a:fillRect/>
          </a:stretch>
        </p:blipFill>
        <p:spPr>
          <a:xfrm>
            <a:off x="16957843" y="8609927"/>
            <a:ext cx="6023810" cy="4521873"/>
          </a:xfrm>
          <a:prstGeom prst="rect">
            <a:avLst/>
          </a:prstGeom>
        </p:spPr>
      </p:pic>
    </p:spTree>
    <p:extLst>
      <p:ext uri="{BB962C8B-B14F-4D97-AF65-F5344CB8AC3E}">
        <p14:creationId xmlns:p14="http://schemas.microsoft.com/office/powerpoint/2010/main" val="2395122102"/>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E5DE60-0A14-B46E-E057-03FD54E904A7}"/>
              </a:ext>
            </a:extLst>
          </p:cNvPr>
          <p:cNvSpPr>
            <a:spLocks noGrp="1"/>
          </p:cNvSpPr>
          <p:nvPr>
            <p:ph type="body" idx="1"/>
          </p:nvPr>
        </p:nvSpPr>
        <p:spPr/>
        <p:txBody>
          <a:bodyPr/>
          <a:lstStyle/>
          <a:p>
            <a:r>
              <a:rPr lang="en-US" sz="8800" dirty="0">
                <a:effectLst/>
              </a:rPr>
              <a:t>The first and foremost principle upon which our Order is founded.</a:t>
            </a:r>
          </a:p>
          <a:p>
            <a:endParaRPr lang="en-US" dirty="0"/>
          </a:p>
        </p:txBody>
      </p:sp>
      <p:sp>
        <p:nvSpPr>
          <p:cNvPr id="4" name="TextBox 3">
            <a:extLst>
              <a:ext uri="{FF2B5EF4-FFF2-40B4-BE49-F238E27FC236}">
                <a16:creationId xmlns:a16="http://schemas.microsoft.com/office/drawing/2014/main" id="{363162B2-D3C0-00A6-D95B-B371EDD7705B}"/>
              </a:ext>
            </a:extLst>
          </p:cNvPr>
          <p:cNvSpPr txBox="1"/>
          <p:nvPr/>
        </p:nvSpPr>
        <p:spPr>
          <a:xfrm>
            <a:off x="7442790" y="4155318"/>
            <a:ext cx="12801600" cy="24160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r>
              <a:rPr lang="en-US" sz="14800" b="1" dirty="0">
                <a:solidFill>
                  <a:srgbClr val="00B0F0"/>
                </a:solidFill>
              </a:rPr>
              <a:t>CHARITY</a:t>
            </a:r>
          </a:p>
        </p:txBody>
      </p:sp>
    </p:spTree>
    <p:extLst>
      <p:ext uri="{BB962C8B-B14F-4D97-AF65-F5344CB8AC3E}">
        <p14:creationId xmlns:p14="http://schemas.microsoft.com/office/powerpoint/2010/main" val="3121889231"/>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a:xfrm>
            <a:off x="684450" y="4278657"/>
            <a:ext cx="23403601" cy="9045562"/>
          </a:xfrm>
        </p:spPr>
        <p:txBody>
          <a:bodyPr>
            <a:normAutofit fontScale="92500" lnSpcReduction="20000"/>
          </a:bodyPr>
          <a:lstStyle/>
          <a:p>
            <a:pPr>
              <a:buBlip>
                <a:blip r:embed="rId2"/>
              </a:buBlip>
            </a:pPr>
            <a:r>
              <a:rPr lang="en-US" dirty="0">
                <a:effectLst/>
              </a:rPr>
              <a:t>2022-23 – How did we do?</a:t>
            </a:r>
          </a:p>
          <a:p>
            <a:pPr algn="l">
              <a:buBlip>
                <a:blip r:embed="rId2"/>
              </a:buBlip>
            </a:pPr>
            <a:endParaRPr lang="en-US" dirty="0">
              <a:effectLst/>
            </a:endParaRPr>
          </a:p>
          <a:p>
            <a:pPr algn="l">
              <a:buBlip>
                <a:blip r:embed="rId2"/>
              </a:buBlip>
            </a:pPr>
            <a:r>
              <a:rPr lang="en-US" dirty="0">
                <a:effectLst/>
              </a:rPr>
              <a:t>YOUR councils raised well over $968,000 or &gt;119% of our State goal!</a:t>
            </a:r>
          </a:p>
          <a:p>
            <a:pPr algn="l">
              <a:buBlip>
                <a:blip r:embed="rId2"/>
              </a:buBlip>
            </a:pPr>
            <a:endParaRPr lang="en-US" dirty="0">
              <a:effectLst/>
            </a:endParaRPr>
          </a:p>
          <a:p>
            <a:pPr algn="l">
              <a:buBlip>
                <a:blip r:embed="rId2"/>
              </a:buBlip>
            </a:pPr>
            <a:r>
              <a:rPr lang="en-US" dirty="0">
                <a:effectLst/>
              </a:rPr>
              <a:t>A RECORD NINE (of 15) Dioceses exceeded 100%</a:t>
            </a:r>
          </a:p>
          <a:p>
            <a:pPr algn="l">
              <a:buBlip>
                <a:blip r:embed="rId2"/>
              </a:buBlip>
            </a:pPr>
            <a:endParaRPr lang="en-US" dirty="0">
              <a:effectLst/>
            </a:endParaRPr>
          </a:p>
          <a:p>
            <a:pPr algn="l">
              <a:buBlip>
                <a:blip r:embed="rId2"/>
              </a:buBlip>
            </a:pPr>
            <a:r>
              <a:rPr lang="en-US" dirty="0">
                <a:effectLst/>
              </a:rPr>
              <a:t>A RECORD 501 Quick Start councils!</a:t>
            </a:r>
          </a:p>
          <a:p>
            <a:endParaRPr lang="en-US" dirty="0">
              <a:effectLst/>
            </a:endParaRPr>
          </a:p>
          <a:p>
            <a:r>
              <a:rPr lang="en-US" dirty="0">
                <a:effectLst/>
              </a:rPr>
              <a:t>The State Leadership and your Bishops </a:t>
            </a:r>
            <a:r>
              <a:rPr lang="en-US" b="1" u="sng" dirty="0">
                <a:effectLst/>
              </a:rPr>
              <a:t>THANK YOU</a:t>
            </a:r>
            <a:r>
              <a:rPr lang="en-US" dirty="0">
                <a:effectLst/>
              </a:rPr>
              <a:t>!</a:t>
            </a: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3744303" y="391781"/>
            <a:ext cx="17283896" cy="2590801"/>
          </a:xfrm>
        </p:spPr>
        <p:txBody>
          <a:bodyPr/>
          <a:lstStyle/>
          <a:p>
            <a:r>
              <a:rPr lang="en-US" dirty="0"/>
              <a:t>State Charities</a:t>
            </a:r>
          </a:p>
        </p:txBody>
      </p:sp>
    </p:spTree>
    <p:extLst>
      <p:ext uri="{BB962C8B-B14F-4D97-AF65-F5344CB8AC3E}">
        <p14:creationId xmlns:p14="http://schemas.microsoft.com/office/powerpoint/2010/main" val="2126486997"/>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a:xfrm>
            <a:off x="712114" y="5303635"/>
            <a:ext cx="23895438" cy="9045562"/>
          </a:xfrm>
        </p:spPr>
        <p:txBody>
          <a:bodyPr>
            <a:normAutofit/>
          </a:bodyPr>
          <a:lstStyle/>
          <a:p>
            <a:pPr algn="l">
              <a:buBlip>
                <a:blip r:embed="rId2"/>
              </a:buBlip>
            </a:pPr>
            <a:r>
              <a:rPr lang="en-US" dirty="0">
                <a:effectLst/>
              </a:rPr>
              <a:t>2023-2024 TSC Charity Goal = $</a:t>
            </a:r>
            <a:r>
              <a:rPr lang="en-US" dirty="0"/>
              <a:t>840,000</a:t>
            </a:r>
            <a:endParaRPr lang="en-US" dirty="0">
              <a:effectLst/>
            </a:endParaRPr>
          </a:p>
          <a:p>
            <a:pPr algn="l">
              <a:buBlip>
                <a:blip r:embed="rId2"/>
              </a:buBlip>
            </a:pPr>
            <a:endParaRPr lang="en-US" dirty="0">
              <a:effectLst/>
            </a:endParaRPr>
          </a:p>
          <a:p>
            <a:pPr algn="l">
              <a:buBlip>
                <a:blip r:embed="rId2"/>
              </a:buBlip>
            </a:pPr>
            <a:r>
              <a:rPr lang="en-US" dirty="0">
                <a:effectLst/>
              </a:rPr>
              <a:t>Increase Charitable Volunteer Hours Documentation </a:t>
            </a:r>
          </a:p>
          <a:p>
            <a:pPr marL="3175" algn="l"/>
            <a:r>
              <a:rPr lang="en-US" dirty="0">
                <a:effectLst/>
              </a:rPr>
              <a:t>	(reported on </a:t>
            </a:r>
            <a:r>
              <a:rPr lang="en-US" dirty="0">
                <a:solidFill>
                  <a:srgbClr val="D90B00"/>
                </a:solidFill>
                <a:effectLst/>
              </a:rPr>
              <a:t>Form 1728 </a:t>
            </a:r>
            <a:r>
              <a:rPr lang="en-US" dirty="0">
                <a:solidFill>
                  <a:schemeClr val="tx1"/>
                </a:solidFill>
                <a:effectLst/>
              </a:rPr>
              <a:t>due January 31, 2024</a:t>
            </a:r>
            <a:r>
              <a:rPr lang="en-US" dirty="0">
                <a:effectLst/>
              </a:rPr>
              <a:t>)</a:t>
            </a:r>
          </a:p>
          <a:p>
            <a:pPr algn="l">
              <a:buBlip>
                <a:blip r:embed="rId2"/>
              </a:buBlip>
            </a:pPr>
            <a:endParaRPr lang="en-US" dirty="0">
              <a:effectLst/>
            </a:endParaRPr>
          </a:p>
          <a:p>
            <a:pPr algn="l">
              <a:buBlip>
                <a:blip r:embed="rId2"/>
              </a:buBlip>
            </a:pPr>
            <a:r>
              <a:rPr lang="en-US" dirty="0">
                <a:effectLst/>
              </a:rPr>
              <a:t>TSC Charity PIN displayed by every Texas fraternal leader</a:t>
            </a:r>
          </a:p>
          <a:p>
            <a:pPr algn="l"/>
            <a:r>
              <a:rPr lang="en-US" dirty="0">
                <a:effectLst/>
              </a:rPr>
              <a:t>	- Diocesan Deputies please pick up your pins at our table</a:t>
            </a:r>
          </a:p>
          <a:p>
            <a:pPr lvl="1" algn="l"/>
            <a:r>
              <a:rPr lang="en-US" dirty="0">
                <a:effectLst/>
              </a:rPr>
              <a:t>	- just $20 for individual contributions!</a:t>
            </a:r>
          </a:p>
          <a:p>
            <a:pPr hangingPunct="1">
              <a:defRPr sz="11000"/>
            </a:pP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3744303" y="391781"/>
            <a:ext cx="17283896" cy="2590801"/>
          </a:xfrm>
        </p:spPr>
        <p:txBody>
          <a:bodyPr/>
          <a:lstStyle/>
          <a:p>
            <a:r>
              <a:rPr lang="en-US" dirty="0"/>
              <a:t>Charity fundraising goals:</a:t>
            </a:r>
          </a:p>
        </p:txBody>
      </p:sp>
    </p:spTree>
    <p:extLst>
      <p:ext uri="{BB962C8B-B14F-4D97-AF65-F5344CB8AC3E}">
        <p14:creationId xmlns:p14="http://schemas.microsoft.com/office/powerpoint/2010/main" val="2032584277"/>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p:txBody>
          <a:bodyPr/>
          <a:lstStyle/>
          <a:p>
            <a:pPr hangingPunct="1">
              <a:defRPr sz="11000"/>
            </a:pP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2957493" y="923409"/>
            <a:ext cx="19158228" cy="2590801"/>
          </a:xfrm>
        </p:spPr>
        <p:txBody>
          <a:bodyPr>
            <a:normAutofit/>
          </a:bodyPr>
          <a:lstStyle/>
          <a:p>
            <a:r>
              <a:rPr lang="en-US" dirty="0"/>
              <a:t>Charity fundraising goals:</a:t>
            </a:r>
          </a:p>
        </p:txBody>
      </p:sp>
      <p:sp>
        <p:nvSpPr>
          <p:cNvPr id="5" name="TextBox 4">
            <a:extLst>
              <a:ext uri="{FF2B5EF4-FFF2-40B4-BE49-F238E27FC236}">
                <a16:creationId xmlns:a16="http://schemas.microsoft.com/office/drawing/2014/main" id="{030A29A4-25E2-5A95-D8BD-4ED358C2B20A}"/>
              </a:ext>
            </a:extLst>
          </p:cNvPr>
          <p:cNvSpPr txBox="1"/>
          <p:nvPr/>
        </p:nvSpPr>
        <p:spPr>
          <a:xfrm>
            <a:off x="1552353" y="4139987"/>
            <a:ext cx="20733488" cy="79226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3217" indent="-450233" defTabSz="859536">
              <a:spcBef>
                <a:spcPts val="250"/>
              </a:spcBef>
              <a:buBlip>
                <a:blip r:embed="rId2"/>
              </a:buBlip>
              <a:defRPr sz="6204">
                <a:effectLst>
                  <a:outerShdw blurRad="11938" dist="23876" dir="18900000" rotWithShape="0">
                    <a:srgbClr val="B9A23B"/>
                  </a:outerShdw>
                </a:effectLst>
              </a:defRPr>
            </a:pPr>
            <a:r>
              <a:rPr lang="en-US" dirty="0"/>
              <a:t>100% Council Participation</a:t>
            </a:r>
          </a:p>
          <a:p>
            <a:pPr marL="2984" lvl="5" defTabSz="859536">
              <a:spcBef>
                <a:spcPts val="250"/>
              </a:spcBef>
              <a:defRPr sz="6204">
                <a:effectLst>
                  <a:outerShdw blurRad="11938" dist="23876" dir="18900000" rotWithShape="0">
                    <a:srgbClr val="B9A23B"/>
                  </a:outerShdw>
                </a:effectLst>
              </a:defRPr>
            </a:pPr>
            <a:r>
              <a:rPr lang="en-US" dirty="0"/>
              <a:t>	- last year all councils made goal in Dallas, Laredo, Tyler! </a:t>
            </a:r>
          </a:p>
          <a:p>
            <a:pPr marL="453217" indent="-450233" defTabSz="859536">
              <a:spcBef>
                <a:spcPts val="250"/>
              </a:spcBef>
              <a:buBlip>
                <a:blip r:embed="rId2"/>
              </a:buBlip>
              <a:defRPr sz="6204">
                <a:effectLst>
                  <a:outerShdw blurRad="11938" dist="23876" dir="18900000" rotWithShape="0">
                    <a:srgbClr val="B9A23B"/>
                  </a:outerShdw>
                </a:effectLst>
              </a:defRPr>
            </a:pPr>
            <a:endParaRPr lang="en-US" dirty="0"/>
          </a:p>
          <a:p>
            <a:pPr marL="453217" indent="-450233" defTabSz="859536">
              <a:spcBef>
                <a:spcPts val="250"/>
              </a:spcBef>
              <a:buBlip>
                <a:blip r:embed="rId2"/>
              </a:buBlip>
              <a:defRPr sz="6204">
                <a:effectLst>
                  <a:outerShdw blurRad="11938" dist="23876" dir="18900000" rotWithShape="0">
                    <a:srgbClr val="B9A23B"/>
                  </a:outerShdw>
                </a:effectLst>
              </a:defRPr>
            </a:pPr>
            <a:r>
              <a:rPr lang="en-US" dirty="0"/>
              <a:t>Increase number of councils earning Quick Start – pay 100% and pay State per Capita by 12/31/23</a:t>
            </a:r>
          </a:p>
          <a:p>
            <a:pPr marL="453217" indent="-450233" defTabSz="859536">
              <a:spcBef>
                <a:spcPts val="250"/>
              </a:spcBef>
              <a:buBlip>
                <a:blip r:embed="rId2"/>
              </a:buBlip>
              <a:defRPr sz="6204">
                <a:effectLst>
                  <a:outerShdw blurRad="11938" dist="23876" dir="18900000" rotWithShape="0">
                    <a:srgbClr val="B9A23B"/>
                  </a:outerShdw>
                </a:effectLst>
              </a:defRPr>
            </a:pPr>
            <a:endParaRPr lang="en-US" dirty="0"/>
          </a:p>
          <a:p>
            <a:pPr marL="453217" indent="-450233" defTabSz="859536">
              <a:spcBef>
                <a:spcPts val="250"/>
              </a:spcBef>
              <a:buBlip>
                <a:blip r:embed="rId2"/>
              </a:buBlip>
              <a:defRPr sz="6204">
                <a:effectLst>
                  <a:outerShdw blurRad="11938" dist="23876" dir="18900000" rotWithShape="0">
                    <a:srgbClr val="B9A23B"/>
                  </a:outerShdw>
                </a:effectLst>
              </a:defRPr>
            </a:pPr>
            <a:r>
              <a:rPr lang="en-US" dirty="0"/>
              <a:t> The rest of our councils earning Honor Roll – pay 100% and pay State per Capita by 6/30/24</a:t>
            </a:r>
          </a:p>
        </p:txBody>
      </p:sp>
    </p:spTree>
    <p:extLst>
      <p:ext uri="{BB962C8B-B14F-4D97-AF65-F5344CB8AC3E}">
        <p14:creationId xmlns:p14="http://schemas.microsoft.com/office/powerpoint/2010/main" val="3172686925"/>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p:txBody>
          <a:bodyPr/>
          <a:lstStyle/>
          <a:p>
            <a:pPr hangingPunct="1">
              <a:defRPr sz="11000"/>
            </a:pP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2957493" y="923409"/>
            <a:ext cx="17283896" cy="2590801"/>
          </a:xfrm>
        </p:spPr>
        <p:txBody>
          <a:bodyPr>
            <a:normAutofit/>
          </a:bodyPr>
          <a:lstStyle/>
          <a:p>
            <a:r>
              <a:rPr lang="en-US" dirty="0"/>
              <a:t>State Charities</a:t>
            </a:r>
          </a:p>
        </p:txBody>
      </p:sp>
      <p:sp>
        <p:nvSpPr>
          <p:cNvPr id="5" name="TextBox 4">
            <a:extLst>
              <a:ext uri="{FF2B5EF4-FFF2-40B4-BE49-F238E27FC236}">
                <a16:creationId xmlns:a16="http://schemas.microsoft.com/office/drawing/2014/main" id="{030A29A4-25E2-5A95-D8BD-4ED358C2B20A}"/>
              </a:ext>
            </a:extLst>
          </p:cNvPr>
          <p:cNvSpPr txBox="1"/>
          <p:nvPr/>
        </p:nvSpPr>
        <p:spPr>
          <a:xfrm>
            <a:off x="1539358" y="3899547"/>
            <a:ext cx="20733488" cy="9557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3217" indent="-450233" defTabSz="859536">
              <a:spcBef>
                <a:spcPts val="250"/>
              </a:spcBef>
              <a:buBlip>
                <a:blip r:embed="rId2"/>
              </a:buBlip>
              <a:defRPr sz="6204">
                <a:effectLst>
                  <a:outerShdw blurRad="11938" dist="23876" dir="18900000" rotWithShape="0">
                    <a:srgbClr val="B9A23B"/>
                  </a:outerShdw>
                </a:effectLst>
              </a:defRPr>
            </a:pPr>
            <a:endParaRPr lang="en-US" sz="4800" dirty="0"/>
          </a:p>
          <a:p>
            <a:pPr marL="453217" indent="-450233" defTabSz="859536">
              <a:spcBef>
                <a:spcPts val="250"/>
              </a:spcBef>
              <a:buBlip>
                <a:blip r:embed="rId2"/>
              </a:buBlip>
              <a:defRPr sz="6204">
                <a:effectLst>
                  <a:outerShdw blurRad="11938" dist="23876" dir="18900000" rotWithShape="0">
                    <a:srgbClr val="B9A23B"/>
                  </a:outerShdw>
                </a:effectLst>
              </a:defRPr>
            </a:pPr>
            <a:r>
              <a:rPr lang="en-US" sz="4000" dirty="0"/>
              <a:t>Each member of a council (less inactive insurance members) is assessed $10 for State Charities on July 1, 2023</a:t>
            </a:r>
          </a:p>
          <a:p>
            <a:pPr marL="2984" defTabSz="859536">
              <a:spcBef>
                <a:spcPts val="250"/>
              </a:spcBef>
              <a:defRPr sz="6204">
                <a:effectLst>
                  <a:outerShdw blurRad="11938" dist="23876" dir="18900000" rotWithShape="0">
                    <a:srgbClr val="B9A23B"/>
                  </a:outerShdw>
                </a:effectLst>
              </a:defRPr>
            </a:pPr>
            <a:endParaRPr lang="en-US" sz="4000" dirty="0"/>
          </a:p>
          <a:p>
            <a:pPr marL="453217" indent="-450233" defTabSz="859536">
              <a:spcBef>
                <a:spcPts val="250"/>
              </a:spcBef>
              <a:buBlip>
                <a:blip r:embed="rId2"/>
              </a:buBlip>
              <a:defRPr sz="6204">
                <a:effectLst>
                  <a:outerShdw blurRad="11938" dist="23876" dir="18900000" rotWithShape="0">
                    <a:srgbClr val="B9A23B"/>
                  </a:outerShdw>
                </a:effectLst>
              </a:defRPr>
            </a:pPr>
            <a:r>
              <a:rPr lang="en-US" sz="4000" dirty="0"/>
              <a:t>Statements for State Charities and State per Capita to go to councils end of July, 2023</a:t>
            </a:r>
          </a:p>
          <a:p>
            <a:pPr marL="453217" indent="-450233" defTabSz="859536">
              <a:spcBef>
                <a:spcPts val="250"/>
              </a:spcBef>
              <a:buBlip>
                <a:blip r:embed="rId2"/>
              </a:buBlip>
              <a:defRPr sz="6204">
                <a:effectLst>
                  <a:outerShdw blurRad="11938" dist="23876" dir="18900000" rotWithShape="0">
                    <a:srgbClr val="B9A23B"/>
                  </a:outerShdw>
                </a:effectLst>
              </a:defRPr>
            </a:pPr>
            <a:endParaRPr lang="en-US" sz="4000" dirty="0"/>
          </a:p>
          <a:p>
            <a:pPr marL="453217" indent="-450233" defTabSz="859536">
              <a:spcBef>
                <a:spcPts val="250"/>
              </a:spcBef>
              <a:buBlip>
                <a:blip r:embed="rId2"/>
              </a:buBlip>
              <a:defRPr sz="6204">
                <a:effectLst>
                  <a:outerShdw blurRad="11938" dist="23876" dir="18900000" rotWithShape="0">
                    <a:srgbClr val="B9A23B"/>
                  </a:outerShdw>
                </a:effectLst>
              </a:defRPr>
            </a:pPr>
            <a:r>
              <a:rPr lang="en-US" sz="4000" dirty="0"/>
              <a:t>70% of these funds come back to your Bishop for his charity of choice</a:t>
            </a:r>
          </a:p>
          <a:p>
            <a:pPr marL="2984" defTabSz="859536">
              <a:spcBef>
                <a:spcPts val="250"/>
              </a:spcBef>
              <a:defRPr sz="6204">
                <a:effectLst>
                  <a:outerShdw blurRad="11938" dist="23876" dir="18900000" rotWithShape="0">
                    <a:srgbClr val="B9A23B"/>
                  </a:outerShdw>
                </a:effectLst>
              </a:defRPr>
            </a:pPr>
            <a:endParaRPr lang="en-US" sz="4000" dirty="0"/>
          </a:p>
          <a:p>
            <a:pPr marL="453217" indent="-450233" defTabSz="859536">
              <a:spcBef>
                <a:spcPts val="250"/>
              </a:spcBef>
              <a:buBlip>
                <a:blip r:embed="rId2"/>
              </a:buBlip>
              <a:defRPr sz="6204">
                <a:effectLst>
                  <a:outerShdw blurRad="11938" dist="23876" dir="18900000" rotWithShape="0">
                    <a:srgbClr val="B9A23B"/>
                  </a:outerShdw>
                </a:effectLst>
              </a:defRPr>
            </a:pPr>
            <a:r>
              <a:rPr lang="en-US" sz="4000" dirty="0"/>
              <a:t>Once you reach 100% of your charity goal, 100% of any additional funds collected go to the Bishop</a:t>
            </a:r>
          </a:p>
          <a:p>
            <a:pPr marL="453217" indent="-450233" defTabSz="859536">
              <a:spcBef>
                <a:spcPts val="250"/>
              </a:spcBef>
              <a:buBlip>
                <a:blip r:embed="rId2"/>
              </a:buBlip>
              <a:defRPr sz="6204">
                <a:effectLst>
                  <a:outerShdw blurRad="11938" dist="23876" dir="18900000" rotWithShape="0">
                    <a:srgbClr val="B9A23B"/>
                  </a:outerShdw>
                </a:effectLst>
              </a:defRPr>
            </a:pPr>
            <a:endParaRPr lang="en-US" sz="4000" dirty="0"/>
          </a:p>
          <a:p>
            <a:pPr marL="453217" indent="-450233" defTabSz="859536">
              <a:spcBef>
                <a:spcPts val="250"/>
              </a:spcBef>
              <a:buBlip>
                <a:blip r:embed="rId2"/>
              </a:buBlip>
              <a:defRPr sz="6204">
                <a:effectLst>
                  <a:outerShdw blurRad="11938" dist="23876" dir="18900000" rotWithShape="0">
                    <a:srgbClr val="B9A23B"/>
                  </a:outerShdw>
                </a:effectLst>
              </a:defRPr>
            </a:pPr>
            <a:r>
              <a:rPr lang="en-US" sz="4000" dirty="0"/>
              <a:t>Please urge your councils to BUDGET for State Charities now!  </a:t>
            </a:r>
            <a:r>
              <a:rPr lang="en-US" sz="4000" b="1" u="sng" dirty="0"/>
              <a:t>Just 3 cents per day per member!</a:t>
            </a:r>
            <a:endParaRPr lang="en-US" sz="4000" dirty="0"/>
          </a:p>
          <a:p>
            <a:pPr marL="453217" indent="-450233" defTabSz="859536">
              <a:spcBef>
                <a:spcPts val="250"/>
              </a:spcBef>
              <a:buBlip>
                <a:blip r:embed="rId2"/>
              </a:buBlip>
              <a:defRPr sz="6204">
                <a:effectLst>
                  <a:outerShdw blurRad="11938" dist="23876" dir="18900000" rotWithShape="0">
                    <a:srgbClr val="B9A23B"/>
                  </a:outerShdw>
                </a:effectLst>
              </a:defRPr>
            </a:pPr>
            <a:endParaRPr lang="en-US" dirty="0"/>
          </a:p>
        </p:txBody>
      </p:sp>
    </p:spTree>
    <p:extLst>
      <p:ext uri="{BB962C8B-B14F-4D97-AF65-F5344CB8AC3E}">
        <p14:creationId xmlns:p14="http://schemas.microsoft.com/office/powerpoint/2010/main" val="222444879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p:txBody>
          <a:bodyPr/>
          <a:lstStyle/>
          <a:p>
            <a:pPr hangingPunct="1">
              <a:defRPr sz="11000"/>
            </a:pP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4382256" y="774553"/>
            <a:ext cx="17283896" cy="2590801"/>
          </a:xfrm>
        </p:spPr>
        <p:txBody>
          <a:bodyPr>
            <a:normAutofit fontScale="90000"/>
          </a:bodyPr>
          <a:lstStyle/>
          <a:p>
            <a:r>
              <a:rPr lang="en-US" dirty="0"/>
              <a:t>State Charities</a:t>
            </a:r>
            <a:br>
              <a:rPr lang="en-US" dirty="0"/>
            </a:br>
            <a:r>
              <a:rPr lang="en-US" dirty="0"/>
              <a:t>American Wheelchair Mission</a:t>
            </a:r>
          </a:p>
        </p:txBody>
      </p:sp>
      <p:sp>
        <p:nvSpPr>
          <p:cNvPr id="5" name="TextBox 4">
            <a:extLst>
              <a:ext uri="{FF2B5EF4-FFF2-40B4-BE49-F238E27FC236}">
                <a16:creationId xmlns:a16="http://schemas.microsoft.com/office/drawing/2014/main" id="{030A29A4-25E2-5A95-D8BD-4ED358C2B20A}"/>
              </a:ext>
            </a:extLst>
          </p:cNvPr>
          <p:cNvSpPr txBox="1"/>
          <p:nvPr/>
        </p:nvSpPr>
        <p:spPr>
          <a:xfrm>
            <a:off x="2860425" y="4155318"/>
            <a:ext cx="20733488" cy="9947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3217" indent="-450233" defTabSz="859536">
              <a:spcBef>
                <a:spcPts val="250"/>
              </a:spcBef>
              <a:buBlip>
                <a:blip r:embed="rId2"/>
              </a:buBlip>
              <a:defRPr sz="6204">
                <a:effectLst>
                  <a:outerShdw blurRad="11938" dist="23876" dir="18900000" rotWithShape="0">
                    <a:srgbClr val="B9A23B"/>
                  </a:outerShdw>
                </a:effectLst>
              </a:defRPr>
            </a:pPr>
            <a:r>
              <a:rPr lang="en-US" dirty="0"/>
              <a:t>The 1</a:t>
            </a:r>
            <a:r>
              <a:rPr lang="en-US" baseline="30000" dirty="0"/>
              <a:t>st</a:t>
            </a:r>
            <a:r>
              <a:rPr lang="en-US" dirty="0"/>
              <a:t> Lady’s Project!</a:t>
            </a:r>
          </a:p>
          <a:p>
            <a:pPr marL="453217" indent="-450233" defTabSz="859536">
              <a:spcBef>
                <a:spcPts val="250"/>
              </a:spcBef>
              <a:buBlip>
                <a:blip r:embed="rId2"/>
              </a:buBlip>
              <a:defRPr sz="6204">
                <a:effectLst>
                  <a:outerShdw blurRad="11938" dist="23876" dir="18900000" rotWithShape="0">
                    <a:srgbClr val="B9A23B"/>
                  </a:outerShdw>
                </a:effectLst>
              </a:defRPr>
            </a:pPr>
            <a:endParaRPr lang="en-US" dirty="0"/>
          </a:p>
          <a:p>
            <a:pPr marL="453217" indent="-450233" defTabSz="859536">
              <a:spcBef>
                <a:spcPts val="250"/>
              </a:spcBef>
              <a:buBlip>
                <a:blip r:embed="rId2"/>
              </a:buBlip>
              <a:defRPr sz="6204">
                <a:effectLst>
                  <a:outerShdw blurRad="11938" dist="23876" dir="18900000" rotWithShape="0">
                    <a:srgbClr val="B9A23B"/>
                  </a:outerShdw>
                </a:effectLst>
              </a:defRPr>
            </a:pPr>
            <a:r>
              <a:rPr lang="en-US" dirty="0"/>
              <a:t>Goal is to exceed $1,000,000 in contributions this year</a:t>
            </a:r>
          </a:p>
          <a:p>
            <a:pPr marL="453217" indent="-450233" algn="l" defTabSz="859536">
              <a:spcBef>
                <a:spcPts val="250"/>
              </a:spcBef>
              <a:buBlip>
                <a:blip r:embed="rId2"/>
              </a:buBlip>
              <a:defRPr sz="6204">
                <a:effectLst>
                  <a:outerShdw blurRad="11938" dist="23876" dir="18900000" rotWithShape="0">
                    <a:srgbClr val="B9A23B"/>
                  </a:outerShdw>
                </a:effectLst>
              </a:defRPr>
            </a:pPr>
            <a:endParaRPr lang="en-US" dirty="0">
              <a:effectLst/>
            </a:endParaRPr>
          </a:p>
          <a:p>
            <a:pPr marL="453217" indent="-450233" algn="l" defTabSz="859536">
              <a:spcBef>
                <a:spcPts val="250"/>
              </a:spcBef>
              <a:buBlip>
                <a:blip r:embed="rId2"/>
              </a:buBlip>
              <a:defRPr sz="6204">
                <a:effectLst>
                  <a:outerShdw blurRad="11938" dist="23876" dir="18900000" rotWithShape="0">
                    <a:srgbClr val="B9A23B"/>
                  </a:outerShdw>
                </a:effectLst>
              </a:defRPr>
            </a:pPr>
            <a:r>
              <a:rPr lang="en-US" dirty="0"/>
              <a:t>Increase council and individual </a:t>
            </a:r>
            <a:r>
              <a:rPr lang="en-US" dirty="0">
                <a:effectLst/>
              </a:rPr>
              <a:t>member contributions</a:t>
            </a:r>
          </a:p>
          <a:p>
            <a:pPr marL="2984" lvl="3" defTabSz="859536">
              <a:spcBef>
                <a:spcPts val="250"/>
              </a:spcBef>
              <a:defRPr sz="6204">
                <a:effectLst>
                  <a:outerShdw blurRad="11938" dist="23876" dir="18900000" rotWithShape="0">
                    <a:srgbClr val="B9A23B"/>
                  </a:outerShdw>
                </a:effectLst>
              </a:defRPr>
            </a:pPr>
            <a:r>
              <a:rPr lang="en-US" dirty="0"/>
              <a:t>		Each wheelchair costs $150 – </a:t>
            </a:r>
            <a:r>
              <a:rPr lang="en-US" u="sng" dirty="0"/>
              <a:t>all councils should budget </a:t>
            </a:r>
            <a:r>
              <a:rPr lang="en-US" dirty="0"/>
              <a:t>		</a:t>
            </a:r>
            <a:r>
              <a:rPr lang="en-US" u="sng" dirty="0"/>
              <a:t>for at least one chair</a:t>
            </a:r>
          </a:p>
          <a:p>
            <a:pPr marL="2984" algn="l" defTabSz="859536">
              <a:spcBef>
                <a:spcPts val="250"/>
              </a:spcBef>
              <a:defRPr sz="6204">
                <a:effectLst>
                  <a:outerShdw blurRad="11938" dist="23876" dir="18900000" rotWithShape="0">
                    <a:srgbClr val="B9A23B"/>
                  </a:outerShdw>
                </a:effectLst>
              </a:defRPr>
            </a:pPr>
            <a:endParaRPr lang="en-US" dirty="0">
              <a:effectLst/>
            </a:endParaRPr>
          </a:p>
          <a:p>
            <a:pPr marL="453217" indent="-450233" algn="l" defTabSz="859536">
              <a:spcBef>
                <a:spcPts val="250"/>
              </a:spcBef>
              <a:buBlip>
                <a:blip r:embed="rId2"/>
              </a:buBlip>
              <a:defRPr sz="6204">
                <a:effectLst>
                  <a:outerShdw blurRad="11938" dist="23876" dir="18900000" rotWithShape="0">
                    <a:srgbClr val="B9A23B"/>
                  </a:outerShdw>
                </a:effectLst>
              </a:defRPr>
            </a:pPr>
            <a:r>
              <a:rPr lang="en-US" dirty="0">
                <a:effectLst/>
              </a:rPr>
              <a:t>Increase Wheelchair Sunday Drives</a:t>
            </a:r>
          </a:p>
          <a:p>
            <a:pPr marL="453217" indent="-450233" algn="l" defTabSz="859536">
              <a:spcBef>
                <a:spcPts val="250"/>
              </a:spcBef>
              <a:buBlip>
                <a:blip r:embed="rId2"/>
              </a:buBlip>
              <a:defRPr sz="6204">
                <a:effectLst>
                  <a:outerShdw blurRad="11938" dist="23876" dir="18900000" rotWithShape="0">
                    <a:srgbClr val="B9A23B"/>
                  </a:outerShdw>
                </a:effectLst>
              </a:defRPr>
            </a:pPr>
            <a:endParaRPr lang="en-US" dirty="0"/>
          </a:p>
        </p:txBody>
      </p:sp>
      <p:pic>
        <p:nvPicPr>
          <p:cNvPr id="6" name="image.png" descr="image.png">
            <a:extLst>
              <a:ext uri="{FF2B5EF4-FFF2-40B4-BE49-F238E27FC236}">
                <a16:creationId xmlns:a16="http://schemas.microsoft.com/office/drawing/2014/main" id="{5AD6AAE2-569E-D5E8-80B3-B21973EFB717}"/>
              </a:ext>
            </a:extLst>
          </p:cNvPr>
          <p:cNvPicPr>
            <a:picLocks noChangeAspect="1"/>
          </p:cNvPicPr>
          <p:nvPr/>
        </p:nvPicPr>
        <p:blipFill>
          <a:blip r:embed="rId3" cstate="print"/>
          <a:stretch>
            <a:fillRect/>
          </a:stretch>
        </p:blipFill>
        <p:spPr>
          <a:xfrm>
            <a:off x="13227169" y="4102602"/>
            <a:ext cx="9714752" cy="1415166"/>
          </a:xfrm>
          <a:prstGeom prst="rect">
            <a:avLst/>
          </a:prstGeom>
          <a:ln w="12700">
            <a:miter lim="400000"/>
          </a:ln>
        </p:spPr>
      </p:pic>
    </p:spTree>
    <p:extLst>
      <p:ext uri="{BB962C8B-B14F-4D97-AF65-F5344CB8AC3E}">
        <p14:creationId xmlns:p14="http://schemas.microsoft.com/office/powerpoint/2010/main" val="557070778"/>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a:xfrm>
            <a:off x="974109" y="4322284"/>
            <a:ext cx="23895438" cy="11175229"/>
          </a:xfrm>
        </p:spPr>
        <p:txBody>
          <a:bodyPr>
            <a:normAutofit/>
          </a:bodyPr>
          <a:lstStyle/>
          <a:p>
            <a:pPr marL="3175" algn="l"/>
            <a:r>
              <a:rPr lang="en-US" sz="5400" dirty="0">
                <a:effectLst/>
              </a:rPr>
              <a:t>Fund established to provide Grants to our Retired Priests</a:t>
            </a:r>
          </a:p>
          <a:p>
            <a:pPr algn="l"/>
            <a:endParaRPr lang="en-US" sz="5400" dirty="0">
              <a:effectLst/>
            </a:endParaRPr>
          </a:p>
          <a:p>
            <a:pPr algn="l">
              <a:buBlip>
                <a:blip r:embed="rId2"/>
              </a:buBlip>
            </a:pPr>
            <a:r>
              <a:rPr lang="en-US" sz="5400" dirty="0">
                <a:effectLst/>
              </a:rPr>
              <a:t>Increase participation with TX DMV License Plate opportunity</a:t>
            </a:r>
          </a:p>
          <a:p>
            <a:pPr algn="l"/>
            <a:r>
              <a:rPr lang="en-US" sz="5400" dirty="0">
                <a:effectLst/>
              </a:rPr>
              <a:t>	- just $30 more per year for a “K of C” license plate!</a:t>
            </a:r>
          </a:p>
          <a:p>
            <a:pPr algn="l">
              <a:buBlip>
                <a:blip r:embed="rId2"/>
              </a:buBlip>
            </a:pPr>
            <a:endParaRPr lang="en-US" sz="5400" dirty="0">
              <a:effectLst/>
            </a:endParaRPr>
          </a:p>
          <a:p>
            <a:pPr algn="l">
              <a:buBlip>
                <a:blip r:embed="rId2"/>
              </a:buBlip>
            </a:pPr>
            <a:r>
              <a:rPr lang="en-US" sz="5400" dirty="0">
                <a:effectLst/>
              </a:rPr>
              <a:t>Double the number of Texas K of C license plates issued</a:t>
            </a:r>
          </a:p>
          <a:p>
            <a:pPr lvl="1" algn="l"/>
            <a:r>
              <a:rPr lang="en-US" sz="5400" dirty="0">
                <a:effectLst/>
              </a:rPr>
              <a:t>	- currently ~1,000.  We should easily get to over 2,000 this year!</a:t>
            </a:r>
          </a:p>
          <a:p>
            <a:pPr algn="l"/>
            <a:endParaRPr lang="en-US" sz="5400" dirty="0">
              <a:effectLst/>
            </a:endParaRPr>
          </a:p>
          <a:p>
            <a:pPr algn="l">
              <a:buBlip>
                <a:blip r:embed="rId2"/>
              </a:buBlip>
            </a:pPr>
            <a:r>
              <a:rPr lang="en-US" sz="5400" dirty="0">
                <a:effectLst/>
              </a:rPr>
              <a:t>This will increase </a:t>
            </a:r>
            <a:r>
              <a:rPr lang="en-US" sz="5400" u="sng" dirty="0">
                <a:effectLst/>
              </a:rPr>
              <a:t>Retired Priest </a:t>
            </a:r>
            <a:r>
              <a:rPr lang="en-US" sz="5400" dirty="0">
                <a:effectLst/>
              </a:rPr>
              <a:t>fund distributions to each of the Diocese</a:t>
            </a: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4019107" y="855084"/>
            <a:ext cx="19284459" cy="2590801"/>
          </a:xfrm>
        </p:spPr>
        <p:txBody>
          <a:bodyPr>
            <a:normAutofit fontScale="90000"/>
          </a:bodyPr>
          <a:lstStyle/>
          <a:p>
            <a:r>
              <a:rPr lang="en-US" dirty="0"/>
              <a:t>State Charities</a:t>
            </a:r>
            <a:br>
              <a:rPr lang="en-US" dirty="0"/>
            </a:br>
            <a:r>
              <a:rPr lang="en-US" sz="9600" dirty="0"/>
              <a:t>Bishop Thomas J. Flanagan Fund Goals</a:t>
            </a:r>
            <a:endParaRPr lang="en-US" dirty="0"/>
          </a:p>
        </p:txBody>
      </p:sp>
      <p:pic>
        <p:nvPicPr>
          <p:cNvPr id="4" name="image.png" descr="image.png">
            <a:extLst>
              <a:ext uri="{FF2B5EF4-FFF2-40B4-BE49-F238E27FC236}">
                <a16:creationId xmlns:a16="http://schemas.microsoft.com/office/drawing/2014/main" id="{B0D5041C-1054-D129-2DAC-22ED851063BF}"/>
              </a:ext>
            </a:extLst>
          </p:cNvPr>
          <p:cNvPicPr>
            <a:picLocks noChangeAspect="1"/>
          </p:cNvPicPr>
          <p:nvPr/>
        </p:nvPicPr>
        <p:blipFill>
          <a:blip r:embed="rId3" cstate="print"/>
          <a:stretch>
            <a:fillRect/>
          </a:stretch>
        </p:blipFill>
        <p:spPr>
          <a:xfrm>
            <a:off x="20119519" y="3632742"/>
            <a:ext cx="3654880" cy="4823242"/>
          </a:xfrm>
          <a:prstGeom prst="rect">
            <a:avLst/>
          </a:prstGeom>
          <a:ln w="12700">
            <a:miter lim="400000"/>
          </a:ln>
        </p:spPr>
      </p:pic>
    </p:spTree>
    <p:extLst>
      <p:ext uri="{BB962C8B-B14F-4D97-AF65-F5344CB8AC3E}">
        <p14:creationId xmlns:p14="http://schemas.microsoft.com/office/powerpoint/2010/main" val="2442195210"/>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a:xfrm>
            <a:off x="1133188" y="5303635"/>
            <a:ext cx="20589667" cy="9045562"/>
          </a:xfrm>
        </p:spPr>
        <p:txBody>
          <a:bodyPr/>
          <a:lstStyle/>
          <a:p>
            <a:pPr marL="3175" algn="l"/>
            <a:r>
              <a:rPr lang="en-US" sz="5400" dirty="0">
                <a:effectLst/>
              </a:rPr>
              <a:t>Who should you consider as a potential recipient of a $1,000 fellowship?</a:t>
            </a:r>
          </a:p>
          <a:p>
            <a:pPr marL="3175" algn="l"/>
            <a:endParaRPr lang="en-US" sz="5400" dirty="0">
              <a:effectLst/>
            </a:endParaRPr>
          </a:p>
          <a:p>
            <a:pPr algn="l">
              <a:buBlip>
                <a:blip r:embed="rId2"/>
              </a:buBlip>
            </a:pPr>
            <a:r>
              <a:rPr lang="en-US" sz="5400" dirty="0">
                <a:effectLst/>
              </a:rPr>
              <a:t>All new Bishops in Texas</a:t>
            </a:r>
          </a:p>
          <a:p>
            <a:pPr algn="l"/>
            <a:endParaRPr lang="en-US" sz="5400" dirty="0">
              <a:effectLst/>
            </a:endParaRPr>
          </a:p>
          <a:p>
            <a:pPr algn="l">
              <a:buBlip>
                <a:blip r:embed="rId2"/>
              </a:buBlip>
            </a:pPr>
            <a:r>
              <a:rPr lang="en-US" sz="5400" dirty="0">
                <a:effectLst/>
              </a:rPr>
              <a:t>Districts - Retiring District Deputy, Retiring Diocesan Deputy</a:t>
            </a:r>
          </a:p>
          <a:p>
            <a:pPr algn="l">
              <a:buBlip>
                <a:blip r:embed="rId2"/>
              </a:buBlip>
            </a:pPr>
            <a:endParaRPr lang="en-US" sz="5400" dirty="0">
              <a:effectLst/>
            </a:endParaRPr>
          </a:p>
          <a:p>
            <a:pPr algn="l">
              <a:buBlip>
                <a:blip r:embed="rId2"/>
              </a:buBlip>
            </a:pPr>
            <a:r>
              <a:rPr lang="en-US" sz="5400" dirty="0">
                <a:effectLst/>
              </a:rPr>
              <a:t>Councils - Council Chaplains, Retiring Parish Priests</a:t>
            </a:r>
          </a:p>
          <a:p>
            <a:pPr algn="l">
              <a:buBlip>
                <a:blip r:embed="rId2"/>
              </a:buBlip>
            </a:pPr>
            <a:endParaRPr lang="en-US" sz="5400" dirty="0">
              <a:effectLst/>
            </a:endParaRPr>
          </a:p>
          <a:p>
            <a:pPr algn="l">
              <a:buBlip>
                <a:blip r:embed="rId2"/>
              </a:buBlip>
            </a:pPr>
            <a:r>
              <a:rPr lang="en-US" sz="5400" dirty="0">
                <a:effectLst/>
              </a:rPr>
              <a:t>Assemblies - Former Masters, Faithful Friars</a:t>
            </a:r>
          </a:p>
          <a:p>
            <a:pPr hangingPunct="1">
              <a:defRPr sz="11000"/>
            </a:pP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3021288" y="835302"/>
            <a:ext cx="17283896" cy="2590801"/>
          </a:xfrm>
        </p:spPr>
        <p:txBody>
          <a:bodyPr>
            <a:normAutofit fontScale="90000"/>
          </a:bodyPr>
          <a:lstStyle/>
          <a:p>
            <a:r>
              <a:rPr lang="en-US" dirty="0"/>
              <a:t>State Charities</a:t>
            </a:r>
            <a:br>
              <a:rPr lang="en-US" dirty="0"/>
            </a:br>
            <a:r>
              <a:rPr lang="en-US" sz="9600" dirty="0"/>
              <a:t>Cardinal Medeiros Fellows</a:t>
            </a:r>
            <a:endParaRPr lang="en-US" dirty="0"/>
          </a:p>
        </p:txBody>
      </p:sp>
      <p:pic>
        <p:nvPicPr>
          <p:cNvPr id="4" name="image.png" descr="image.png">
            <a:extLst>
              <a:ext uri="{FF2B5EF4-FFF2-40B4-BE49-F238E27FC236}">
                <a16:creationId xmlns:a16="http://schemas.microsoft.com/office/drawing/2014/main" id="{0A78A8A2-F622-7F8D-25F6-A5AA664A8B53}"/>
              </a:ext>
            </a:extLst>
          </p:cNvPr>
          <p:cNvPicPr>
            <a:picLocks noChangeAspect="1"/>
          </p:cNvPicPr>
          <p:nvPr/>
        </p:nvPicPr>
        <p:blipFill>
          <a:blip r:embed="rId3" cstate="print"/>
          <a:stretch>
            <a:fillRect/>
          </a:stretch>
        </p:blipFill>
        <p:spPr>
          <a:xfrm>
            <a:off x="19937949" y="3426103"/>
            <a:ext cx="3569812" cy="6400313"/>
          </a:xfrm>
          <a:prstGeom prst="rect">
            <a:avLst/>
          </a:prstGeom>
          <a:ln w="12700">
            <a:miter lim="400000"/>
          </a:ln>
        </p:spPr>
      </p:pic>
    </p:spTree>
    <p:extLst>
      <p:ext uri="{BB962C8B-B14F-4D97-AF65-F5344CB8AC3E}">
        <p14:creationId xmlns:p14="http://schemas.microsoft.com/office/powerpoint/2010/main" val="2620400719"/>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a:xfrm>
            <a:off x="712114" y="5303635"/>
            <a:ext cx="23895438" cy="9045562"/>
          </a:xfrm>
        </p:spPr>
        <p:txBody>
          <a:bodyPr/>
          <a:lstStyle/>
          <a:p>
            <a:pPr hangingPunct="1">
              <a:defRPr sz="11000"/>
            </a:pP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3550052" y="603219"/>
            <a:ext cx="17283896" cy="2590801"/>
          </a:xfrm>
        </p:spPr>
        <p:txBody>
          <a:bodyPr>
            <a:normAutofit fontScale="90000"/>
          </a:bodyPr>
          <a:lstStyle/>
          <a:p>
            <a:r>
              <a:rPr lang="en-US" dirty="0"/>
              <a:t>State Charities</a:t>
            </a:r>
            <a:br>
              <a:rPr lang="en-US" dirty="0"/>
            </a:br>
            <a:r>
              <a:rPr lang="en-US" dirty="0"/>
              <a:t>Catholic Educational Grants</a:t>
            </a:r>
          </a:p>
        </p:txBody>
      </p:sp>
      <p:sp>
        <p:nvSpPr>
          <p:cNvPr id="5" name="TextBox 4">
            <a:extLst>
              <a:ext uri="{FF2B5EF4-FFF2-40B4-BE49-F238E27FC236}">
                <a16:creationId xmlns:a16="http://schemas.microsoft.com/office/drawing/2014/main" id="{6609781A-217E-3D5A-EB17-E158236E67E1}"/>
              </a:ext>
            </a:extLst>
          </p:cNvPr>
          <p:cNvSpPr txBox="1"/>
          <p:nvPr/>
        </p:nvSpPr>
        <p:spPr>
          <a:xfrm>
            <a:off x="1041991" y="4262290"/>
            <a:ext cx="13375758" cy="7571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Blip>
                <a:blip r:embed="rId2"/>
              </a:buBlip>
            </a:pPr>
            <a:r>
              <a:rPr lang="en-US" sz="5400" dirty="0"/>
              <a:t>The interest from the Cardinal Medeiros Program funds all these grants!  This trust began in 1993.</a:t>
            </a:r>
          </a:p>
          <a:p>
            <a:pPr lvl="1"/>
            <a:r>
              <a:rPr lang="en-US" sz="5400" dirty="0"/>
              <a:t>	- 21 school grants</a:t>
            </a:r>
          </a:p>
          <a:p>
            <a:pPr lvl="1"/>
            <a:r>
              <a:rPr lang="en-US" sz="5400" dirty="0"/>
              <a:t>	- 23 education grants</a:t>
            </a:r>
          </a:p>
          <a:p>
            <a:endParaRPr lang="en-US" sz="5400" dirty="0">
              <a:effectLst/>
            </a:endParaRPr>
          </a:p>
          <a:p>
            <a:pPr algn="l">
              <a:buBlip>
                <a:blip r:embed="rId2"/>
              </a:buBlip>
            </a:pPr>
            <a:r>
              <a:rPr lang="en-US" sz="5400" dirty="0">
                <a:effectLst/>
              </a:rPr>
              <a:t>Increase program awareness</a:t>
            </a:r>
            <a:r>
              <a:rPr lang="en-US" sz="5400" dirty="0"/>
              <a:t> to i</a:t>
            </a:r>
            <a:r>
              <a:rPr lang="en-US" sz="5400" dirty="0">
                <a:effectLst/>
              </a:rPr>
              <a:t>ncrease number of submissions received – due March 1, 2024</a:t>
            </a:r>
          </a:p>
        </p:txBody>
      </p:sp>
      <p:pic>
        <p:nvPicPr>
          <p:cNvPr id="6" name="image.png" descr="image.png">
            <a:extLst>
              <a:ext uri="{FF2B5EF4-FFF2-40B4-BE49-F238E27FC236}">
                <a16:creationId xmlns:a16="http://schemas.microsoft.com/office/drawing/2014/main" id="{37F32BBF-3EF5-69CD-F45A-ABF7EC5D0A5D}"/>
              </a:ext>
            </a:extLst>
          </p:cNvPr>
          <p:cNvPicPr>
            <a:picLocks noChangeAspect="1"/>
          </p:cNvPicPr>
          <p:nvPr/>
        </p:nvPicPr>
        <p:blipFill>
          <a:blip r:embed="rId3" cstate="print"/>
          <a:stretch>
            <a:fillRect/>
          </a:stretch>
        </p:blipFill>
        <p:spPr>
          <a:xfrm>
            <a:off x="15752402" y="3675205"/>
            <a:ext cx="7520496" cy="5001130"/>
          </a:xfrm>
          <a:prstGeom prst="rect">
            <a:avLst/>
          </a:prstGeom>
          <a:ln w="12700">
            <a:miter lim="400000"/>
          </a:ln>
        </p:spPr>
      </p:pic>
    </p:spTree>
    <p:extLst>
      <p:ext uri="{BB962C8B-B14F-4D97-AF65-F5344CB8AC3E}">
        <p14:creationId xmlns:p14="http://schemas.microsoft.com/office/powerpoint/2010/main" val="2868188893"/>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p:txBody>
          <a:bodyPr/>
          <a:lstStyle/>
          <a:p>
            <a:pPr hangingPunct="1">
              <a:defRPr sz="11000"/>
            </a:pP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937307" y="944674"/>
            <a:ext cx="17283896" cy="2590801"/>
          </a:xfrm>
        </p:spPr>
        <p:txBody>
          <a:bodyPr>
            <a:normAutofit fontScale="90000"/>
          </a:bodyPr>
          <a:lstStyle/>
          <a:p>
            <a:r>
              <a:rPr lang="en-US" dirty="0"/>
              <a:t>State Charities</a:t>
            </a:r>
            <a:br>
              <a:rPr lang="en-US" dirty="0"/>
            </a:br>
            <a:r>
              <a:rPr lang="en-US" dirty="0"/>
              <a:t>Special Olympics</a:t>
            </a:r>
          </a:p>
        </p:txBody>
      </p:sp>
      <p:sp>
        <p:nvSpPr>
          <p:cNvPr id="5" name="TextBox 4">
            <a:extLst>
              <a:ext uri="{FF2B5EF4-FFF2-40B4-BE49-F238E27FC236}">
                <a16:creationId xmlns:a16="http://schemas.microsoft.com/office/drawing/2014/main" id="{030A29A4-25E2-5A95-D8BD-4ED358C2B20A}"/>
              </a:ext>
            </a:extLst>
          </p:cNvPr>
          <p:cNvSpPr txBox="1"/>
          <p:nvPr/>
        </p:nvSpPr>
        <p:spPr>
          <a:xfrm>
            <a:off x="1552353" y="4155318"/>
            <a:ext cx="20733488" cy="7763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984" defTabSz="859536">
              <a:spcBef>
                <a:spcPts val="250"/>
              </a:spcBef>
              <a:defRPr sz="6204">
                <a:effectLst>
                  <a:outerShdw blurRad="11938" dist="23876" dir="18900000" rotWithShape="0">
                    <a:srgbClr val="B9A23B"/>
                  </a:outerShdw>
                </a:effectLst>
              </a:defRPr>
            </a:pPr>
            <a:endParaRPr lang="en-US" sz="5400" dirty="0"/>
          </a:p>
          <a:p>
            <a:pPr marL="453217" indent="-450233" defTabSz="859536">
              <a:spcBef>
                <a:spcPts val="250"/>
              </a:spcBef>
              <a:buBlip>
                <a:blip r:embed="rId2"/>
              </a:buBlip>
              <a:defRPr sz="6204">
                <a:effectLst>
                  <a:outerShdw blurRad="11938" dist="23876" dir="18900000" rotWithShape="0">
                    <a:srgbClr val="B9A23B"/>
                  </a:outerShdw>
                </a:effectLst>
              </a:defRPr>
            </a:pPr>
            <a:r>
              <a:rPr lang="en-US" sz="5400" dirty="0"/>
              <a:t>Continue strong partnership with Special Olympics Texas.</a:t>
            </a:r>
          </a:p>
          <a:p>
            <a:pPr marL="453217" indent="-450233" defTabSz="859536">
              <a:spcBef>
                <a:spcPts val="250"/>
              </a:spcBef>
              <a:buBlip>
                <a:blip r:embed="rId2"/>
              </a:buBlip>
              <a:defRPr sz="6204">
                <a:effectLst>
                  <a:outerShdw blurRad="11938" dist="23876" dir="18900000" rotWithShape="0">
                    <a:srgbClr val="B9A23B"/>
                  </a:outerShdw>
                </a:effectLst>
              </a:defRPr>
            </a:pPr>
            <a:endParaRPr lang="en-US" sz="5400" dirty="0"/>
          </a:p>
          <a:p>
            <a:pPr marL="453217" indent="-450233" defTabSz="859536">
              <a:spcBef>
                <a:spcPts val="250"/>
              </a:spcBef>
              <a:buBlip>
                <a:blip r:embed="rId2"/>
              </a:buBlip>
              <a:defRPr sz="6204">
                <a:effectLst>
                  <a:outerShdw blurRad="11938" dist="23876" dir="18900000" rotWithShape="0">
                    <a:srgbClr val="B9A23B"/>
                  </a:outerShdw>
                </a:effectLst>
              </a:defRPr>
            </a:pPr>
            <a:r>
              <a:rPr lang="en-US" sz="5400" dirty="0"/>
              <a:t>Increase council and individual membership participation in events</a:t>
            </a:r>
          </a:p>
          <a:p>
            <a:pPr marL="2984" defTabSz="859536">
              <a:spcBef>
                <a:spcPts val="250"/>
              </a:spcBef>
              <a:defRPr sz="6204">
                <a:effectLst>
                  <a:outerShdw blurRad="11938" dist="23876" dir="18900000" rotWithShape="0">
                    <a:srgbClr val="B9A23B"/>
                  </a:outerShdw>
                </a:effectLst>
              </a:defRPr>
            </a:pPr>
            <a:endParaRPr lang="en-US" sz="5400" dirty="0"/>
          </a:p>
          <a:p>
            <a:pPr marL="453217" indent="-450233" defTabSz="859536">
              <a:spcBef>
                <a:spcPts val="250"/>
              </a:spcBef>
              <a:buBlip>
                <a:blip r:embed="rId2"/>
              </a:buBlip>
              <a:defRPr sz="6204">
                <a:effectLst>
                  <a:outerShdw blurRad="11938" dist="23876" dir="18900000" rotWithShape="0">
                    <a:srgbClr val="B9A23B"/>
                  </a:outerShdw>
                </a:effectLst>
              </a:defRPr>
            </a:pPr>
            <a:r>
              <a:rPr lang="en-US" sz="5400" dirty="0"/>
              <a:t>Increase submission of Partnership Profile Report (</a:t>
            </a:r>
            <a:r>
              <a:rPr lang="en-US" sz="5400" dirty="0">
                <a:solidFill>
                  <a:srgbClr val="D90B00"/>
                </a:solidFill>
              </a:rPr>
              <a:t>Form 10784</a:t>
            </a:r>
            <a:r>
              <a:rPr lang="en-US" sz="5400" dirty="0"/>
              <a:t>) – by paying State Charities you should report 2.5% of your contribution.  Funds come back to Texas!  An average of $9,000 but we could use more!</a:t>
            </a:r>
          </a:p>
        </p:txBody>
      </p:sp>
      <p:pic>
        <p:nvPicPr>
          <p:cNvPr id="4" name="image.png" descr="image.png">
            <a:extLst>
              <a:ext uri="{FF2B5EF4-FFF2-40B4-BE49-F238E27FC236}">
                <a16:creationId xmlns:a16="http://schemas.microsoft.com/office/drawing/2014/main" id="{E7C5C766-87DB-CDB0-A3FF-F408D0C2B486}"/>
              </a:ext>
            </a:extLst>
          </p:cNvPr>
          <p:cNvPicPr>
            <a:picLocks noChangeAspect="1"/>
          </p:cNvPicPr>
          <p:nvPr/>
        </p:nvPicPr>
        <p:blipFill>
          <a:blip r:embed="rId3" cstate="print"/>
          <a:stretch>
            <a:fillRect/>
          </a:stretch>
        </p:blipFill>
        <p:spPr>
          <a:xfrm>
            <a:off x="15590327" y="2077787"/>
            <a:ext cx="7489866" cy="1767610"/>
          </a:xfrm>
          <a:prstGeom prst="rect">
            <a:avLst/>
          </a:prstGeom>
          <a:ln w="12700">
            <a:miter lim="400000"/>
          </a:ln>
        </p:spPr>
      </p:pic>
    </p:spTree>
    <p:extLst>
      <p:ext uri="{BB962C8B-B14F-4D97-AF65-F5344CB8AC3E}">
        <p14:creationId xmlns:p14="http://schemas.microsoft.com/office/powerpoint/2010/main" val="258638941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D193-71EA-4619-B9D7-ECFAD2457805}"/>
              </a:ext>
            </a:extLst>
          </p:cNvPr>
          <p:cNvSpPr>
            <a:spLocks noGrp="1"/>
          </p:cNvSpPr>
          <p:nvPr>
            <p:ph type="title"/>
          </p:nvPr>
        </p:nvSpPr>
        <p:spPr/>
        <p:txBody>
          <a:bodyPr/>
          <a:lstStyle/>
          <a:p>
            <a:r>
              <a:rPr lang="en-US" dirty="0"/>
              <a:t>MEMBERSHIP</a:t>
            </a:r>
          </a:p>
        </p:txBody>
      </p:sp>
      <p:pic>
        <p:nvPicPr>
          <p:cNvPr id="1026" name="Picture 2" descr="EXOPRIMAL | CAPCOM">
            <a:extLst>
              <a:ext uri="{FF2B5EF4-FFF2-40B4-BE49-F238E27FC236}">
                <a16:creationId xmlns:a16="http://schemas.microsoft.com/office/drawing/2014/main" id="{639A4949-8F16-4402-833E-7EEB29125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313" y="2951157"/>
            <a:ext cx="12293374" cy="1018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34712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p:txBody>
          <a:bodyPr/>
          <a:lstStyle/>
          <a:p>
            <a:pPr hangingPunct="1">
              <a:defRPr sz="11000"/>
            </a:pP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4382256" y="774553"/>
            <a:ext cx="17283896" cy="2590801"/>
          </a:xfrm>
        </p:spPr>
        <p:txBody>
          <a:bodyPr>
            <a:normAutofit fontScale="90000"/>
          </a:bodyPr>
          <a:lstStyle/>
          <a:p>
            <a:r>
              <a:rPr lang="en-US" dirty="0"/>
              <a:t>State Charities</a:t>
            </a:r>
            <a:br>
              <a:rPr lang="en-US" dirty="0"/>
            </a:br>
            <a:r>
              <a:rPr lang="en-US" dirty="0"/>
              <a:t>Emergency Response</a:t>
            </a:r>
          </a:p>
        </p:txBody>
      </p:sp>
      <p:sp>
        <p:nvSpPr>
          <p:cNvPr id="5" name="TextBox 4">
            <a:extLst>
              <a:ext uri="{FF2B5EF4-FFF2-40B4-BE49-F238E27FC236}">
                <a16:creationId xmlns:a16="http://schemas.microsoft.com/office/drawing/2014/main" id="{030A29A4-25E2-5A95-D8BD-4ED358C2B20A}"/>
              </a:ext>
            </a:extLst>
          </p:cNvPr>
          <p:cNvSpPr txBox="1"/>
          <p:nvPr/>
        </p:nvSpPr>
        <p:spPr>
          <a:xfrm>
            <a:off x="1552353" y="4139987"/>
            <a:ext cx="20733488" cy="100758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19467" indent="-416705" defTabSz="795528">
              <a:spcBef>
                <a:spcPts val="250"/>
              </a:spcBef>
              <a:buBlip>
                <a:blip r:embed="rId2"/>
              </a:buBlip>
              <a:defRPr sz="5742">
                <a:effectLst>
                  <a:outerShdw blurRad="11049" dist="22098" dir="18900000" rotWithShape="0">
                    <a:srgbClr val="B9A23B"/>
                  </a:outerShdw>
                </a:effectLst>
              </a:defRPr>
            </a:pPr>
            <a:r>
              <a:rPr lang="en-US" dirty="0"/>
              <a:t>The mission of our emergency response program is to provide </a:t>
            </a:r>
            <a:r>
              <a:rPr lang="en-US" dirty="0">
                <a:solidFill>
                  <a:srgbClr val="D90B00"/>
                </a:solidFill>
              </a:rPr>
              <a:t>GUIDANCE</a:t>
            </a:r>
            <a:r>
              <a:rPr lang="en-US" dirty="0"/>
              <a:t> and </a:t>
            </a:r>
            <a:r>
              <a:rPr lang="en-US" dirty="0">
                <a:solidFill>
                  <a:srgbClr val="D90B00"/>
                </a:solidFill>
              </a:rPr>
              <a:t>ASSISTANCE</a:t>
            </a:r>
            <a:r>
              <a:rPr lang="en-US" dirty="0"/>
              <a:t> to our brothers and councils before and after disasters.</a:t>
            </a:r>
          </a:p>
          <a:p>
            <a:pPr marL="419467" indent="-416705" defTabSz="795528">
              <a:spcBef>
                <a:spcPts val="250"/>
              </a:spcBef>
              <a:buBlip>
                <a:blip r:embed="rId2"/>
              </a:buBlip>
              <a:defRPr sz="5742">
                <a:effectLst>
                  <a:outerShdw blurRad="11049" dist="22098" dir="18900000" rotWithShape="0">
                    <a:srgbClr val="B9A23B"/>
                  </a:outerShdw>
                </a:effectLst>
              </a:defRPr>
            </a:pPr>
            <a:endParaRPr lang="en-US" dirty="0"/>
          </a:p>
          <a:p>
            <a:pPr marL="419467" indent="-416705" defTabSz="795528">
              <a:spcBef>
                <a:spcPts val="250"/>
              </a:spcBef>
              <a:buBlip>
                <a:blip r:embed="rId2"/>
              </a:buBlip>
              <a:defRPr sz="5742">
                <a:effectLst>
                  <a:outerShdw blurRad="11049" dist="22098" dir="18900000" rotWithShape="0">
                    <a:srgbClr val="B9A23B"/>
                  </a:outerShdw>
                </a:effectLst>
              </a:defRPr>
            </a:pPr>
            <a:r>
              <a:rPr lang="en-US" dirty="0"/>
              <a:t>Utilizing our state-wide network of Emergency Response Coordinators (ERC), we provide </a:t>
            </a:r>
            <a:r>
              <a:rPr lang="en-US" dirty="0">
                <a:solidFill>
                  <a:srgbClr val="D90B00"/>
                </a:solidFill>
              </a:rPr>
              <a:t>GUIDANCE</a:t>
            </a:r>
            <a:r>
              <a:rPr lang="en-US" dirty="0"/>
              <a:t> to councils and Knights, thus allowing a concerted effort for all involved.</a:t>
            </a:r>
          </a:p>
          <a:p>
            <a:pPr marL="419467" indent="-416705" defTabSz="795528">
              <a:spcBef>
                <a:spcPts val="250"/>
              </a:spcBef>
              <a:buBlip>
                <a:blip r:embed="rId2"/>
              </a:buBlip>
              <a:defRPr sz="5742">
                <a:effectLst>
                  <a:outerShdw blurRad="11049" dist="22098" dir="18900000" rotWithShape="0">
                    <a:srgbClr val="B9A23B"/>
                  </a:outerShdw>
                </a:effectLst>
              </a:defRPr>
            </a:pPr>
            <a:endParaRPr lang="en-US" dirty="0"/>
          </a:p>
          <a:p>
            <a:pPr marL="419467" indent="-416705" defTabSz="795528">
              <a:spcBef>
                <a:spcPts val="250"/>
              </a:spcBef>
              <a:buBlip>
                <a:blip r:embed="rId2"/>
              </a:buBlip>
              <a:defRPr sz="5742">
                <a:effectLst>
                  <a:outerShdw blurRad="11049" dist="22098" dir="18900000" rotWithShape="0">
                    <a:srgbClr val="B9A23B"/>
                  </a:outerShdw>
                </a:effectLst>
              </a:defRPr>
            </a:pPr>
            <a:r>
              <a:rPr lang="en-US" dirty="0"/>
              <a:t>Our relief </a:t>
            </a:r>
            <a:r>
              <a:rPr lang="en-US" dirty="0">
                <a:solidFill>
                  <a:srgbClr val="D90B00"/>
                </a:solidFill>
              </a:rPr>
              <a:t>ASSISTANCE</a:t>
            </a:r>
            <a:r>
              <a:rPr lang="en-US" dirty="0"/>
              <a:t> comes through charitable giving from our brothers and councils.</a:t>
            </a:r>
          </a:p>
          <a:p>
            <a:pPr marL="2984" algn="l" defTabSz="859536">
              <a:spcBef>
                <a:spcPts val="250"/>
              </a:spcBef>
              <a:defRPr sz="6204">
                <a:effectLst>
                  <a:outerShdw blurRad="11938" dist="23876" dir="18900000" rotWithShape="0">
                    <a:srgbClr val="B9A23B"/>
                  </a:outerShdw>
                </a:effectLst>
              </a:defRPr>
            </a:pPr>
            <a:endParaRPr lang="en-US" dirty="0"/>
          </a:p>
        </p:txBody>
      </p:sp>
    </p:spTree>
    <p:extLst>
      <p:ext uri="{BB962C8B-B14F-4D97-AF65-F5344CB8AC3E}">
        <p14:creationId xmlns:p14="http://schemas.microsoft.com/office/powerpoint/2010/main" val="3176822748"/>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p:txBody>
          <a:bodyPr/>
          <a:lstStyle/>
          <a:p>
            <a:pPr hangingPunct="1">
              <a:defRPr sz="11000"/>
            </a:pP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4382256" y="774553"/>
            <a:ext cx="17283896" cy="2590801"/>
          </a:xfrm>
        </p:spPr>
        <p:txBody>
          <a:bodyPr>
            <a:normAutofit fontScale="90000"/>
          </a:bodyPr>
          <a:lstStyle/>
          <a:p>
            <a:r>
              <a:rPr lang="en-US" dirty="0"/>
              <a:t>State Charities</a:t>
            </a:r>
            <a:br>
              <a:rPr lang="en-US" dirty="0"/>
            </a:br>
            <a:r>
              <a:rPr lang="en-US" dirty="0"/>
              <a:t>Emergency Response</a:t>
            </a:r>
          </a:p>
        </p:txBody>
      </p:sp>
      <p:sp>
        <p:nvSpPr>
          <p:cNvPr id="5" name="TextBox 4">
            <a:extLst>
              <a:ext uri="{FF2B5EF4-FFF2-40B4-BE49-F238E27FC236}">
                <a16:creationId xmlns:a16="http://schemas.microsoft.com/office/drawing/2014/main" id="{030A29A4-25E2-5A95-D8BD-4ED358C2B20A}"/>
              </a:ext>
            </a:extLst>
          </p:cNvPr>
          <p:cNvSpPr txBox="1"/>
          <p:nvPr/>
        </p:nvSpPr>
        <p:spPr>
          <a:xfrm>
            <a:off x="1825255" y="3885987"/>
            <a:ext cx="20733488" cy="10305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000" b="1" dirty="0"/>
              <a:t>Harry </a:t>
            </a:r>
            <a:r>
              <a:rPr lang="en-US" sz="4000" b="1" dirty="0" err="1"/>
              <a:t>Storey</a:t>
            </a:r>
            <a:r>
              <a:rPr lang="en-US" sz="4000" b="1" dirty="0"/>
              <a:t> – State Chairman</a:t>
            </a:r>
          </a:p>
          <a:p>
            <a:r>
              <a:rPr lang="en-US" sz="4000" dirty="0"/>
              <a:t>(214) 557-2923 or </a:t>
            </a:r>
            <a:r>
              <a:rPr lang="en-US" sz="4000" b="1" dirty="0">
                <a:hlinkClick r:id="rId2"/>
              </a:rPr>
              <a:t>hss@storeycorp.net</a:t>
            </a:r>
            <a:endParaRPr lang="en-US" sz="4000" b="1" dirty="0"/>
          </a:p>
          <a:p>
            <a:endParaRPr lang="en-US" sz="4000" b="1" dirty="0"/>
          </a:p>
          <a:p>
            <a:pPr algn="ctr"/>
            <a:r>
              <a:rPr lang="en-US" sz="4000" b="1" u="sng" dirty="0"/>
              <a:t>Regional Emergency Response Coordinators:</a:t>
            </a:r>
          </a:p>
          <a:p>
            <a:endParaRPr lang="en-US" sz="4000" dirty="0"/>
          </a:p>
          <a:p>
            <a:r>
              <a:rPr lang="en-US" sz="4000" b="1" dirty="0"/>
              <a:t>Larry Pellerito – Central - Austin, Galveston/Houston, Victoria</a:t>
            </a:r>
            <a:endParaRPr lang="en-US" sz="4000" dirty="0"/>
          </a:p>
          <a:p>
            <a:r>
              <a:rPr lang="en-US" sz="4000" dirty="0"/>
              <a:t>(281) 224-3728 or </a:t>
            </a:r>
            <a:r>
              <a:rPr lang="en-US" sz="4000" u="sng" dirty="0">
                <a:hlinkClick r:id="rId3"/>
              </a:rPr>
              <a:t>kcpellerito@gmail.com</a:t>
            </a:r>
            <a:endParaRPr lang="en-US" sz="4000" dirty="0"/>
          </a:p>
          <a:p>
            <a:endParaRPr lang="en-US" sz="4000" dirty="0"/>
          </a:p>
          <a:p>
            <a:r>
              <a:rPr lang="en-US" sz="4000" b="1" dirty="0"/>
              <a:t>Ronnie </a:t>
            </a:r>
            <a:r>
              <a:rPr lang="en-US" sz="4000" b="1" dirty="0" err="1"/>
              <a:t>Kwiat</a:t>
            </a:r>
            <a:r>
              <a:rPr lang="en-US" sz="4000" b="1" dirty="0"/>
              <a:t> – Northeast – Beaumont, Dallas, Fort Worth, Tyler </a:t>
            </a:r>
            <a:endParaRPr lang="en-US" sz="4000" dirty="0"/>
          </a:p>
          <a:p>
            <a:r>
              <a:rPr lang="en-US" sz="4000" dirty="0"/>
              <a:t>(619) 368-5996 or </a:t>
            </a:r>
            <a:r>
              <a:rPr lang="en-US" sz="4000" u="sng" dirty="0">
                <a:hlinkClick r:id="rId4"/>
              </a:rPr>
              <a:t>rpkwiat48@gmail.com</a:t>
            </a:r>
            <a:endParaRPr lang="en-US" sz="4000" dirty="0"/>
          </a:p>
          <a:p>
            <a:r>
              <a:rPr lang="en-US" sz="4000" b="1" dirty="0"/>
              <a:t>  </a:t>
            </a:r>
            <a:endParaRPr lang="en-US" sz="4000" dirty="0"/>
          </a:p>
          <a:p>
            <a:r>
              <a:rPr lang="en-US" sz="4000" b="1" dirty="0"/>
              <a:t>Michael </a:t>
            </a:r>
            <a:r>
              <a:rPr lang="en-US" sz="4000" b="1" dirty="0" err="1"/>
              <a:t>Samp</a:t>
            </a:r>
            <a:r>
              <a:rPr lang="en-US" sz="4000" b="1" dirty="0"/>
              <a:t> – West – Amarillo, Lubbock, El Paso, San Angelo</a:t>
            </a:r>
            <a:endParaRPr lang="en-US" sz="4000" dirty="0"/>
          </a:p>
          <a:p>
            <a:r>
              <a:rPr lang="en-US" sz="4000" b="1" dirty="0"/>
              <a:t> </a:t>
            </a:r>
            <a:r>
              <a:rPr lang="en-US" sz="4000" dirty="0"/>
              <a:t>(432) 352-4259 or </a:t>
            </a:r>
            <a:r>
              <a:rPr lang="en-US" sz="4000" u="sng" dirty="0">
                <a:hlinkClick r:id="rId5"/>
              </a:rPr>
              <a:t>thelungpro@gmail.com</a:t>
            </a:r>
            <a:r>
              <a:rPr lang="en-US" sz="4000" dirty="0"/>
              <a:t> </a:t>
            </a:r>
          </a:p>
          <a:p>
            <a:pPr marL="2413" lvl="1" defTabSz="694944">
              <a:spcBef>
                <a:spcPts val="200"/>
              </a:spcBef>
              <a:defRPr sz="5016">
                <a:effectLst>
                  <a:outerShdw blurRad="9652" dist="19304" dir="18900000" rotWithShape="0">
                    <a:srgbClr val="B9A23B"/>
                  </a:outerShdw>
                </a:effectLst>
              </a:defRPr>
            </a:pPr>
            <a:endParaRPr lang="en-US" dirty="0"/>
          </a:p>
          <a:p>
            <a:r>
              <a:rPr lang="en-US" sz="4000" b="1" dirty="0"/>
              <a:t>OPEN – South – San Antonio, Laredo, Corpus Christi, Brownsville</a:t>
            </a:r>
            <a:endParaRPr lang="en-US" sz="4000" dirty="0"/>
          </a:p>
          <a:p>
            <a:pPr marL="2413" lvl="1" defTabSz="694944">
              <a:spcBef>
                <a:spcPts val="200"/>
              </a:spcBef>
              <a:defRPr sz="5016">
                <a:effectLst>
                  <a:outerShdw blurRad="9652" dist="19304" dir="18900000" rotWithShape="0">
                    <a:srgbClr val="B9A23B"/>
                  </a:outerShdw>
                </a:effectLst>
              </a:defRPr>
            </a:pPr>
            <a:endParaRPr lang="en-US" dirty="0"/>
          </a:p>
        </p:txBody>
      </p:sp>
    </p:spTree>
    <p:extLst>
      <p:ext uri="{BB962C8B-B14F-4D97-AF65-F5344CB8AC3E}">
        <p14:creationId xmlns:p14="http://schemas.microsoft.com/office/powerpoint/2010/main" val="1240915836"/>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489846-68B9-5AC0-E29F-4C9C11345D57}"/>
              </a:ext>
            </a:extLst>
          </p:cNvPr>
          <p:cNvSpPr>
            <a:spLocks noGrp="1"/>
          </p:cNvSpPr>
          <p:nvPr>
            <p:ph type="body" idx="1"/>
          </p:nvPr>
        </p:nvSpPr>
        <p:spPr/>
        <p:txBody>
          <a:bodyPr/>
          <a:lstStyle/>
          <a:p>
            <a:pPr hangingPunct="1">
              <a:defRPr sz="11000"/>
            </a:pPr>
            <a:endParaRPr lang="en-US" dirty="0">
              <a:effectLst/>
            </a:endParaRPr>
          </a:p>
          <a:p>
            <a:endParaRPr lang="en-US" dirty="0"/>
          </a:p>
        </p:txBody>
      </p:sp>
      <p:sp>
        <p:nvSpPr>
          <p:cNvPr id="3" name="Title 2">
            <a:extLst>
              <a:ext uri="{FF2B5EF4-FFF2-40B4-BE49-F238E27FC236}">
                <a16:creationId xmlns:a16="http://schemas.microsoft.com/office/drawing/2014/main" id="{FE348375-A231-6766-119B-49CB55285EEC}"/>
              </a:ext>
            </a:extLst>
          </p:cNvPr>
          <p:cNvSpPr>
            <a:spLocks noGrp="1"/>
          </p:cNvSpPr>
          <p:nvPr>
            <p:ph type="title"/>
          </p:nvPr>
        </p:nvSpPr>
        <p:spPr>
          <a:xfrm>
            <a:off x="4382256" y="774553"/>
            <a:ext cx="17283896" cy="2590801"/>
          </a:xfrm>
        </p:spPr>
        <p:txBody>
          <a:bodyPr>
            <a:normAutofit fontScale="90000"/>
          </a:bodyPr>
          <a:lstStyle/>
          <a:p>
            <a:r>
              <a:rPr lang="en-US" dirty="0"/>
              <a:t>State Charities</a:t>
            </a:r>
            <a:br>
              <a:rPr lang="en-US" dirty="0"/>
            </a:br>
            <a:r>
              <a:rPr lang="en-US" dirty="0"/>
              <a:t>Emergency Response</a:t>
            </a:r>
          </a:p>
        </p:txBody>
      </p:sp>
      <p:sp>
        <p:nvSpPr>
          <p:cNvPr id="5" name="TextBox 4">
            <a:extLst>
              <a:ext uri="{FF2B5EF4-FFF2-40B4-BE49-F238E27FC236}">
                <a16:creationId xmlns:a16="http://schemas.microsoft.com/office/drawing/2014/main" id="{030A29A4-25E2-5A95-D8BD-4ED358C2B20A}"/>
              </a:ext>
            </a:extLst>
          </p:cNvPr>
          <p:cNvSpPr txBox="1"/>
          <p:nvPr/>
        </p:nvSpPr>
        <p:spPr>
          <a:xfrm>
            <a:off x="1552353" y="4139987"/>
            <a:ext cx="20733488" cy="8788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66431" indent="-364018" defTabSz="694944">
              <a:spcBef>
                <a:spcPts val="200"/>
              </a:spcBef>
              <a:buBlip>
                <a:blip r:embed="rId2"/>
              </a:buBlip>
              <a:defRPr sz="5016" b="1" u="sng">
                <a:effectLst>
                  <a:outerShdw blurRad="9652" dist="19304" dir="18900000" rotWithShape="0">
                    <a:srgbClr val="B9A23B"/>
                  </a:outerShdw>
                </a:effectLst>
              </a:defRPr>
            </a:pPr>
            <a:r>
              <a:rPr lang="en-US" dirty="0"/>
              <a:t>What Every Council Should Do To Prepare</a:t>
            </a:r>
          </a:p>
          <a:p>
            <a:pPr marL="366431" indent="-364018" defTabSz="694944">
              <a:spcBef>
                <a:spcPts val="200"/>
              </a:spcBef>
              <a:buBlip>
                <a:blip r:embed="rId2"/>
              </a:buBlip>
              <a:defRPr sz="5016">
                <a:effectLst>
                  <a:outerShdw blurRad="9652" dist="19304" dir="18900000" rotWithShape="0">
                    <a:srgbClr val="B9A23B"/>
                  </a:outerShdw>
                </a:effectLst>
              </a:defRPr>
            </a:pPr>
            <a:endParaRPr lang="en-US" dirty="0"/>
          </a:p>
          <a:p>
            <a:pPr marL="366431" indent="-364018" defTabSz="694944">
              <a:spcBef>
                <a:spcPts val="200"/>
              </a:spcBef>
              <a:buBlip>
                <a:blip r:embed="rId2"/>
              </a:buBlip>
              <a:defRPr sz="5016">
                <a:effectLst>
                  <a:outerShdw blurRad="9652" dist="19304" dir="18900000" rotWithShape="0">
                    <a:srgbClr val="B9A23B"/>
                  </a:outerShdw>
                </a:effectLst>
              </a:defRPr>
            </a:pPr>
            <a:r>
              <a:rPr lang="en-US" dirty="0"/>
              <a:t>Know who is your Diocesan ERC and save his contact information.  He is the first person to call when disaster strikes.</a:t>
            </a:r>
          </a:p>
          <a:p>
            <a:pPr marL="366431" lvl="1" indent="-364018" defTabSz="694944">
              <a:spcBef>
                <a:spcPts val="200"/>
              </a:spcBef>
              <a:buBlip>
                <a:blip r:embed="rId2"/>
              </a:buBlip>
              <a:defRPr sz="5016">
                <a:effectLst>
                  <a:outerShdw blurRad="9652" dist="19304" dir="18900000" rotWithShape="0">
                    <a:srgbClr val="B9A23B"/>
                  </a:outerShdw>
                </a:effectLst>
              </a:defRPr>
            </a:pPr>
            <a:endParaRPr lang="en-US" dirty="0"/>
          </a:p>
          <a:p>
            <a:pPr marL="366431" lvl="1" indent="-364018" defTabSz="694944">
              <a:spcBef>
                <a:spcPts val="200"/>
              </a:spcBef>
              <a:buBlip>
                <a:blip r:embed="rId2"/>
              </a:buBlip>
              <a:defRPr sz="5016">
                <a:effectLst>
                  <a:outerShdw blurRad="9652" dist="19304" dir="18900000" rotWithShape="0">
                    <a:srgbClr val="B9A23B"/>
                  </a:outerShdw>
                </a:effectLst>
              </a:defRPr>
            </a:pPr>
            <a:r>
              <a:rPr lang="en-US" dirty="0"/>
              <a:t>Select a Council Emergency Response Coordinator &amp; arrange training with the Diocesan ERC.</a:t>
            </a:r>
          </a:p>
          <a:p>
            <a:pPr marL="366431" lvl="1" indent="-364018" defTabSz="694944">
              <a:spcBef>
                <a:spcPts val="200"/>
              </a:spcBef>
              <a:buBlip>
                <a:blip r:embed="rId2"/>
              </a:buBlip>
              <a:defRPr sz="5016">
                <a:effectLst>
                  <a:outerShdw blurRad="9652" dist="19304" dir="18900000" rotWithShape="0">
                    <a:srgbClr val="B9A23B"/>
                  </a:outerShdw>
                </a:effectLst>
              </a:defRPr>
            </a:pPr>
            <a:endParaRPr lang="en-US" dirty="0"/>
          </a:p>
          <a:p>
            <a:pPr marL="366431" lvl="1" indent="-364018" defTabSz="694944">
              <a:spcBef>
                <a:spcPts val="200"/>
              </a:spcBef>
              <a:buBlip>
                <a:blip r:embed="rId2"/>
              </a:buBlip>
              <a:defRPr sz="5016">
                <a:effectLst>
                  <a:outerShdw blurRad="9652" dist="19304" dir="18900000" rotWithShape="0">
                    <a:srgbClr val="B9A23B"/>
                  </a:outerShdw>
                </a:effectLst>
              </a:defRPr>
            </a:pPr>
            <a:r>
              <a:rPr lang="en-US" dirty="0"/>
              <a:t>Read information at </a:t>
            </a:r>
            <a:r>
              <a:rPr lang="en-US" u="sng" dirty="0">
                <a:solidFill>
                  <a:srgbClr val="0000FF"/>
                </a:solidFill>
                <a:uFill>
                  <a:solidFill>
                    <a:srgbClr val="0000FF"/>
                  </a:solidFill>
                </a:uFill>
                <a:hlinkClick r:id="rId3">
                  <a:extLst>
                    <a:ext uri="{A12FA001-AC4F-418D-AE19-62706E023703}">
                      <ahyp:hlinkClr xmlns:ahyp="http://schemas.microsoft.com/office/drawing/2018/hyperlinkcolor" val="tx"/>
                    </a:ext>
                  </a:extLst>
                </a:hlinkClick>
              </a:rPr>
              <a:t>www.KofC.org/Prepare</a:t>
            </a:r>
            <a:r>
              <a:rPr lang="en-US" dirty="0"/>
              <a:t> </a:t>
            </a:r>
          </a:p>
          <a:p>
            <a:pPr marL="366431" lvl="1" indent="-364018" defTabSz="694944">
              <a:spcBef>
                <a:spcPts val="200"/>
              </a:spcBef>
              <a:buBlip>
                <a:blip r:embed="rId2"/>
              </a:buBlip>
              <a:defRPr sz="5016">
                <a:effectLst>
                  <a:outerShdw blurRad="9652" dist="19304" dir="18900000" rotWithShape="0">
                    <a:srgbClr val="B9A23B"/>
                  </a:outerShdw>
                </a:effectLst>
              </a:defRPr>
            </a:pPr>
            <a:endParaRPr lang="en-US" dirty="0"/>
          </a:p>
          <a:p>
            <a:pPr marL="366431" lvl="1" indent="-364018" defTabSz="694944">
              <a:spcBef>
                <a:spcPts val="200"/>
              </a:spcBef>
              <a:buBlip>
                <a:blip r:embed="rId2"/>
              </a:buBlip>
              <a:defRPr sz="5016">
                <a:effectLst>
                  <a:outerShdw blurRad="9652" dist="19304" dir="18900000" rotWithShape="0">
                    <a:srgbClr val="B9A23B"/>
                  </a:outerShdw>
                </a:effectLst>
              </a:defRPr>
            </a:pPr>
            <a:r>
              <a:rPr lang="en-US" dirty="0"/>
              <a:t>Budget $500 for disaster relief &amp; make your State Charities contribution.</a:t>
            </a:r>
          </a:p>
        </p:txBody>
      </p:sp>
    </p:spTree>
    <p:extLst>
      <p:ext uri="{BB962C8B-B14F-4D97-AF65-F5344CB8AC3E}">
        <p14:creationId xmlns:p14="http://schemas.microsoft.com/office/powerpoint/2010/main" val="328774056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E5DE60-0A14-B46E-E057-03FD54E904A7}"/>
              </a:ext>
            </a:extLst>
          </p:cNvPr>
          <p:cNvSpPr>
            <a:spLocks noGrp="1"/>
          </p:cNvSpPr>
          <p:nvPr>
            <p:ph type="body" idx="1"/>
          </p:nvPr>
        </p:nvSpPr>
        <p:spPr/>
        <p:txBody>
          <a:bodyPr/>
          <a:lstStyle/>
          <a:p>
            <a:r>
              <a:rPr lang="en-US" sz="8800" dirty="0">
                <a:effectLst/>
              </a:rPr>
              <a:t>The first and foremost principle upon which our Order is founded.</a:t>
            </a:r>
          </a:p>
          <a:p>
            <a:endParaRPr lang="en-US" sz="8800" dirty="0">
              <a:effectLst/>
            </a:endParaRPr>
          </a:p>
          <a:p>
            <a:r>
              <a:rPr lang="en-US" sz="8800" dirty="0"/>
              <a:t>Support your Bishop by supporting State Charities!</a:t>
            </a:r>
          </a:p>
          <a:p>
            <a:endParaRPr lang="en-US" sz="8800" dirty="0">
              <a:effectLst/>
            </a:endParaRPr>
          </a:p>
          <a:p>
            <a:endParaRPr lang="en-US" dirty="0"/>
          </a:p>
        </p:txBody>
      </p:sp>
      <p:sp>
        <p:nvSpPr>
          <p:cNvPr id="4" name="TextBox 3">
            <a:extLst>
              <a:ext uri="{FF2B5EF4-FFF2-40B4-BE49-F238E27FC236}">
                <a16:creationId xmlns:a16="http://schemas.microsoft.com/office/drawing/2014/main" id="{363162B2-D3C0-00A6-D95B-B371EDD7705B}"/>
              </a:ext>
            </a:extLst>
          </p:cNvPr>
          <p:cNvSpPr txBox="1"/>
          <p:nvPr/>
        </p:nvSpPr>
        <p:spPr>
          <a:xfrm>
            <a:off x="7400259" y="965550"/>
            <a:ext cx="12801600" cy="24160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r>
              <a:rPr lang="en-US" sz="14800" b="1" dirty="0">
                <a:solidFill>
                  <a:srgbClr val="00B0F0"/>
                </a:solidFill>
              </a:rPr>
              <a:t>CHARITY</a:t>
            </a:r>
          </a:p>
        </p:txBody>
      </p:sp>
    </p:spTree>
    <p:extLst>
      <p:ext uri="{BB962C8B-B14F-4D97-AF65-F5344CB8AC3E}">
        <p14:creationId xmlns:p14="http://schemas.microsoft.com/office/powerpoint/2010/main" val="265712413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Council Growth</a:t>
            </a:r>
          </a:p>
        </p:txBody>
      </p:sp>
      <p:sp>
        <p:nvSpPr>
          <p:cNvPr id="4" name="Text Placeholder 1"/>
          <p:cNvSpPr>
            <a:spLocks noGrp="1"/>
          </p:cNvSpPr>
          <p:nvPr>
            <p:ph type="body" idx="1"/>
          </p:nvPr>
        </p:nvSpPr>
        <p:spPr>
          <a:xfrm>
            <a:off x="7696200" y="4155318"/>
            <a:ext cx="16443518" cy="9045562"/>
          </a:xfrm>
        </p:spPr>
        <p:txBody>
          <a:bodyPr anchor="t">
            <a:normAutofit fontScale="92500" lnSpcReduction="10000"/>
          </a:bodyPr>
          <a:lstStyle/>
          <a:p>
            <a:pPr algn="l"/>
            <a:r>
              <a:rPr lang="en-US" dirty="0"/>
              <a:t>Blessed Father McGivney’s vision was to create a group of laymen to help his parish to care for the widows &amp; orphans to keep the family unit together, and strengthen the men’s faith.  This notion spread quickly and Councils began to spring up across this great land.</a:t>
            </a:r>
          </a:p>
          <a:p>
            <a:pPr algn="l"/>
            <a:endParaRPr lang="en-US" dirty="0"/>
          </a:p>
          <a:p>
            <a:pPr algn="l"/>
            <a:r>
              <a:rPr lang="en-US" dirty="0"/>
              <a:t>Supreme Knight Patrick Kelly has challenged us to make a Council or Knight’s presence in every Parish or Mission</a:t>
            </a:r>
          </a:p>
        </p:txBody>
      </p:sp>
      <p:pic>
        <p:nvPicPr>
          <p:cNvPr id="5" name="Picture 4" descr="Father McGivney.png"/>
          <p:cNvPicPr>
            <a:picLocks noChangeAspect="1"/>
          </p:cNvPicPr>
          <p:nvPr/>
        </p:nvPicPr>
        <p:blipFill>
          <a:blip r:embed="rId2" cstate="print"/>
          <a:stretch>
            <a:fillRect/>
          </a:stretch>
        </p:blipFill>
        <p:spPr>
          <a:xfrm>
            <a:off x="533400" y="4114800"/>
            <a:ext cx="6401028" cy="8153400"/>
          </a:xfrm>
          <a:prstGeom prst="rect">
            <a:avLst/>
          </a:prstGeom>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body" idx="1"/>
          </p:nvPr>
        </p:nvSpPr>
        <p:spPr>
          <a:xfrm>
            <a:off x="2258289" y="4253346"/>
            <a:ext cx="20024919" cy="7994073"/>
          </a:xfrm>
        </p:spPr>
        <p:txBody>
          <a:bodyPr anchor="t">
            <a:normAutofit lnSpcReduction="10000"/>
          </a:bodyPr>
          <a:lstStyle/>
          <a:p>
            <a:pPr algn="l"/>
            <a:r>
              <a:rPr lang="en-US" dirty="0"/>
              <a:t>How do we make the Vision come true?</a:t>
            </a:r>
          </a:p>
          <a:p>
            <a:pPr algn="l"/>
            <a:endParaRPr lang="en-US" b="1" dirty="0">
              <a:solidFill>
                <a:srgbClr val="7030A0"/>
              </a:solidFill>
              <a:effectLst/>
            </a:endParaRPr>
          </a:p>
          <a:p>
            <a:pPr algn="l"/>
            <a:r>
              <a:rPr lang="en-US" b="1" dirty="0">
                <a:solidFill>
                  <a:srgbClr val="7030A0"/>
                </a:solidFill>
                <a:effectLst/>
              </a:rPr>
              <a:t>New Councils </a:t>
            </a:r>
            <a:r>
              <a:rPr lang="en-US" dirty="0">
                <a:solidFill>
                  <a:srgbClr val="7030A0"/>
                </a:solidFill>
                <a:effectLst/>
              </a:rPr>
              <a:t>– </a:t>
            </a:r>
            <a:r>
              <a:rPr lang="en-US" dirty="0">
                <a:solidFill>
                  <a:schemeClr val="tx1"/>
                </a:solidFill>
                <a:effectLst/>
              </a:rPr>
              <a:t>in all languages</a:t>
            </a:r>
          </a:p>
          <a:p>
            <a:pPr algn="l"/>
            <a:r>
              <a:rPr lang="en-US" b="1" dirty="0">
                <a:solidFill>
                  <a:srgbClr val="FF0000"/>
                </a:solidFill>
                <a:effectLst/>
              </a:rPr>
              <a:t>Reactivations</a:t>
            </a:r>
            <a:r>
              <a:rPr lang="en-US" dirty="0">
                <a:solidFill>
                  <a:schemeClr val="tx1"/>
                </a:solidFill>
                <a:effectLst/>
              </a:rPr>
              <a:t> of any Suspended or Dormant Council</a:t>
            </a:r>
          </a:p>
          <a:p>
            <a:pPr algn="l"/>
            <a:r>
              <a:rPr lang="en-US" b="1" dirty="0">
                <a:solidFill>
                  <a:srgbClr val="0070C0"/>
                </a:solidFill>
                <a:effectLst/>
              </a:rPr>
              <a:t>Roundtables</a:t>
            </a:r>
          </a:p>
          <a:p>
            <a:pPr algn="l"/>
            <a:r>
              <a:rPr lang="en-US" b="1" dirty="0">
                <a:solidFill>
                  <a:schemeClr val="accent5"/>
                </a:solidFill>
                <a:effectLst/>
              </a:rPr>
              <a:t>College Councils</a:t>
            </a:r>
          </a:p>
          <a:p>
            <a:pPr algn="l"/>
            <a:r>
              <a:rPr lang="en-US" b="1" dirty="0">
                <a:solidFill>
                  <a:schemeClr val="accent4">
                    <a:lumMod val="75000"/>
                  </a:schemeClr>
                </a:solidFill>
                <a:effectLst/>
              </a:rPr>
              <a:t>Council Retention </a:t>
            </a:r>
            <a:endParaRPr lang="en-US" b="1" dirty="0">
              <a:solidFill>
                <a:srgbClr val="0070C0"/>
              </a:solidFill>
              <a:effectLst/>
            </a:endParaRPr>
          </a:p>
        </p:txBody>
      </p:sp>
      <p:sp>
        <p:nvSpPr>
          <p:cNvPr id="5" name="Title 1"/>
          <p:cNvSpPr>
            <a:spLocks noGrp="1"/>
          </p:cNvSpPr>
          <p:nvPr>
            <p:ph type="title"/>
          </p:nvPr>
        </p:nvSpPr>
        <p:spPr>
          <a:xfrm>
            <a:off x="6104730" y="583167"/>
            <a:ext cx="17283896" cy="2590801"/>
          </a:xfrm>
        </p:spPr>
        <p:txBody>
          <a:bodyPr/>
          <a:lstStyle/>
          <a:p>
            <a:r>
              <a:rPr lang="en-US" dirty="0"/>
              <a:t>Council Growth</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6104730" y="583167"/>
            <a:ext cx="17283896" cy="2590801"/>
          </a:xfrm>
        </p:spPr>
        <p:txBody>
          <a:bodyPr/>
          <a:lstStyle/>
          <a:p>
            <a:r>
              <a:rPr lang="en-US" dirty="0"/>
              <a:t>Council Growth</a:t>
            </a:r>
          </a:p>
        </p:txBody>
      </p:sp>
      <p:sp>
        <p:nvSpPr>
          <p:cNvPr id="7" name="Text Placeholder 1"/>
          <p:cNvSpPr>
            <a:spLocks noGrp="1"/>
          </p:cNvSpPr>
          <p:nvPr>
            <p:ph type="body" idx="1"/>
          </p:nvPr>
        </p:nvSpPr>
        <p:spPr>
          <a:xfrm>
            <a:off x="1219199" y="4038600"/>
            <a:ext cx="22832291" cy="9067800"/>
          </a:xfrm>
        </p:spPr>
        <p:txBody>
          <a:bodyPr anchor="t">
            <a:normAutofit fontScale="70000" lnSpcReduction="20000"/>
          </a:bodyPr>
          <a:lstStyle/>
          <a:p>
            <a:pPr algn="l"/>
            <a:r>
              <a:rPr lang="en-US" dirty="0"/>
              <a:t>The Team:</a:t>
            </a:r>
          </a:p>
          <a:p>
            <a:pPr algn="l"/>
            <a:r>
              <a:rPr lang="en-US" sz="7700" b="1" u="sng" dirty="0"/>
              <a:t>Director</a:t>
            </a:r>
            <a:r>
              <a:rPr lang="en-US" dirty="0"/>
              <a:t> – David Zeigler – (903) 926-0776; </a:t>
            </a:r>
            <a:r>
              <a:rPr lang="en-US" dirty="0">
                <a:hlinkClick r:id="rId2"/>
              </a:rPr>
              <a:t>zigsr@att.net</a:t>
            </a:r>
            <a:r>
              <a:rPr lang="en-US" dirty="0"/>
              <a:t>	</a:t>
            </a:r>
          </a:p>
          <a:p>
            <a:pPr algn="l"/>
            <a:r>
              <a:rPr lang="en-US" b="1" u="sng" dirty="0"/>
              <a:t>New Council Development (NCD) </a:t>
            </a:r>
            <a:r>
              <a:rPr lang="en-US" dirty="0"/>
              <a:t>- Rick Guzman, Chairman - 									</a:t>
            </a:r>
            <a:r>
              <a:rPr lang="en-US" u="sng" dirty="0">
                <a:hlinkClick r:id="rId3"/>
              </a:rPr>
              <a:t>skrickguzman6021@gmail.com</a:t>
            </a:r>
            <a:endParaRPr lang="en-US" dirty="0"/>
          </a:p>
          <a:p>
            <a:pPr algn="l"/>
            <a:r>
              <a:rPr lang="en-US" b="1" u="sng" dirty="0"/>
              <a:t>Round Tables</a:t>
            </a:r>
            <a:r>
              <a:rPr lang="en-US" dirty="0"/>
              <a:t> - Dan Aguilar, Chairman - </a:t>
            </a:r>
            <a:r>
              <a:rPr lang="en-US" u="sng" dirty="0">
                <a:hlinkClick r:id="rId4"/>
              </a:rPr>
              <a:t>daguilar1@satx.rr.com</a:t>
            </a:r>
            <a:endParaRPr lang="en-US" dirty="0"/>
          </a:p>
          <a:p>
            <a:pPr algn="l"/>
            <a:r>
              <a:rPr lang="en-US" b="1" u="sng" dirty="0"/>
              <a:t>Reactivations and Mergers</a:t>
            </a:r>
            <a:r>
              <a:rPr lang="en-US" dirty="0"/>
              <a:t> - Greg Dutchover, Chairman-  									</a:t>
            </a:r>
            <a:r>
              <a:rPr lang="en-US" u="sng" dirty="0">
                <a:hlinkClick r:id="rId5"/>
              </a:rPr>
              <a:t>gdutchover@musiccitymall.net</a:t>
            </a:r>
            <a:endParaRPr lang="en-US" u="sng" dirty="0"/>
          </a:p>
          <a:p>
            <a:pPr algn="l"/>
            <a:r>
              <a:rPr lang="en-US" b="1" u="sng" dirty="0"/>
              <a:t>Council Retention</a:t>
            </a:r>
            <a:r>
              <a:rPr lang="en-US" dirty="0"/>
              <a:t> - Michael Barnett, Chairman - </a:t>
            </a:r>
            <a:r>
              <a:rPr lang="en-US" u="sng" dirty="0">
                <a:hlinkClick r:id="rId6"/>
              </a:rPr>
              <a:t>mbarnett360@yahoo.com</a:t>
            </a:r>
            <a:endParaRPr lang="en-US" dirty="0"/>
          </a:p>
          <a:p>
            <a:pPr algn="l"/>
            <a:r>
              <a:rPr lang="en-US" b="1" u="sng" dirty="0"/>
              <a:t>Hispanic Council Development</a:t>
            </a:r>
            <a:r>
              <a:rPr lang="en-US" dirty="0"/>
              <a:t> – </a:t>
            </a:r>
          </a:p>
          <a:p>
            <a:pPr algn="l"/>
            <a:r>
              <a:rPr lang="en-US" dirty="0"/>
              <a:t>Miguel Torres, North Chairman - </a:t>
            </a:r>
            <a:r>
              <a:rPr lang="en-US" u="sng" dirty="0">
                <a:hlinkClick r:id="rId7"/>
              </a:rPr>
              <a:t>mike.torres1681@icloud.com</a:t>
            </a:r>
            <a:endParaRPr lang="en-US" dirty="0"/>
          </a:p>
          <a:p>
            <a:pPr algn="l"/>
            <a:r>
              <a:rPr lang="en-US" dirty="0"/>
              <a:t>Carlos Rene Ramirez, South Chairman - </a:t>
            </a:r>
            <a:r>
              <a:rPr lang="en-US" u="sng" dirty="0">
                <a:hlinkClick r:id="rId8"/>
              </a:rPr>
              <a:t>carlosrenermz@gmail.com</a:t>
            </a:r>
            <a:endParaRPr lang="en-US" dirty="0"/>
          </a:p>
          <a:p>
            <a:pPr algn="l"/>
            <a:r>
              <a:rPr lang="en-US" b="1" u="sng" dirty="0"/>
              <a:t>College Council Development</a:t>
            </a:r>
            <a:r>
              <a:rPr lang="en-US" dirty="0"/>
              <a:t> - Archie Wright II, Chairman - 								</a:t>
            </a:r>
            <a:r>
              <a:rPr lang="en-US" u="sng" dirty="0">
                <a:hlinkClick r:id="rId9"/>
              </a:rPr>
              <a:t>allw1989@yahoo.com</a:t>
            </a:r>
            <a:endParaRPr lang="en-US" dirty="0"/>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966185" y="361494"/>
            <a:ext cx="17283896" cy="2590801"/>
          </a:xfrm>
        </p:spPr>
        <p:txBody>
          <a:bodyPr/>
          <a:lstStyle/>
          <a:p>
            <a:r>
              <a:rPr lang="en-US" dirty="0"/>
              <a:t>Council Growth</a:t>
            </a:r>
          </a:p>
        </p:txBody>
      </p:sp>
      <p:sp>
        <p:nvSpPr>
          <p:cNvPr id="7" name="TextBox 6"/>
          <p:cNvSpPr txBox="1"/>
          <p:nvPr/>
        </p:nvSpPr>
        <p:spPr>
          <a:xfrm>
            <a:off x="3990109" y="2535382"/>
            <a:ext cx="19812000" cy="1107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6300" b="1" i="0" u="none" strike="noStrike" cap="none" spc="0" normalizeH="0" baseline="0" dirty="0">
                <a:ln>
                  <a:noFill/>
                </a:ln>
                <a:solidFill>
                  <a:srgbClr val="000000"/>
                </a:solidFill>
                <a:effectLst/>
                <a:uFillTx/>
                <a:latin typeface="+mn-lt"/>
                <a:ea typeface="+mn-ea"/>
                <a:cs typeface="+mn-cs"/>
                <a:sym typeface="Calisto MT"/>
              </a:rPr>
              <a:t>Council Retention</a:t>
            </a:r>
          </a:p>
        </p:txBody>
      </p:sp>
      <p:sp>
        <p:nvSpPr>
          <p:cNvPr id="8" name="Rectangle 7"/>
          <p:cNvSpPr/>
          <p:nvPr/>
        </p:nvSpPr>
        <p:spPr>
          <a:xfrm>
            <a:off x="616526" y="3525982"/>
            <a:ext cx="23074745" cy="10556736"/>
          </a:xfrm>
          <a:prstGeom prst="rect">
            <a:avLst/>
          </a:prstGeom>
        </p:spPr>
        <p:txBody>
          <a:bodyPr wrap="square">
            <a:spAutoFit/>
          </a:bodyPr>
          <a:lstStyle/>
          <a:p>
            <a:pPr algn="ctr"/>
            <a:r>
              <a:rPr lang="en-US" sz="7200" b="1" dirty="0">
                <a:solidFill>
                  <a:srgbClr val="FF0000"/>
                </a:solidFill>
              </a:rPr>
              <a:t>Supreme Per Capita</a:t>
            </a:r>
          </a:p>
          <a:p>
            <a:pPr algn="ctr"/>
            <a:r>
              <a:rPr lang="en-US" sz="6000" dirty="0"/>
              <a:t>total $6.50/member</a:t>
            </a:r>
          </a:p>
          <a:p>
            <a:pPr algn="ctr"/>
            <a:r>
              <a:rPr lang="en-US" sz="4800" dirty="0"/>
              <a:t>($4.50 per capita &amp; Catholic Advertisement &amp;</a:t>
            </a:r>
          </a:p>
          <a:p>
            <a:pPr algn="ctr"/>
            <a:r>
              <a:rPr lang="en-US" sz="4800" dirty="0"/>
              <a:t>$2.00 Culture of Life)</a:t>
            </a:r>
          </a:p>
          <a:p>
            <a:r>
              <a:rPr lang="en-US" sz="4000" dirty="0"/>
              <a:t> 		</a:t>
            </a:r>
            <a:r>
              <a:rPr lang="en-US" sz="4400" dirty="0"/>
              <a:t>Assessed ½ twice a year: ($3.25/member each)</a:t>
            </a:r>
          </a:p>
          <a:p>
            <a:r>
              <a:rPr lang="en-US" sz="4400" dirty="0"/>
              <a:t>		July 1 Roster – Due by </a:t>
            </a:r>
            <a:r>
              <a:rPr lang="en-US" sz="4400" b="1" dirty="0">
                <a:solidFill>
                  <a:srgbClr val="0070C0"/>
                </a:solidFill>
              </a:rPr>
              <a:t>October 10</a:t>
            </a:r>
          </a:p>
          <a:p>
            <a:r>
              <a:rPr lang="en-US" sz="4400" dirty="0"/>
              <a:t>		January 1 Roster – Due by </a:t>
            </a:r>
            <a:r>
              <a:rPr lang="en-US" sz="4400" b="1" dirty="0">
                <a:solidFill>
                  <a:srgbClr val="0070C0"/>
                </a:solidFill>
              </a:rPr>
              <a:t>April 10</a:t>
            </a:r>
          </a:p>
          <a:p>
            <a:endParaRPr lang="en-US" sz="1000" dirty="0"/>
          </a:p>
          <a:p>
            <a:pPr algn="ctr"/>
            <a:r>
              <a:rPr lang="en-US" sz="5400" b="1" i="1" dirty="0"/>
              <a:t>Council Statements </a:t>
            </a:r>
            <a:r>
              <a:rPr lang="en-US" sz="5400" b="1" i="1" u="sng" dirty="0">
                <a:solidFill>
                  <a:srgbClr val="7030A0"/>
                </a:solidFill>
              </a:rPr>
              <a:t>will only be available on Officers online</a:t>
            </a:r>
            <a:r>
              <a:rPr lang="en-US" sz="5400" b="1" i="1" dirty="0"/>
              <a:t>, Go To:</a:t>
            </a:r>
          </a:p>
          <a:p>
            <a:pPr algn="ctr"/>
            <a:r>
              <a:rPr lang="en-US" sz="5400" b="1" dirty="0">
                <a:hlinkClick r:id="rId2"/>
              </a:rPr>
              <a:t>www.kofc.org</a:t>
            </a:r>
            <a:r>
              <a:rPr lang="en-US" sz="5400" b="1" i="1" dirty="0"/>
              <a:t>&gt; sign in&gt;Click on Reports tab&gt;Click on Financial Statement</a:t>
            </a:r>
          </a:p>
          <a:p>
            <a:pPr algn="ctr"/>
            <a:endParaRPr lang="en-US" sz="3600" b="1" i="1" dirty="0"/>
          </a:p>
          <a:p>
            <a:pPr algn="ctr"/>
            <a:r>
              <a:rPr lang="en-US" sz="5400" b="1" i="1" dirty="0"/>
              <a:t>Councils that do not pay by dates above will be suspended &amp; not eligible for any Supreme Award (until paid in full)</a:t>
            </a:r>
          </a:p>
          <a:p>
            <a:endParaRPr lang="en-US" sz="4000" b="1" i="1" dirty="0"/>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883057" y="0"/>
            <a:ext cx="17283896" cy="2590801"/>
          </a:xfrm>
        </p:spPr>
        <p:txBody>
          <a:bodyPr/>
          <a:lstStyle/>
          <a:p>
            <a:r>
              <a:rPr lang="en-US" dirty="0"/>
              <a:t>Council Growth</a:t>
            </a:r>
          </a:p>
        </p:txBody>
      </p:sp>
      <p:sp>
        <p:nvSpPr>
          <p:cNvPr id="7" name="TextBox 6"/>
          <p:cNvSpPr txBox="1"/>
          <p:nvPr/>
        </p:nvSpPr>
        <p:spPr>
          <a:xfrm>
            <a:off x="3934691" y="2147455"/>
            <a:ext cx="19812000" cy="1107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6300" b="1" i="0" u="none" strike="noStrike" cap="none" spc="0" normalizeH="0" baseline="0" dirty="0">
                <a:ln>
                  <a:noFill/>
                </a:ln>
                <a:solidFill>
                  <a:srgbClr val="000000"/>
                </a:solidFill>
                <a:effectLst/>
                <a:uFillTx/>
                <a:latin typeface="+mn-lt"/>
                <a:ea typeface="+mn-ea"/>
                <a:cs typeface="+mn-cs"/>
                <a:sym typeface="Calisto MT"/>
              </a:rPr>
              <a:t>Council Retention</a:t>
            </a:r>
          </a:p>
        </p:txBody>
      </p:sp>
      <p:sp>
        <p:nvSpPr>
          <p:cNvPr id="8" name="Rectangle 7"/>
          <p:cNvSpPr/>
          <p:nvPr/>
        </p:nvSpPr>
        <p:spPr>
          <a:xfrm>
            <a:off x="533399" y="3343930"/>
            <a:ext cx="23074745" cy="10372070"/>
          </a:xfrm>
          <a:prstGeom prst="rect">
            <a:avLst/>
          </a:prstGeom>
        </p:spPr>
        <p:txBody>
          <a:bodyPr wrap="square">
            <a:spAutoFit/>
          </a:bodyPr>
          <a:lstStyle/>
          <a:p>
            <a:pPr algn="ctr"/>
            <a:r>
              <a:rPr lang="en-US" sz="7200" b="1" dirty="0">
                <a:solidFill>
                  <a:srgbClr val="FF0000"/>
                </a:solidFill>
              </a:rPr>
              <a:t>Texas State Council Per Capita</a:t>
            </a:r>
          </a:p>
          <a:p>
            <a:pPr algn="ctr"/>
            <a:r>
              <a:rPr lang="en-US" sz="6000" b="1" u="sng" dirty="0"/>
              <a:t>$10.00/member</a:t>
            </a:r>
          </a:p>
          <a:p>
            <a:pPr algn="ctr"/>
            <a:r>
              <a:rPr lang="en-US" sz="4000" dirty="0"/>
              <a:t>As approved at the 119</a:t>
            </a:r>
            <a:r>
              <a:rPr lang="en-US" sz="4000" baseline="30000" dirty="0"/>
              <a:t>th</a:t>
            </a:r>
            <a:r>
              <a:rPr lang="en-US" sz="4000" dirty="0"/>
              <a:t> State Convention</a:t>
            </a:r>
          </a:p>
          <a:p>
            <a:pPr algn="ctr"/>
            <a:endParaRPr lang="en-US" sz="2800" dirty="0"/>
          </a:p>
          <a:p>
            <a:pPr algn="ctr"/>
            <a:r>
              <a:rPr lang="en-US" sz="5400" dirty="0"/>
              <a:t>Assessed once a year in July (sent with State Charities Statement)</a:t>
            </a:r>
          </a:p>
          <a:p>
            <a:pPr algn="ctr"/>
            <a:r>
              <a:rPr lang="en-US" sz="5400" dirty="0"/>
              <a:t>One is a blue statement &amp; one is yellow</a:t>
            </a:r>
          </a:p>
          <a:p>
            <a:pPr algn="ctr"/>
            <a:r>
              <a:rPr lang="en-US" sz="5400" dirty="0"/>
              <a:t>Due by </a:t>
            </a:r>
            <a:r>
              <a:rPr lang="en-US" sz="5400" b="1" dirty="0">
                <a:solidFill>
                  <a:srgbClr val="002060"/>
                </a:solidFill>
              </a:rPr>
              <a:t>March 1</a:t>
            </a:r>
            <a:r>
              <a:rPr lang="en-US" sz="5400" dirty="0"/>
              <a:t> or earlier for certain State Awards</a:t>
            </a:r>
          </a:p>
          <a:p>
            <a:pPr algn="ctr"/>
            <a:endParaRPr lang="en-US" sz="3600" dirty="0"/>
          </a:p>
          <a:p>
            <a:pPr algn="ctr"/>
            <a:r>
              <a:rPr lang="en-US" sz="5400" b="1" i="1" dirty="0"/>
              <a:t>Councils that do not pay by date above will be suspended &amp; not eligible for any State Activity or Award</a:t>
            </a:r>
          </a:p>
          <a:p>
            <a:pPr algn="ctr"/>
            <a:r>
              <a:rPr lang="en-US" sz="5400" b="1" i="1" dirty="0"/>
              <a:t>Includes Diocesan Deputy, District Deputy, or Individual Awards</a:t>
            </a:r>
          </a:p>
          <a:p>
            <a:pPr algn="ctr"/>
            <a:r>
              <a:rPr lang="en-US" sz="5400" b="1" i="1" dirty="0"/>
              <a:t>if home council is not paid</a:t>
            </a:r>
          </a:p>
          <a:p>
            <a:pPr algn="ctr"/>
            <a:endParaRPr lang="en-US" sz="5400" dirty="0"/>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04730" y="583167"/>
            <a:ext cx="17283896" cy="2590801"/>
          </a:xfrm>
        </p:spPr>
        <p:txBody>
          <a:bodyPr/>
          <a:lstStyle/>
          <a:p>
            <a:r>
              <a:rPr lang="en-US" dirty="0"/>
              <a:t>Council Growth</a:t>
            </a:r>
          </a:p>
        </p:txBody>
      </p:sp>
      <p:sp>
        <p:nvSpPr>
          <p:cNvPr id="7" name="TextBox 6"/>
          <p:cNvSpPr txBox="1"/>
          <p:nvPr/>
        </p:nvSpPr>
        <p:spPr>
          <a:xfrm>
            <a:off x="6019800" y="2819400"/>
            <a:ext cx="17145000" cy="1107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8576" tIns="68576" rIns="68576" bIns="68576"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US" sz="6300" b="1" i="0" u="none" strike="noStrike" cap="none" spc="0" normalizeH="0" baseline="0" dirty="0">
                <a:ln>
                  <a:noFill/>
                </a:ln>
                <a:solidFill>
                  <a:srgbClr val="000000"/>
                </a:solidFill>
                <a:effectLst/>
                <a:uFillTx/>
                <a:latin typeface="+mn-lt"/>
                <a:ea typeface="+mn-ea"/>
                <a:cs typeface="+mn-cs"/>
                <a:sym typeface="Calisto MT"/>
              </a:rPr>
              <a:t>Hispanic Council Development</a:t>
            </a:r>
          </a:p>
        </p:txBody>
      </p:sp>
      <p:sp>
        <p:nvSpPr>
          <p:cNvPr id="8" name="Rectangle 7"/>
          <p:cNvSpPr/>
          <p:nvPr/>
        </p:nvSpPr>
        <p:spPr>
          <a:xfrm>
            <a:off x="1143000" y="3733800"/>
            <a:ext cx="22326600" cy="9233297"/>
          </a:xfrm>
          <a:prstGeom prst="rect">
            <a:avLst/>
          </a:prstGeom>
        </p:spPr>
        <p:txBody>
          <a:bodyPr wrap="square">
            <a:spAutoFit/>
          </a:bodyPr>
          <a:lstStyle/>
          <a:p>
            <a:r>
              <a:rPr lang="en-US" sz="5400" dirty="0"/>
              <a:t>Goal:</a:t>
            </a:r>
          </a:p>
          <a:p>
            <a:r>
              <a:rPr lang="en-US" sz="5400" dirty="0"/>
              <a:t>To promote ethnic membership growth, growing the number of Spanish speaking councils and reactivating suspended Spanish speaking councils. Additionally, establishing a firm foundation of training to assure sustainability of all the Spanish speaking councils.</a:t>
            </a:r>
          </a:p>
          <a:p>
            <a:endParaRPr lang="en-US" sz="5400" dirty="0"/>
          </a:p>
          <a:p>
            <a:r>
              <a:rPr lang="en-US" sz="5400" dirty="0"/>
              <a:t>Fastest growing population in the State.</a:t>
            </a:r>
          </a:p>
          <a:p>
            <a:endParaRPr lang="en-US" sz="5400" dirty="0"/>
          </a:p>
          <a:p>
            <a:r>
              <a:rPr lang="en-US" sz="5400" dirty="0"/>
              <a:t>We owe it to every eligible Catholic man 18 years &amp; older, the opportunity to be an active Knight in an active Council, regardless of language. Contact one of our chairman for help.</a:t>
            </a:r>
          </a:p>
        </p:txBody>
      </p:sp>
    </p:spTree>
  </p:cSld>
  <p:clrMapOvr>
    <a:masterClrMapping/>
  </p:clrMapOvr>
  <p:transition spd="med"/>
</p:sld>
</file>

<file path=ppt/theme/theme1.xml><?xml version="1.0" encoding="utf-8"?>
<a:theme xmlns:a="http://schemas.openxmlformats.org/drawingml/2006/main" name="Story">
  <a:themeElements>
    <a:clrScheme name="Story">
      <a:dk1>
        <a:srgbClr val="000000"/>
      </a:dk1>
      <a:lt1>
        <a:srgbClr val="FFFFFF"/>
      </a:lt1>
      <a:dk2>
        <a:srgbClr val="A7A7A7"/>
      </a:dk2>
      <a:lt2>
        <a:srgbClr val="535353"/>
      </a:lt2>
      <a:accent1>
        <a:srgbClr val="1D86CD"/>
      </a:accent1>
      <a:accent2>
        <a:srgbClr val="732E9A"/>
      </a:accent2>
      <a:accent3>
        <a:srgbClr val="B50B1B"/>
      </a:accent3>
      <a:accent4>
        <a:srgbClr val="E8950E"/>
      </a:accent4>
      <a:accent5>
        <a:srgbClr val="55992B"/>
      </a:accent5>
      <a:accent6>
        <a:srgbClr val="2C9C89"/>
      </a:accent6>
      <a:hlink>
        <a:srgbClr val="0000FF"/>
      </a:hlink>
      <a:folHlink>
        <a:srgbClr val="FF00FF"/>
      </a:folHlink>
    </a:clrScheme>
    <a:fontScheme name="Story">
      <a:majorFont>
        <a:latin typeface="Calisto MT"/>
        <a:ea typeface="Calisto MT"/>
        <a:cs typeface="Calisto MT"/>
      </a:majorFont>
      <a:minorFont>
        <a:latin typeface="Helvetica"/>
        <a:ea typeface="Helvetica"/>
        <a:cs typeface="Helvetica"/>
      </a:minorFont>
    </a:fontScheme>
    <a:fmtScheme name="Sto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14300" dist="63500" dir="2100000" rotWithShape="0">
              <a:srgbClr val="000000">
                <a:alpha val="55000"/>
              </a:srgbClr>
            </a:outerShdw>
          </a:effectLst>
        </a:effectStyle>
        <a:effectStyle>
          <a:effectLst>
            <a:outerShdw blurRad="114300" dist="63500" dir="2100000" rotWithShape="0">
              <a:srgbClr val="000000">
                <a:alpha val="55000"/>
              </a:srgbClr>
            </a:outerShdw>
          </a:effectLst>
        </a:effectStyle>
        <a:effectStyle>
          <a:effectLst>
            <a:outerShdw blurRad="114300" dist="63500" dir="2100000" rotWithShape="0">
              <a:srgbClr val="000000">
                <a:alpha val="5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14300" dist="63500" dir="2100000" rotWithShape="0">
            <a:srgbClr val="000000">
              <a:alpha val="55000"/>
            </a:srgbClr>
          </a:outerShdw>
        </a:effectLst>
        <a:sp3d/>
      </a:spPr>
      <a:bodyPr rot="0" spcFirstLastPara="1" vertOverflow="overflow" horzOverflow="overflow" vert="horz" wrap="square" lIns="68575" tIns="68575" rIns="68575" bIns="68575"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114300" dist="63500" dir="2100000" rotWithShape="0">
            <a:srgbClr val="000000">
              <a:alpha val="5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8575" tIns="68575" rIns="68575" bIns="68575"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ory">
  <a:themeElements>
    <a:clrScheme name="Story">
      <a:dk1>
        <a:srgbClr val="000000"/>
      </a:dk1>
      <a:lt1>
        <a:srgbClr val="FFFFFF"/>
      </a:lt1>
      <a:dk2>
        <a:srgbClr val="A7A7A7"/>
      </a:dk2>
      <a:lt2>
        <a:srgbClr val="535353"/>
      </a:lt2>
      <a:accent1>
        <a:srgbClr val="1D86CD"/>
      </a:accent1>
      <a:accent2>
        <a:srgbClr val="732E9A"/>
      </a:accent2>
      <a:accent3>
        <a:srgbClr val="B50B1B"/>
      </a:accent3>
      <a:accent4>
        <a:srgbClr val="E8950E"/>
      </a:accent4>
      <a:accent5>
        <a:srgbClr val="55992B"/>
      </a:accent5>
      <a:accent6>
        <a:srgbClr val="2C9C89"/>
      </a:accent6>
      <a:hlink>
        <a:srgbClr val="0000FF"/>
      </a:hlink>
      <a:folHlink>
        <a:srgbClr val="FF00FF"/>
      </a:folHlink>
    </a:clrScheme>
    <a:fontScheme name="Story">
      <a:majorFont>
        <a:latin typeface="Calisto MT"/>
        <a:ea typeface="Calisto MT"/>
        <a:cs typeface="Calisto MT"/>
      </a:majorFont>
      <a:minorFont>
        <a:latin typeface="Helvetica"/>
        <a:ea typeface="Helvetica"/>
        <a:cs typeface="Helvetica"/>
      </a:minorFont>
    </a:fontScheme>
    <a:fmtScheme name="Sto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14300" dist="63500" dir="2100000" rotWithShape="0">
              <a:srgbClr val="000000">
                <a:alpha val="55000"/>
              </a:srgbClr>
            </a:outerShdw>
          </a:effectLst>
        </a:effectStyle>
        <a:effectStyle>
          <a:effectLst>
            <a:outerShdw blurRad="114300" dist="63500" dir="2100000" rotWithShape="0">
              <a:srgbClr val="000000">
                <a:alpha val="55000"/>
              </a:srgbClr>
            </a:outerShdw>
          </a:effectLst>
        </a:effectStyle>
        <a:effectStyle>
          <a:effectLst>
            <a:outerShdw blurRad="114300" dist="63500" dir="2100000" rotWithShape="0">
              <a:srgbClr val="000000">
                <a:alpha val="5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14300" dist="63500" dir="2100000" rotWithShape="0">
            <a:srgbClr val="000000">
              <a:alpha val="55000"/>
            </a:srgbClr>
          </a:outerShdw>
        </a:effectLst>
        <a:sp3d/>
      </a:spPr>
      <a:bodyPr rot="0" spcFirstLastPara="1" vertOverflow="overflow" horzOverflow="overflow" vert="horz" wrap="square" lIns="68575" tIns="68575" rIns="68575" bIns="68575"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114300" dist="63500" dir="2100000" rotWithShape="0">
            <a:srgbClr val="000000">
              <a:alpha val="5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8575" tIns="68575" rIns="68575" bIns="68575"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Calisto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2659</TotalTime>
  <Words>6424</Words>
  <Application>Microsoft Office PowerPoint</Application>
  <PresentationFormat>Custom</PresentationFormat>
  <Paragraphs>861</Paragraphs>
  <Slides>119</Slides>
  <Notes>19</Notes>
  <HiddenSlides>10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Story</vt:lpstr>
      <vt:lpstr>PowerPoint Presentation</vt:lpstr>
      <vt:lpstr>MEMBERSHIP</vt:lpstr>
      <vt:lpstr>MEMBERSHIP</vt:lpstr>
      <vt:lpstr>MEMBERSHIP</vt:lpstr>
      <vt:lpstr>MEMBERSHIP</vt:lpstr>
      <vt:lpstr>MEMBERSHIP</vt:lpstr>
      <vt:lpstr>MEMBERSHIP</vt:lpstr>
      <vt:lpstr>MEMBERSHIP</vt:lpstr>
      <vt:lpstr>MEMBERSHIP</vt:lpstr>
      <vt:lpstr>MEMBERSHIP</vt:lpstr>
      <vt:lpstr>MEMBERSHIP</vt:lpstr>
      <vt:lpstr>MEMBERSHIP</vt:lpstr>
      <vt:lpstr>MEMBERSHIP</vt:lpstr>
      <vt:lpstr>MEMBERSHIP</vt:lpstr>
      <vt:lpstr>MEMBERSHIP</vt:lpstr>
      <vt:lpstr>MEMBERSHIP</vt:lpstr>
      <vt:lpstr>MEMBERSHIP</vt:lpstr>
      <vt:lpstr>MEMBERSHIP</vt:lpstr>
      <vt:lpstr>Star Council Mission Statement</vt:lpstr>
      <vt:lpstr>Star Council Team</vt:lpstr>
      <vt:lpstr>Star Council Why Are Awards Important?</vt:lpstr>
      <vt:lpstr>Star Council Why Are Awards Important?</vt:lpstr>
      <vt:lpstr>Star Council Star Council Award Requirements</vt:lpstr>
      <vt:lpstr>Star Council Star Council Award Requirements (Cont.)</vt:lpstr>
      <vt:lpstr>Star Council Fraternal Benefit Events</vt:lpstr>
      <vt:lpstr>Star Council Safe Environment Requirements</vt:lpstr>
      <vt:lpstr>Star Council Safe Environment Requirements (Cont.)</vt:lpstr>
      <vt:lpstr>Star Council Lone Star Award for Excellence Requirements</vt:lpstr>
      <vt:lpstr>Star Council Lone Star Award for Excellence with Distinction Requirements</vt:lpstr>
      <vt:lpstr>Star Council Star Tracker</vt:lpstr>
      <vt:lpstr>Star Council Star Tracker – Council Lookup Tab</vt:lpstr>
      <vt:lpstr>Star Council Star Tracker – Council Lookup Tab</vt:lpstr>
      <vt:lpstr>Star Council Star Tracker – BY DISTRICT tab</vt:lpstr>
      <vt:lpstr>Star Council Star Tracker – BY DISTRICT tab</vt:lpstr>
      <vt:lpstr>Star Council Goals</vt:lpstr>
      <vt:lpstr>Star Council Strategies for Success</vt:lpstr>
      <vt:lpstr>Star Council Strategies for Success</vt:lpstr>
      <vt:lpstr>Star Council Conclusion</vt:lpstr>
      <vt:lpstr>Star Council</vt:lpstr>
      <vt:lpstr>State Programs</vt:lpstr>
      <vt:lpstr>State Programs</vt:lpstr>
      <vt:lpstr>State Programs - Faith in Action </vt:lpstr>
      <vt:lpstr>State Programs  RSVP Vocation Resources</vt:lpstr>
      <vt:lpstr>State Programs - RSVP </vt:lpstr>
      <vt:lpstr>State Programs – Silver Rose</vt:lpstr>
      <vt:lpstr>State Programs Silver Rose Resources</vt:lpstr>
      <vt:lpstr>State Programs – Silver Rose Routes</vt:lpstr>
      <vt:lpstr>State Programs – Pilgrim Icon </vt:lpstr>
      <vt:lpstr>State Programs – Pilgrim Icon</vt:lpstr>
      <vt:lpstr>State Programs  Faith in Action QR Code for Supreme Resources</vt:lpstr>
      <vt:lpstr>Texas State Programs - LIFE</vt:lpstr>
      <vt:lpstr>Texas State Programs - LIFE</vt:lpstr>
      <vt:lpstr>Texas State programs - LIFE</vt:lpstr>
      <vt:lpstr>Texas State Programs - LIFE </vt:lpstr>
      <vt:lpstr>Texas State Programs - LIFE</vt:lpstr>
      <vt:lpstr>Texas State Programs         Ultrasound Initiative</vt:lpstr>
      <vt:lpstr>Texas State Programs         Ultrasound Initiative</vt:lpstr>
      <vt:lpstr>Texas State Programs         Ultrasound Initiative</vt:lpstr>
      <vt:lpstr>State Programs - ASAP</vt:lpstr>
      <vt:lpstr>Texas State Programs  Veterans Affairs</vt:lpstr>
      <vt:lpstr>Texas State Programs  Veterans Affairs</vt:lpstr>
      <vt:lpstr>Texas State Programs  Veterans Affairs</vt:lpstr>
      <vt:lpstr>Texas State Programs Shield a Badge Program</vt:lpstr>
      <vt:lpstr>Texas State Programs - Athletics</vt:lpstr>
      <vt:lpstr>State Programs – Youth </vt:lpstr>
      <vt:lpstr>PowerPoint Presentation</vt:lpstr>
      <vt:lpstr>Evangelization &amp;  Faith Formation</vt:lpstr>
      <vt:lpstr>Evangelization &amp;  Faith Formation</vt:lpstr>
      <vt:lpstr>Evangelization &amp;  Faith Formation</vt:lpstr>
      <vt:lpstr>COR</vt:lpstr>
      <vt:lpstr>COR</vt:lpstr>
      <vt:lpstr>COR</vt:lpstr>
      <vt:lpstr>Evangelization &amp;  Faith Formation</vt:lpstr>
      <vt:lpstr>Evangelization &amp;  Faith Formation</vt:lpstr>
      <vt:lpstr>Evangelization &amp;  Faith Formation</vt:lpstr>
      <vt:lpstr>Evangelization &amp;  Faith Formation</vt:lpstr>
      <vt:lpstr>Evangelization &amp;  Faith Formation</vt:lpstr>
      <vt:lpstr>PowerPoint Presentation</vt:lpstr>
      <vt:lpstr>State Charities</vt:lpstr>
      <vt:lpstr>PowerPoint Presentation</vt:lpstr>
      <vt:lpstr>State Charities</vt:lpstr>
      <vt:lpstr>Charity fundraising goals:</vt:lpstr>
      <vt:lpstr>Charity fundraising goals:</vt:lpstr>
      <vt:lpstr>State Charities</vt:lpstr>
      <vt:lpstr>State Charities American Wheelchair Mission</vt:lpstr>
      <vt:lpstr>State Charities Bishop Thomas J. Flanagan Fund Goals</vt:lpstr>
      <vt:lpstr>State Charities Cardinal Medeiros Fellows</vt:lpstr>
      <vt:lpstr>State Charities Catholic Educational Grants</vt:lpstr>
      <vt:lpstr>State Charities Special Olympics</vt:lpstr>
      <vt:lpstr>State Charities Emergency Response</vt:lpstr>
      <vt:lpstr>State Charities Emergency Response</vt:lpstr>
      <vt:lpstr>State Charities Emergency Response</vt:lpstr>
      <vt:lpstr>PowerPoint Presentation</vt:lpstr>
      <vt:lpstr>Council Growth</vt:lpstr>
      <vt:lpstr>Council Growth</vt:lpstr>
      <vt:lpstr>Council Growth</vt:lpstr>
      <vt:lpstr>Council Growth</vt:lpstr>
      <vt:lpstr>Council Growth</vt:lpstr>
      <vt:lpstr>Council Growth</vt:lpstr>
      <vt:lpstr>Council Growth</vt:lpstr>
      <vt:lpstr>Council Growth</vt:lpstr>
      <vt:lpstr>Council Growth</vt:lpstr>
      <vt:lpstr>Council Growth</vt:lpstr>
      <vt:lpstr>Council Growth</vt:lpstr>
      <vt:lpstr>Education/Training/Communication</vt:lpstr>
      <vt:lpstr>Education/Training/Communication</vt:lpstr>
      <vt:lpstr>Education/Training/Communication</vt:lpstr>
      <vt:lpstr>Education/Training/Communication</vt:lpstr>
      <vt:lpstr>Education/Training/Communication</vt:lpstr>
      <vt:lpstr>Education/Training/Communication</vt:lpstr>
      <vt:lpstr>Education/Training/Communication</vt:lpstr>
      <vt:lpstr>Education/Training/Communication</vt:lpstr>
      <vt:lpstr>Education/Training/Communication</vt:lpstr>
      <vt:lpstr>Education/Training/Communication</vt:lpstr>
      <vt:lpstr>Education/Training/Communication</vt:lpstr>
      <vt:lpstr>Education/Training/Communication</vt:lpstr>
      <vt:lpstr>Education/Training/Communication</vt:lpstr>
      <vt:lpstr>Education/Training/Communication</vt:lpstr>
      <vt:lpstr>Education/Training/Communication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Reed Fontenot</cp:lastModifiedBy>
  <cp:revision>14</cp:revision>
  <dcterms:modified xsi:type="dcterms:W3CDTF">2023-07-21T14:42:51Z</dcterms:modified>
</cp:coreProperties>
</file>