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2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7"/>
  </p:notesMasterIdLst>
  <p:sldIdLst>
    <p:sldId id="256" r:id="rId2"/>
    <p:sldId id="371" r:id="rId3"/>
    <p:sldId id="400" r:id="rId4"/>
    <p:sldId id="401" r:id="rId5"/>
    <p:sldId id="386" r:id="rId6"/>
    <p:sldId id="385" r:id="rId7"/>
    <p:sldId id="384" r:id="rId8"/>
    <p:sldId id="383" r:id="rId9"/>
    <p:sldId id="382" r:id="rId10"/>
    <p:sldId id="381" r:id="rId11"/>
    <p:sldId id="380" r:id="rId12"/>
    <p:sldId id="379" r:id="rId13"/>
    <p:sldId id="302" r:id="rId14"/>
    <p:sldId id="303" r:id="rId15"/>
    <p:sldId id="341" r:id="rId16"/>
    <p:sldId id="343" r:id="rId17"/>
    <p:sldId id="304" r:id="rId18"/>
    <p:sldId id="344" r:id="rId19"/>
    <p:sldId id="312" r:id="rId20"/>
    <p:sldId id="345" r:id="rId21"/>
    <p:sldId id="346" r:id="rId22"/>
    <p:sldId id="347" r:id="rId23"/>
    <p:sldId id="348" r:id="rId24"/>
    <p:sldId id="272" r:id="rId25"/>
    <p:sldId id="273" r:id="rId26"/>
    <p:sldId id="274" r:id="rId27"/>
    <p:sldId id="276" r:id="rId28"/>
    <p:sldId id="277" r:id="rId29"/>
    <p:sldId id="292" r:id="rId30"/>
    <p:sldId id="293" r:id="rId31"/>
    <p:sldId id="329" r:id="rId32"/>
    <p:sldId id="270" r:id="rId33"/>
    <p:sldId id="326" r:id="rId34"/>
    <p:sldId id="257" r:id="rId35"/>
    <p:sldId id="263" r:id="rId36"/>
    <p:sldId id="271" r:id="rId37"/>
    <p:sldId id="349" r:id="rId38"/>
    <p:sldId id="266" r:id="rId39"/>
    <p:sldId id="350" r:id="rId40"/>
    <p:sldId id="268" r:id="rId41"/>
    <p:sldId id="351" r:id="rId42"/>
    <p:sldId id="352" r:id="rId43"/>
    <p:sldId id="353" r:id="rId44"/>
    <p:sldId id="376" r:id="rId45"/>
    <p:sldId id="378" r:id="rId46"/>
    <p:sldId id="258" r:id="rId47"/>
    <p:sldId id="354" r:id="rId48"/>
    <p:sldId id="262" r:id="rId49"/>
    <p:sldId id="355" r:id="rId50"/>
    <p:sldId id="265" r:id="rId51"/>
    <p:sldId id="283" r:id="rId52"/>
    <p:sldId id="357" r:id="rId53"/>
    <p:sldId id="358" r:id="rId54"/>
    <p:sldId id="359" r:id="rId55"/>
    <p:sldId id="360" r:id="rId56"/>
    <p:sldId id="362" r:id="rId57"/>
    <p:sldId id="267" r:id="rId58"/>
    <p:sldId id="363" r:id="rId59"/>
    <p:sldId id="364" r:id="rId60"/>
    <p:sldId id="365" r:id="rId61"/>
    <p:sldId id="366" r:id="rId62"/>
    <p:sldId id="261" r:id="rId63"/>
    <p:sldId id="289" r:id="rId64"/>
    <p:sldId id="373" r:id="rId65"/>
    <p:sldId id="290" r:id="rId66"/>
    <p:sldId id="291" r:id="rId67"/>
    <p:sldId id="374" r:id="rId68"/>
    <p:sldId id="375" r:id="rId69"/>
    <p:sldId id="294" r:id="rId70"/>
    <p:sldId id="295" r:id="rId71"/>
    <p:sldId id="296" r:id="rId72"/>
    <p:sldId id="297" r:id="rId73"/>
    <p:sldId id="298" r:id="rId74"/>
    <p:sldId id="299" r:id="rId75"/>
    <p:sldId id="372" r:id="rId7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sto MT"/>
      </a:defRPr>
    </a:lvl1pPr>
    <a:lvl2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sto MT"/>
      </a:defRPr>
    </a:lvl2pPr>
    <a:lvl3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sto MT"/>
      </a:defRPr>
    </a:lvl3pPr>
    <a:lvl4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sto MT"/>
      </a:defRPr>
    </a:lvl4pPr>
    <a:lvl5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sto MT"/>
      </a:defRPr>
    </a:lvl5pPr>
    <a:lvl6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sto MT"/>
      </a:defRPr>
    </a:lvl6pPr>
    <a:lvl7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sto MT"/>
      </a:defRPr>
    </a:lvl7pPr>
    <a:lvl8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sto MT"/>
      </a:defRPr>
    </a:lvl8pPr>
    <a:lvl9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sto MT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289C15-BFA2-45B0-9E43-E4463C5D1877}" v="1" dt="2024-01-20T05:46:33.681"/>
    <p1510:client id="{F3920848-4FB3-48B2-99DF-98740A820C36}" v="15" dt="2024-01-20T01:07:04.339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8ED"/>
          </a:solidFill>
        </a:fill>
      </a:tcStyle>
    </a:wholeTbl>
    <a:band2H>
      <a:tcTxStyle/>
      <a:tcStyle>
        <a:tcBdr/>
        <a:fill>
          <a:solidFill>
            <a:srgbClr val="E7EDF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5CACB"/>
          </a:solidFill>
        </a:fill>
      </a:tcStyle>
    </a:wholeTbl>
    <a:band2H>
      <a:tcTxStyle/>
      <a:tcStyle>
        <a:tcBdr/>
        <a:fill>
          <a:solidFill>
            <a:srgbClr val="F2E6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ED9"/>
          </a:solidFill>
        </a:fill>
      </a:tcStyle>
    </a:wholeTbl>
    <a:band2H>
      <a:tcTxStyle/>
      <a:tcStyle>
        <a:tcBdr/>
        <a:fill>
          <a:solidFill>
            <a:srgbClr val="E7EFED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69" autoAdjust="0"/>
    <p:restoredTop sz="94694"/>
  </p:normalViewPr>
  <p:slideViewPr>
    <p:cSldViewPr snapToGrid="0">
      <p:cViewPr varScale="1">
        <p:scale>
          <a:sx n="60" d="100"/>
          <a:sy n="60" d="100"/>
        </p:scale>
        <p:origin x="888" y="208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rek Rabey" userId="ac9135a8e19a4754" providerId="Windows Live" clId="Web-{B9B8E9A2-D33F-4DD8-AB21-40A8A781A82D}"/>
    <pc:docChg chg="addSld delSld modSld">
      <pc:chgData name="Derek Rabey" userId="ac9135a8e19a4754" providerId="Windows Live" clId="Web-{B9B8E9A2-D33F-4DD8-AB21-40A8A781A82D}" dt="2024-01-03T15:06:17.570" v="36"/>
      <pc:docMkLst>
        <pc:docMk/>
      </pc:docMkLst>
      <pc:sldChg chg="del">
        <pc:chgData name="Derek Rabey" userId="ac9135a8e19a4754" providerId="Windows Live" clId="Web-{B9B8E9A2-D33F-4DD8-AB21-40A8A781A82D}" dt="2024-01-03T15:06:17.570" v="31"/>
        <pc:sldMkLst>
          <pc:docMk/>
          <pc:sldMk cId="391834299" sldId="260"/>
        </pc:sldMkLst>
      </pc:sldChg>
      <pc:sldChg chg="del">
        <pc:chgData name="Derek Rabey" userId="ac9135a8e19a4754" providerId="Windows Live" clId="Web-{B9B8E9A2-D33F-4DD8-AB21-40A8A781A82D}" dt="2024-01-03T15:06:17.570" v="35"/>
        <pc:sldMkLst>
          <pc:docMk/>
          <pc:sldMk cId="0" sldId="275"/>
        </pc:sldMkLst>
      </pc:sldChg>
      <pc:sldChg chg="add">
        <pc:chgData name="Derek Rabey" userId="ac9135a8e19a4754" providerId="Windows Live" clId="Web-{B9B8E9A2-D33F-4DD8-AB21-40A8A781A82D}" dt="2024-01-03T15:05:30.240" v="16"/>
        <pc:sldMkLst>
          <pc:docMk/>
          <pc:sldMk cId="0" sldId="288"/>
        </pc:sldMkLst>
      </pc:sldChg>
      <pc:sldChg chg="add">
        <pc:chgData name="Derek Rabey" userId="ac9135a8e19a4754" providerId="Windows Live" clId="Web-{B9B8E9A2-D33F-4DD8-AB21-40A8A781A82D}" dt="2024-01-03T15:05:29.725" v="13"/>
        <pc:sldMkLst>
          <pc:docMk/>
          <pc:sldMk cId="0" sldId="300"/>
        </pc:sldMkLst>
      </pc:sldChg>
      <pc:sldChg chg="del">
        <pc:chgData name="Derek Rabey" userId="ac9135a8e19a4754" providerId="Windows Live" clId="Web-{B9B8E9A2-D33F-4DD8-AB21-40A8A781A82D}" dt="2024-01-03T15:06:17.570" v="32"/>
        <pc:sldMkLst>
          <pc:docMk/>
          <pc:sldMk cId="0" sldId="306"/>
        </pc:sldMkLst>
      </pc:sldChg>
      <pc:sldChg chg="del">
        <pc:chgData name="Derek Rabey" userId="ac9135a8e19a4754" providerId="Windows Live" clId="Web-{B9B8E9A2-D33F-4DD8-AB21-40A8A781A82D}" dt="2024-01-03T15:06:17.554" v="29"/>
        <pc:sldMkLst>
          <pc:docMk/>
          <pc:sldMk cId="0" sldId="307"/>
        </pc:sldMkLst>
      </pc:sldChg>
      <pc:sldChg chg="del">
        <pc:chgData name="Derek Rabey" userId="ac9135a8e19a4754" providerId="Windows Live" clId="Web-{B9B8E9A2-D33F-4DD8-AB21-40A8A781A82D}" dt="2024-01-03T15:06:17.554" v="28"/>
        <pc:sldMkLst>
          <pc:docMk/>
          <pc:sldMk cId="0" sldId="308"/>
        </pc:sldMkLst>
      </pc:sldChg>
      <pc:sldChg chg="del">
        <pc:chgData name="Derek Rabey" userId="ac9135a8e19a4754" providerId="Windows Live" clId="Web-{B9B8E9A2-D33F-4DD8-AB21-40A8A781A82D}" dt="2024-01-03T15:06:17.554" v="27"/>
        <pc:sldMkLst>
          <pc:docMk/>
          <pc:sldMk cId="0" sldId="309"/>
        </pc:sldMkLst>
      </pc:sldChg>
      <pc:sldChg chg="del">
        <pc:chgData name="Derek Rabey" userId="ac9135a8e19a4754" providerId="Windows Live" clId="Web-{B9B8E9A2-D33F-4DD8-AB21-40A8A781A82D}" dt="2024-01-03T15:06:17.554" v="26"/>
        <pc:sldMkLst>
          <pc:docMk/>
          <pc:sldMk cId="0" sldId="310"/>
        </pc:sldMkLst>
      </pc:sldChg>
      <pc:sldChg chg="del">
        <pc:chgData name="Derek Rabey" userId="ac9135a8e19a4754" providerId="Windows Live" clId="Web-{B9B8E9A2-D33F-4DD8-AB21-40A8A781A82D}" dt="2024-01-03T15:06:17.554" v="25"/>
        <pc:sldMkLst>
          <pc:docMk/>
          <pc:sldMk cId="0" sldId="311"/>
        </pc:sldMkLst>
      </pc:sldChg>
      <pc:sldChg chg="del">
        <pc:chgData name="Derek Rabey" userId="ac9135a8e19a4754" providerId="Windows Live" clId="Web-{B9B8E9A2-D33F-4DD8-AB21-40A8A781A82D}" dt="2024-01-03T15:06:17.570" v="36"/>
        <pc:sldMkLst>
          <pc:docMk/>
          <pc:sldMk cId="1084984871" sldId="313"/>
        </pc:sldMkLst>
      </pc:sldChg>
      <pc:sldChg chg="del">
        <pc:chgData name="Derek Rabey" userId="ac9135a8e19a4754" providerId="Windows Live" clId="Web-{B9B8E9A2-D33F-4DD8-AB21-40A8A781A82D}" dt="2024-01-03T15:06:17.570" v="34"/>
        <pc:sldMkLst>
          <pc:docMk/>
          <pc:sldMk cId="2522767472" sldId="314"/>
        </pc:sldMkLst>
      </pc:sldChg>
      <pc:sldChg chg="del">
        <pc:chgData name="Derek Rabey" userId="ac9135a8e19a4754" providerId="Windows Live" clId="Web-{B9B8E9A2-D33F-4DD8-AB21-40A8A781A82D}" dt="2024-01-03T15:06:17.570" v="33"/>
        <pc:sldMkLst>
          <pc:docMk/>
          <pc:sldMk cId="1302280982" sldId="315"/>
        </pc:sldMkLst>
      </pc:sldChg>
      <pc:sldChg chg="del">
        <pc:chgData name="Derek Rabey" userId="ac9135a8e19a4754" providerId="Windows Live" clId="Web-{B9B8E9A2-D33F-4DD8-AB21-40A8A781A82D}" dt="2024-01-03T15:06:17.570" v="30"/>
        <pc:sldMkLst>
          <pc:docMk/>
          <pc:sldMk cId="656994422" sldId="316"/>
        </pc:sldMkLst>
      </pc:sldChg>
      <pc:sldChg chg="delSp">
        <pc:chgData name="Derek Rabey" userId="ac9135a8e19a4754" providerId="Windows Live" clId="Web-{B9B8E9A2-D33F-4DD8-AB21-40A8A781A82D}" dt="2024-01-03T15:05:01.630" v="0"/>
        <pc:sldMkLst>
          <pc:docMk/>
          <pc:sldMk cId="728413188" sldId="371"/>
        </pc:sldMkLst>
        <pc:picChg chg="del">
          <ac:chgData name="Derek Rabey" userId="ac9135a8e19a4754" providerId="Windows Live" clId="Web-{B9B8E9A2-D33F-4DD8-AB21-40A8A781A82D}" dt="2024-01-03T15:05:01.630" v="0"/>
          <ac:picMkLst>
            <pc:docMk/>
            <pc:sldMk cId="728413188" sldId="371"/>
            <ac:picMk id="2" creationId="{74F86DB7-E688-54F4-4620-B073AC8469BD}"/>
          </ac:picMkLst>
        </pc:picChg>
      </pc:sldChg>
      <pc:sldChg chg="add">
        <pc:chgData name="Derek Rabey" userId="ac9135a8e19a4754" providerId="Windows Live" clId="Web-{B9B8E9A2-D33F-4DD8-AB21-40A8A781A82D}" dt="2024-01-03T15:05:26.303" v="1"/>
        <pc:sldMkLst>
          <pc:docMk/>
          <pc:sldMk cId="1002745186" sldId="379"/>
        </pc:sldMkLst>
      </pc:sldChg>
      <pc:sldChg chg="add">
        <pc:chgData name="Derek Rabey" userId="ac9135a8e19a4754" providerId="Windows Live" clId="Web-{B9B8E9A2-D33F-4DD8-AB21-40A8A781A82D}" dt="2024-01-03T15:05:26.475" v="2"/>
        <pc:sldMkLst>
          <pc:docMk/>
          <pc:sldMk cId="1945385829" sldId="380"/>
        </pc:sldMkLst>
      </pc:sldChg>
      <pc:sldChg chg="add">
        <pc:chgData name="Derek Rabey" userId="ac9135a8e19a4754" providerId="Windows Live" clId="Web-{B9B8E9A2-D33F-4DD8-AB21-40A8A781A82D}" dt="2024-01-03T15:05:26.990" v="3"/>
        <pc:sldMkLst>
          <pc:docMk/>
          <pc:sldMk cId="1678652459" sldId="381"/>
        </pc:sldMkLst>
      </pc:sldChg>
      <pc:sldChg chg="add">
        <pc:chgData name="Derek Rabey" userId="ac9135a8e19a4754" providerId="Windows Live" clId="Web-{B9B8E9A2-D33F-4DD8-AB21-40A8A781A82D}" dt="2024-01-03T15:05:27.271" v="4"/>
        <pc:sldMkLst>
          <pc:docMk/>
          <pc:sldMk cId="216345357" sldId="382"/>
        </pc:sldMkLst>
      </pc:sldChg>
      <pc:sldChg chg="add">
        <pc:chgData name="Derek Rabey" userId="ac9135a8e19a4754" providerId="Windows Live" clId="Web-{B9B8E9A2-D33F-4DD8-AB21-40A8A781A82D}" dt="2024-01-03T15:05:27.459" v="5"/>
        <pc:sldMkLst>
          <pc:docMk/>
          <pc:sldMk cId="334668848" sldId="383"/>
        </pc:sldMkLst>
      </pc:sldChg>
      <pc:sldChg chg="add">
        <pc:chgData name="Derek Rabey" userId="ac9135a8e19a4754" providerId="Windows Live" clId="Web-{B9B8E9A2-D33F-4DD8-AB21-40A8A781A82D}" dt="2024-01-03T15:05:27.818" v="6"/>
        <pc:sldMkLst>
          <pc:docMk/>
          <pc:sldMk cId="1268197100" sldId="384"/>
        </pc:sldMkLst>
      </pc:sldChg>
      <pc:sldChg chg="add">
        <pc:chgData name="Derek Rabey" userId="ac9135a8e19a4754" providerId="Windows Live" clId="Web-{B9B8E9A2-D33F-4DD8-AB21-40A8A781A82D}" dt="2024-01-03T15:05:28.787" v="7"/>
        <pc:sldMkLst>
          <pc:docMk/>
          <pc:sldMk cId="3867989605" sldId="385"/>
        </pc:sldMkLst>
      </pc:sldChg>
      <pc:sldChg chg="add">
        <pc:chgData name="Derek Rabey" userId="ac9135a8e19a4754" providerId="Windows Live" clId="Web-{B9B8E9A2-D33F-4DD8-AB21-40A8A781A82D}" dt="2024-01-03T15:05:28.959" v="8"/>
        <pc:sldMkLst>
          <pc:docMk/>
          <pc:sldMk cId="1201123267" sldId="386"/>
        </pc:sldMkLst>
      </pc:sldChg>
      <pc:sldChg chg="add">
        <pc:chgData name="Derek Rabey" userId="ac9135a8e19a4754" providerId="Windows Live" clId="Web-{B9B8E9A2-D33F-4DD8-AB21-40A8A781A82D}" dt="2024-01-03T15:05:29.115" v="9"/>
        <pc:sldMkLst>
          <pc:docMk/>
          <pc:sldMk cId="402491722" sldId="387"/>
        </pc:sldMkLst>
      </pc:sldChg>
      <pc:sldChg chg="add">
        <pc:chgData name="Derek Rabey" userId="ac9135a8e19a4754" providerId="Windows Live" clId="Web-{B9B8E9A2-D33F-4DD8-AB21-40A8A781A82D}" dt="2024-01-03T15:05:29.272" v="10"/>
        <pc:sldMkLst>
          <pc:docMk/>
          <pc:sldMk cId="1931926867" sldId="388"/>
        </pc:sldMkLst>
      </pc:sldChg>
      <pc:sldChg chg="add">
        <pc:chgData name="Derek Rabey" userId="ac9135a8e19a4754" providerId="Windows Live" clId="Web-{B9B8E9A2-D33F-4DD8-AB21-40A8A781A82D}" dt="2024-01-03T15:05:29.428" v="11"/>
        <pc:sldMkLst>
          <pc:docMk/>
          <pc:sldMk cId="2357989579" sldId="389"/>
        </pc:sldMkLst>
      </pc:sldChg>
      <pc:sldChg chg="add">
        <pc:chgData name="Derek Rabey" userId="ac9135a8e19a4754" providerId="Windows Live" clId="Web-{B9B8E9A2-D33F-4DD8-AB21-40A8A781A82D}" dt="2024-01-03T15:05:29.584" v="12"/>
        <pc:sldMkLst>
          <pc:docMk/>
          <pc:sldMk cId="273257889" sldId="390"/>
        </pc:sldMkLst>
      </pc:sldChg>
      <pc:sldChg chg="add">
        <pc:chgData name="Derek Rabey" userId="ac9135a8e19a4754" providerId="Windows Live" clId="Web-{B9B8E9A2-D33F-4DD8-AB21-40A8A781A82D}" dt="2024-01-03T15:05:29.912" v="14"/>
        <pc:sldMkLst>
          <pc:docMk/>
          <pc:sldMk cId="2338791566" sldId="391"/>
        </pc:sldMkLst>
      </pc:sldChg>
      <pc:sldChg chg="add">
        <pc:chgData name="Derek Rabey" userId="ac9135a8e19a4754" providerId="Windows Live" clId="Web-{B9B8E9A2-D33F-4DD8-AB21-40A8A781A82D}" dt="2024-01-03T15:05:30.084" v="15"/>
        <pc:sldMkLst>
          <pc:docMk/>
          <pc:sldMk cId="2585694269" sldId="392"/>
        </pc:sldMkLst>
      </pc:sldChg>
      <pc:sldChg chg="add">
        <pc:chgData name="Derek Rabey" userId="ac9135a8e19a4754" providerId="Windows Live" clId="Web-{B9B8E9A2-D33F-4DD8-AB21-40A8A781A82D}" dt="2024-01-03T15:05:30.397" v="17"/>
        <pc:sldMkLst>
          <pc:docMk/>
          <pc:sldMk cId="816730270" sldId="393"/>
        </pc:sldMkLst>
      </pc:sldChg>
      <pc:sldChg chg="add">
        <pc:chgData name="Derek Rabey" userId="ac9135a8e19a4754" providerId="Windows Live" clId="Web-{B9B8E9A2-D33F-4DD8-AB21-40A8A781A82D}" dt="2024-01-03T15:05:30.537" v="18"/>
        <pc:sldMkLst>
          <pc:docMk/>
          <pc:sldMk cId="2461154961" sldId="394"/>
        </pc:sldMkLst>
      </pc:sldChg>
      <pc:sldChg chg="add">
        <pc:chgData name="Derek Rabey" userId="ac9135a8e19a4754" providerId="Windows Live" clId="Web-{B9B8E9A2-D33F-4DD8-AB21-40A8A781A82D}" dt="2024-01-03T15:05:30.693" v="19"/>
        <pc:sldMkLst>
          <pc:docMk/>
          <pc:sldMk cId="4015247915" sldId="395"/>
        </pc:sldMkLst>
      </pc:sldChg>
      <pc:sldChg chg="add">
        <pc:chgData name="Derek Rabey" userId="ac9135a8e19a4754" providerId="Windows Live" clId="Web-{B9B8E9A2-D33F-4DD8-AB21-40A8A781A82D}" dt="2024-01-03T15:05:30.850" v="20"/>
        <pc:sldMkLst>
          <pc:docMk/>
          <pc:sldMk cId="2379005609" sldId="396"/>
        </pc:sldMkLst>
      </pc:sldChg>
      <pc:sldChg chg="add">
        <pc:chgData name="Derek Rabey" userId="ac9135a8e19a4754" providerId="Windows Live" clId="Web-{B9B8E9A2-D33F-4DD8-AB21-40A8A781A82D}" dt="2024-01-03T15:05:31.006" v="21"/>
        <pc:sldMkLst>
          <pc:docMk/>
          <pc:sldMk cId="109372847" sldId="397"/>
        </pc:sldMkLst>
      </pc:sldChg>
      <pc:sldChg chg="add">
        <pc:chgData name="Derek Rabey" userId="ac9135a8e19a4754" providerId="Windows Live" clId="Web-{B9B8E9A2-D33F-4DD8-AB21-40A8A781A82D}" dt="2024-01-03T15:05:31.162" v="22"/>
        <pc:sldMkLst>
          <pc:docMk/>
          <pc:sldMk cId="434046010" sldId="398"/>
        </pc:sldMkLst>
      </pc:sldChg>
      <pc:sldChg chg="add">
        <pc:chgData name="Derek Rabey" userId="ac9135a8e19a4754" providerId="Windows Live" clId="Web-{B9B8E9A2-D33F-4DD8-AB21-40A8A781A82D}" dt="2024-01-03T15:05:31.318" v="23"/>
        <pc:sldMkLst>
          <pc:docMk/>
          <pc:sldMk cId="3132476552" sldId="399"/>
        </pc:sldMkLst>
      </pc:sldChg>
      <pc:sldChg chg="add">
        <pc:chgData name="Derek Rabey" userId="ac9135a8e19a4754" providerId="Windows Live" clId="Web-{B9B8E9A2-D33F-4DD8-AB21-40A8A781A82D}" dt="2024-01-03T15:05:31.506" v="24"/>
        <pc:sldMkLst>
          <pc:docMk/>
          <pc:sldMk cId="852630639" sldId="400"/>
        </pc:sldMkLst>
      </pc:sldChg>
    </pc:docChg>
  </pc:docChgLst>
  <pc:docChgLst>
    <pc:chgData name="Texas State Council" userId="fff5deb9db585fc5" providerId="Windows Live" clId="Web-{D96832C4-2A46-4EB3-B641-F91D8E100158}"/>
    <pc:docChg chg="modSld">
      <pc:chgData name="Texas State Council" userId="fff5deb9db585fc5" providerId="Windows Live" clId="Web-{D96832C4-2A46-4EB3-B641-F91D8E100158}" dt="2024-01-06T17:08:39.576" v="9" actId="20577"/>
      <pc:docMkLst>
        <pc:docMk/>
      </pc:docMkLst>
      <pc:sldChg chg="modSp">
        <pc:chgData name="Texas State Council" userId="fff5deb9db585fc5" providerId="Windows Live" clId="Web-{D96832C4-2A46-4EB3-B641-F91D8E100158}" dt="2024-01-06T17:08:39.576" v="9" actId="20577"/>
        <pc:sldMkLst>
          <pc:docMk/>
          <pc:sldMk cId="683782912" sldId="261"/>
        </pc:sldMkLst>
        <pc:spChg chg="mod">
          <ac:chgData name="Texas State Council" userId="fff5deb9db585fc5" providerId="Windows Live" clId="Web-{D96832C4-2A46-4EB3-B641-F91D8E100158}" dt="2024-01-06T17:08:39.576" v="9" actId="20577"/>
          <ac:spMkLst>
            <pc:docMk/>
            <pc:sldMk cId="683782912" sldId="261"/>
            <ac:spMk id="3" creationId="{B38B0821-9F1C-2D7D-5F6B-D182C4FE6405}"/>
          </ac:spMkLst>
        </pc:spChg>
      </pc:sldChg>
      <pc:sldChg chg="modSp">
        <pc:chgData name="Texas State Council" userId="fff5deb9db585fc5" providerId="Windows Live" clId="Web-{D96832C4-2A46-4EB3-B641-F91D8E100158}" dt="2024-01-06T17:08:14.669" v="1" actId="20577"/>
        <pc:sldMkLst>
          <pc:docMk/>
          <pc:sldMk cId="1501150834" sldId="363"/>
        </pc:sldMkLst>
        <pc:spChg chg="mod">
          <ac:chgData name="Texas State Council" userId="fff5deb9db585fc5" providerId="Windows Live" clId="Web-{D96832C4-2A46-4EB3-B641-F91D8E100158}" dt="2024-01-06T17:08:14.669" v="1" actId="20577"/>
          <ac:spMkLst>
            <pc:docMk/>
            <pc:sldMk cId="1501150834" sldId="363"/>
            <ac:spMk id="3" creationId="{B38B0821-9F1C-2D7D-5F6B-D182C4FE6405}"/>
          </ac:spMkLst>
        </pc:spChg>
      </pc:sldChg>
      <pc:sldChg chg="modSp">
        <pc:chgData name="Texas State Council" userId="fff5deb9db585fc5" providerId="Windows Live" clId="Web-{D96832C4-2A46-4EB3-B641-F91D8E100158}" dt="2024-01-06T17:08:28.951" v="6" actId="20577"/>
        <pc:sldMkLst>
          <pc:docMk/>
          <pc:sldMk cId="1126013007" sldId="365"/>
        </pc:sldMkLst>
        <pc:spChg chg="mod">
          <ac:chgData name="Texas State Council" userId="fff5deb9db585fc5" providerId="Windows Live" clId="Web-{D96832C4-2A46-4EB3-B641-F91D8E100158}" dt="2024-01-06T17:08:28.951" v="6" actId="20577"/>
          <ac:spMkLst>
            <pc:docMk/>
            <pc:sldMk cId="1126013007" sldId="365"/>
            <ac:spMk id="3" creationId="{B38B0821-9F1C-2D7D-5F6B-D182C4FE6405}"/>
          </ac:spMkLst>
        </pc:spChg>
      </pc:sldChg>
    </pc:docChg>
  </pc:docChgLst>
  <pc:docChgLst>
    <pc:chgData name="Texas State Council" userId="fff5deb9db585fc5" providerId="Windows Live" clId="Web-{62289C15-BFA2-45B0-9E43-E4463C5D1877}"/>
    <pc:docChg chg="delSld">
      <pc:chgData name="Texas State Council" userId="fff5deb9db585fc5" providerId="Windows Live" clId="Web-{62289C15-BFA2-45B0-9E43-E4463C5D1877}" dt="2024-01-20T05:46:33.681" v="0"/>
      <pc:docMkLst>
        <pc:docMk/>
      </pc:docMkLst>
      <pc:sldChg chg="del">
        <pc:chgData name="Texas State Council" userId="fff5deb9db585fc5" providerId="Windows Live" clId="Web-{62289C15-BFA2-45B0-9E43-E4463C5D1877}" dt="2024-01-20T05:46:33.681" v="0"/>
        <pc:sldMkLst>
          <pc:docMk/>
          <pc:sldMk cId="1643412398" sldId="361"/>
        </pc:sldMkLst>
      </pc:sldChg>
    </pc:docChg>
  </pc:docChgLst>
  <pc:docChgLst>
    <pc:chgData name="Derek Rabey" userId="ac9135a8e19a4754" providerId="Windows Live" clId="Web-{A51403FB-07CE-4FD5-818E-5CDBD4BEDB2B}"/>
    <pc:docChg chg="modSld">
      <pc:chgData name="Derek Rabey" userId="ac9135a8e19a4754" providerId="Windows Live" clId="Web-{A51403FB-07CE-4FD5-818E-5CDBD4BEDB2B}" dt="2024-01-03T15:03:53.720" v="0"/>
      <pc:docMkLst>
        <pc:docMk/>
      </pc:docMkLst>
      <pc:sldChg chg="addSp modSp">
        <pc:chgData name="Derek Rabey" userId="ac9135a8e19a4754" providerId="Windows Live" clId="Web-{A51403FB-07CE-4FD5-818E-5CDBD4BEDB2B}" dt="2024-01-03T15:03:53.720" v="0"/>
        <pc:sldMkLst>
          <pc:docMk/>
          <pc:sldMk cId="728413188" sldId="371"/>
        </pc:sldMkLst>
        <pc:picChg chg="add mod">
          <ac:chgData name="Derek Rabey" userId="ac9135a8e19a4754" providerId="Windows Live" clId="Web-{A51403FB-07CE-4FD5-818E-5CDBD4BEDB2B}" dt="2024-01-03T15:03:53.720" v="0"/>
          <ac:picMkLst>
            <pc:docMk/>
            <pc:sldMk cId="728413188" sldId="371"/>
            <ac:picMk id="2" creationId="{74F86DB7-E688-54F4-4620-B073AC8469BD}"/>
          </ac:picMkLst>
        </pc:picChg>
      </pc:sldChg>
    </pc:docChg>
  </pc:docChgLst>
  <pc:docChgLst>
    <pc:chgData name="Pat Henz" userId="2979346f57d25aa6" providerId="Windows Live" clId="Web-{4F64C734-34D1-4ECB-8E2A-27C0ACC79560}"/>
    <pc:docChg chg="addSld delSld modSld">
      <pc:chgData name="Pat Henz" userId="2979346f57d25aa6" providerId="Windows Live" clId="Web-{4F64C734-34D1-4ECB-8E2A-27C0ACC79560}" dt="2024-01-01T16:58:52.572" v="82"/>
      <pc:docMkLst>
        <pc:docMk/>
      </pc:docMkLst>
      <pc:sldChg chg="addSp delSp modSp new">
        <pc:chgData name="Pat Henz" userId="2979346f57d25aa6" providerId="Windows Live" clId="Web-{4F64C734-34D1-4ECB-8E2A-27C0ACC79560}" dt="2024-01-01T16:53:29.388" v="30" actId="14100"/>
        <pc:sldMkLst>
          <pc:docMk/>
          <pc:sldMk cId="3641514831" sldId="376"/>
        </pc:sldMkLst>
        <pc:spChg chg="del">
          <ac:chgData name="Pat Henz" userId="2979346f57d25aa6" providerId="Windows Live" clId="Web-{4F64C734-34D1-4ECB-8E2A-27C0ACC79560}" dt="2024-01-01T16:50:46.445" v="3"/>
          <ac:spMkLst>
            <pc:docMk/>
            <pc:sldMk cId="3641514831" sldId="376"/>
            <ac:spMk id="2" creationId="{E89D1D90-C978-F797-04D6-5DFD54619CD8}"/>
          </ac:spMkLst>
        </pc:spChg>
        <pc:spChg chg="del">
          <ac:chgData name="Pat Henz" userId="2979346f57d25aa6" providerId="Windows Live" clId="Web-{4F64C734-34D1-4ECB-8E2A-27C0ACC79560}" dt="2024-01-01T16:51:53.932" v="15"/>
          <ac:spMkLst>
            <pc:docMk/>
            <pc:sldMk cId="3641514831" sldId="376"/>
            <ac:spMk id="3" creationId="{E307825D-394E-42AF-698E-E57F9DBC2EA8}"/>
          </ac:spMkLst>
        </pc:spChg>
        <pc:picChg chg="add del mod">
          <ac:chgData name="Pat Henz" userId="2979346f57d25aa6" providerId="Windows Live" clId="Web-{4F64C734-34D1-4ECB-8E2A-27C0ACC79560}" dt="2024-01-01T16:52:12.588" v="17"/>
          <ac:picMkLst>
            <pc:docMk/>
            <pc:sldMk cId="3641514831" sldId="376"/>
            <ac:picMk id="4" creationId="{12BC6311-DDF6-BA17-5F27-1EEC140F4D4A}"/>
          </ac:picMkLst>
        </pc:picChg>
        <pc:picChg chg="add mod">
          <ac:chgData name="Pat Henz" userId="2979346f57d25aa6" providerId="Windows Live" clId="Web-{4F64C734-34D1-4ECB-8E2A-27C0ACC79560}" dt="2024-01-01T16:53:19.841" v="27" actId="1076"/>
          <ac:picMkLst>
            <pc:docMk/>
            <pc:sldMk cId="3641514831" sldId="376"/>
            <ac:picMk id="5" creationId="{B72E14DB-8DB3-8F56-B1D6-1B2612467648}"/>
          </ac:picMkLst>
        </pc:picChg>
        <pc:picChg chg="add mod">
          <ac:chgData name="Pat Henz" userId="2979346f57d25aa6" providerId="Windows Live" clId="Web-{4F64C734-34D1-4ECB-8E2A-27C0ACC79560}" dt="2024-01-01T16:53:24.513" v="28" actId="1076"/>
          <ac:picMkLst>
            <pc:docMk/>
            <pc:sldMk cId="3641514831" sldId="376"/>
            <ac:picMk id="6" creationId="{8886A411-E677-5626-7700-82F2A4937AF8}"/>
          </ac:picMkLst>
        </pc:picChg>
        <pc:picChg chg="add mod">
          <ac:chgData name="Pat Henz" userId="2979346f57d25aa6" providerId="Windows Live" clId="Web-{4F64C734-34D1-4ECB-8E2A-27C0ACC79560}" dt="2024-01-01T16:53:29.388" v="30" actId="14100"/>
          <ac:picMkLst>
            <pc:docMk/>
            <pc:sldMk cId="3641514831" sldId="376"/>
            <ac:picMk id="7" creationId="{5DCDC437-DC59-91E3-0A7D-46AAC5A293F8}"/>
          </ac:picMkLst>
        </pc:picChg>
        <pc:picChg chg="add mod">
          <ac:chgData name="Pat Henz" userId="2979346f57d25aa6" providerId="Windows Live" clId="Web-{4F64C734-34D1-4ECB-8E2A-27C0ACC79560}" dt="2024-01-01T16:53:27.060" v="29" actId="14100"/>
          <ac:picMkLst>
            <pc:docMk/>
            <pc:sldMk cId="3641514831" sldId="376"/>
            <ac:picMk id="8" creationId="{39232D8F-EC33-10E8-00F8-729BA5D199E6}"/>
          </ac:picMkLst>
        </pc:picChg>
      </pc:sldChg>
      <pc:sldChg chg="addSp delSp modSp add del replId">
        <pc:chgData name="Pat Henz" userId="2979346f57d25aa6" providerId="Windows Live" clId="Web-{4F64C734-34D1-4ECB-8E2A-27C0ACC79560}" dt="2024-01-01T16:58:52.572" v="82"/>
        <pc:sldMkLst>
          <pc:docMk/>
          <pc:sldMk cId="1738408764" sldId="377"/>
        </pc:sldMkLst>
        <pc:picChg chg="add del mod">
          <ac:chgData name="Pat Henz" userId="2979346f57d25aa6" providerId="Windows Live" clId="Web-{4F64C734-34D1-4ECB-8E2A-27C0ACC79560}" dt="2024-01-01T16:55:11.470" v="45"/>
          <ac:picMkLst>
            <pc:docMk/>
            <pc:sldMk cId="1738408764" sldId="377"/>
            <ac:picMk id="2" creationId="{61755AA4-EA6B-BA5D-50E9-D9B41A28A5E9}"/>
          </ac:picMkLst>
        </pc:picChg>
        <pc:picChg chg="del">
          <ac:chgData name="Pat Henz" userId="2979346f57d25aa6" providerId="Windows Live" clId="Web-{4F64C734-34D1-4ECB-8E2A-27C0ACC79560}" dt="2024-01-01T16:58:44.463" v="81"/>
          <ac:picMkLst>
            <pc:docMk/>
            <pc:sldMk cId="1738408764" sldId="377"/>
            <ac:picMk id="4" creationId="{01909F69-CC1C-C228-D0DF-BA063D0A9638}"/>
          </ac:picMkLst>
        </pc:picChg>
        <pc:picChg chg="mod">
          <ac:chgData name="Pat Henz" userId="2979346f57d25aa6" providerId="Windows Live" clId="Web-{4F64C734-34D1-4ECB-8E2A-27C0ACC79560}" dt="2024-01-01T16:54:43.407" v="41" actId="1076"/>
          <ac:picMkLst>
            <pc:docMk/>
            <pc:sldMk cId="1738408764" sldId="377"/>
            <ac:picMk id="5" creationId="{621F8E56-0B5A-2895-5D83-1321104F35D2}"/>
          </ac:picMkLst>
        </pc:picChg>
        <pc:picChg chg="del mod">
          <ac:chgData name="Pat Henz" userId="2979346f57d25aa6" providerId="Windows Live" clId="Web-{4F64C734-34D1-4ECB-8E2A-27C0ACC79560}" dt="2024-01-01T16:54:02.780" v="34"/>
          <ac:picMkLst>
            <pc:docMk/>
            <pc:sldMk cId="1738408764" sldId="377"/>
            <ac:picMk id="6" creationId="{7CF10320-2989-E439-F2EB-33D90C282CEE}"/>
          </ac:picMkLst>
        </pc:picChg>
      </pc:sldChg>
      <pc:sldChg chg="addSp delSp modSp add replId">
        <pc:chgData name="Pat Henz" userId="2979346f57d25aa6" providerId="Windows Live" clId="Web-{4F64C734-34D1-4ECB-8E2A-27C0ACC79560}" dt="2024-01-01T16:58:33.275" v="80" actId="14100"/>
        <pc:sldMkLst>
          <pc:docMk/>
          <pc:sldMk cId="706987194" sldId="378"/>
        </pc:sldMkLst>
        <pc:picChg chg="add del mod modCrop">
          <ac:chgData name="Pat Henz" userId="2979346f57d25aa6" providerId="Windows Live" clId="Web-{4F64C734-34D1-4ECB-8E2A-27C0ACC79560}" dt="2024-01-01T16:56:39.739" v="58"/>
          <ac:picMkLst>
            <pc:docMk/>
            <pc:sldMk cId="706987194" sldId="378"/>
            <ac:picMk id="2" creationId="{5EBD26A0-6C60-970B-8CA6-FCA4AF4FB5C8}"/>
          </ac:picMkLst>
        </pc:picChg>
        <pc:picChg chg="add mod">
          <ac:chgData name="Pat Henz" userId="2979346f57d25aa6" providerId="Windows Live" clId="Web-{4F64C734-34D1-4ECB-8E2A-27C0ACC79560}" dt="2024-01-01T16:57:24.241" v="67" actId="1076"/>
          <ac:picMkLst>
            <pc:docMk/>
            <pc:sldMk cId="706987194" sldId="378"/>
            <ac:picMk id="3" creationId="{5B996D8D-67F7-ED16-A146-F6857B47064F}"/>
          </ac:picMkLst>
        </pc:picChg>
        <pc:picChg chg="add mod">
          <ac:chgData name="Pat Henz" userId="2979346f57d25aa6" providerId="Windows Live" clId="Web-{4F64C734-34D1-4ECB-8E2A-27C0ACC79560}" dt="2024-01-01T16:58:30.571" v="79" actId="14100"/>
          <ac:picMkLst>
            <pc:docMk/>
            <pc:sldMk cId="706987194" sldId="378"/>
            <ac:picMk id="4" creationId="{C495CF42-5267-FDC5-0148-94179D0D2612}"/>
          </ac:picMkLst>
        </pc:picChg>
        <pc:picChg chg="del">
          <ac:chgData name="Pat Henz" userId="2979346f57d25aa6" providerId="Windows Live" clId="Web-{4F64C734-34D1-4ECB-8E2A-27C0ACC79560}" dt="2024-01-01T16:57:18.678" v="66"/>
          <ac:picMkLst>
            <pc:docMk/>
            <pc:sldMk cId="706987194" sldId="378"/>
            <ac:picMk id="6" creationId="{6F514F6C-00E1-09F7-7483-D061B1D3A556}"/>
          </ac:picMkLst>
        </pc:picChg>
        <pc:picChg chg="del">
          <ac:chgData name="Pat Henz" userId="2979346f57d25aa6" providerId="Windows Live" clId="Web-{4F64C734-34D1-4ECB-8E2A-27C0ACC79560}" dt="2024-01-01T16:54:58.407" v="43"/>
          <ac:picMkLst>
            <pc:docMk/>
            <pc:sldMk cId="706987194" sldId="378"/>
            <ac:picMk id="7" creationId="{F0E47D93-249D-D9DF-4FDD-E7BEF425397C}"/>
          </ac:picMkLst>
        </pc:picChg>
        <pc:picChg chg="del">
          <ac:chgData name="Pat Henz" userId="2979346f57d25aa6" providerId="Windows Live" clId="Web-{4F64C734-34D1-4ECB-8E2A-27C0ACC79560}" dt="2024-01-01T16:55:00.470" v="44"/>
          <ac:picMkLst>
            <pc:docMk/>
            <pc:sldMk cId="706987194" sldId="378"/>
            <ac:picMk id="8" creationId="{5F87E69A-2026-912E-675C-8DA04D5E0873}"/>
          </ac:picMkLst>
        </pc:picChg>
        <pc:picChg chg="add mod">
          <ac:chgData name="Pat Henz" userId="2979346f57d25aa6" providerId="Windows Live" clId="Web-{4F64C734-34D1-4ECB-8E2A-27C0ACC79560}" dt="2024-01-01T16:58:33.275" v="80" actId="14100"/>
          <ac:picMkLst>
            <pc:docMk/>
            <pc:sldMk cId="706987194" sldId="378"/>
            <ac:picMk id="9" creationId="{169D2098-E5C2-2C2F-8D69-6F70F6A43DF5}"/>
          </ac:picMkLst>
        </pc:picChg>
      </pc:sldChg>
    </pc:docChg>
  </pc:docChgLst>
  <pc:docChgLst>
    <pc:chgData name="Guest User" providerId="Windows Live" clId="Web-{B8A3EEEB-82D3-446E-9D6F-B9BACC81A15F}"/>
    <pc:docChg chg="modSld">
      <pc:chgData name="Guest User" userId="" providerId="Windows Live" clId="Web-{B8A3EEEB-82D3-446E-9D6F-B9BACC81A15F}" dt="2024-01-03T14:59:19.153" v="1"/>
      <pc:docMkLst>
        <pc:docMk/>
      </pc:docMkLst>
      <pc:sldChg chg="addSp delSp modSp">
        <pc:chgData name="Guest User" userId="" providerId="Windows Live" clId="Web-{B8A3EEEB-82D3-446E-9D6F-B9BACC81A15F}" dt="2024-01-03T14:59:19.153" v="1"/>
        <pc:sldMkLst>
          <pc:docMk/>
          <pc:sldMk cId="728413188" sldId="371"/>
        </pc:sldMkLst>
        <pc:picChg chg="add del mod">
          <ac:chgData name="Guest User" userId="" providerId="Windows Live" clId="Web-{B8A3EEEB-82D3-446E-9D6F-B9BACC81A15F}" dt="2024-01-03T14:59:19.153" v="1"/>
          <ac:picMkLst>
            <pc:docMk/>
            <pc:sldMk cId="728413188" sldId="371"/>
            <ac:picMk id="2" creationId="{6601BD3E-EBC7-E6B6-01E5-F48C35EFB1B8}"/>
          </ac:picMkLst>
        </pc:picChg>
      </pc:sldChg>
    </pc:docChg>
  </pc:docChgLst>
  <pc:docChgLst>
    <pc:chgData name="Guest User" providerId="Windows Live" clId="Web-{4227E7E2-D204-4545-8127-C79F6FBFFD9F}"/>
    <pc:docChg chg="sldOrd">
      <pc:chgData name="Guest User" userId="" providerId="Windows Live" clId="Web-{4227E7E2-D204-4545-8127-C79F6FBFFD9F}" dt="2024-01-03T14:59:57.383" v="0"/>
      <pc:docMkLst>
        <pc:docMk/>
      </pc:docMkLst>
      <pc:sldChg chg="ord">
        <pc:chgData name="Guest User" userId="" providerId="Windows Live" clId="Web-{4227E7E2-D204-4545-8127-C79F6FBFFD9F}" dt="2024-01-03T14:59:57.383" v="0"/>
        <pc:sldMkLst>
          <pc:docMk/>
          <pc:sldMk cId="0" sldId="275"/>
        </pc:sldMkLst>
      </pc:sldChg>
    </pc:docChg>
  </pc:docChgLst>
  <pc:docChgLst>
    <pc:chgData name="Guest User" providerId="Windows Live" clId="Web-{4911A95D-A715-489B-8151-0898252A9850}"/>
    <pc:docChg chg="modSld">
      <pc:chgData name="Guest User" userId="" providerId="Windows Live" clId="Web-{4911A95D-A715-489B-8151-0898252A9850}" dt="2024-01-03T14:19:45.523" v="30" actId="20577"/>
      <pc:docMkLst>
        <pc:docMk/>
      </pc:docMkLst>
      <pc:sldChg chg="modSp">
        <pc:chgData name="Guest User" userId="" providerId="Windows Live" clId="Web-{4911A95D-A715-489B-8151-0898252A9850}" dt="2024-01-03T14:19:45.523" v="30" actId="20577"/>
        <pc:sldMkLst>
          <pc:docMk/>
          <pc:sldMk cId="3922935787" sldId="302"/>
        </pc:sldMkLst>
        <pc:spChg chg="mod">
          <ac:chgData name="Guest User" userId="" providerId="Windows Live" clId="Web-{4911A95D-A715-489B-8151-0898252A9850}" dt="2024-01-03T14:19:45.523" v="30" actId="20577"/>
          <ac:spMkLst>
            <pc:docMk/>
            <pc:sldMk cId="3922935787" sldId="302"/>
            <ac:spMk id="3" creationId="{FE348375-A231-6766-119B-49CB55285EEC}"/>
          </ac:spMkLst>
        </pc:spChg>
      </pc:sldChg>
    </pc:docChg>
  </pc:docChgLst>
  <pc:docChgLst>
    <pc:chgData name="Bruce Mallory" userId="3cec253ca9a5245c" providerId="Windows Live" clId="Web-{63001FF9-DF95-4056-B838-1E271CC484A9}"/>
    <pc:docChg chg="addSld delSld">
      <pc:chgData name="Bruce Mallory" userId="3cec253ca9a5245c" providerId="Windows Live" clId="Web-{63001FF9-DF95-4056-B838-1E271CC484A9}" dt="2024-01-03T21:42:39.786" v="1"/>
      <pc:docMkLst>
        <pc:docMk/>
      </pc:docMkLst>
      <pc:sldChg chg="add del">
        <pc:chgData name="Bruce Mallory" userId="3cec253ca9a5245c" providerId="Windows Live" clId="Web-{63001FF9-DF95-4056-B838-1E271CC484A9}" dt="2024-01-03T21:42:39.786" v="1"/>
        <pc:sldMkLst>
          <pc:docMk/>
          <pc:sldMk cId="2586389416" sldId="312"/>
        </pc:sldMkLst>
      </pc:sldChg>
    </pc:docChg>
  </pc:docChgLst>
  <pc:docChgLst>
    <pc:chgData name="Bruce Mallory" userId="4114e76858c5c965" providerId="Windows Live" clId="Web-{E9D6268C-CE78-416F-AE3E-824210B05D39}"/>
    <pc:docChg chg="modSld">
      <pc:chgData name="Bruce Mallory" userId="4114e76858c5c965" providerId="Windows Live" clId="Web-{E9D6268C-CE78-416F-AE3E-824210B05D39}" dt="2024-01-01T20:21:43.257" v="1"/>
      <pc:docMkLst>
        <pc:docMk/>
      </pc:docMkLst>
      <pc:sldChg chg="addSp delSp">
        <pc:chgData name="Bruce Mallory" userId="4114e76858c5c965" providerId="Windows Live" clId="Web-{E9D6268C-CE78-416F-AE3E-824210B05D39}" dt="2024-01-01T20:21:43.257" v="1"/>
        <pc:sldMkLst>
          <pc:docMk/>
          <pc:sldMk cId="3516523493" sldId="341"/>
        </pc:sldMkLst>
        <pc:graphicFrameChg chg="add del">
          <ac:chgData name="Bruce Mallory" userId="4114e76858c5c965" providerId="Windows Live" clId="Web-{E9D6268C-CE78-416F-AE3E-824210B05D39}" dt="2024-01-01T20:21:43.257" v="1"/>
          <ac:graphicFrameMkLst>
            <pc:docMk/>
            <pc:sldMk cId="3516523493" sldId="341"/>
            <ac:graphicFrameMk id="4" creationId="{7CE0585F-B138-59AE-E9BD-BC15D8925EBC}"/>
          </ac:graphicFrameMkLst>
        </pc:graphicFrameChg>
      </pc:sldChg>
    </pc:docChg>
  </pc:docChgLst>
  <pc:docChgLst>
    <pc:chgData name="Anson Geisel" userId="367dacb88ba9e78f" providerId="LiveId" clId="{7D48FC26-E3A9-499A-ACEE-8D740D478DF7}"/>
    <pc:docChg chg="modMainMaster">
      <pc:chgData name="Anson Geisel" userId="367dacb88ba9e78f" providerId="LiveId" clId="{7D48FC26-E3A9-499A-ACEE-8D740D478DF7}" dt="2023-06-17T01:01:44.691" v="0" actId="20577"/>
      <pc:docMkLst>
        <pc:docMk/>
      </pc:docMkLst>
      <pc:sldMasterChg chg="modSldLayout">
        <pc:chgData name="Anson Geisel" userId="367dacb88ba9e78f" providerId="LiveId" clId="{7D48FC26-E3A9-499A-ACEE-8D740D478DF7}" dt="2023-06-17T01:01:44.691" v="0" actId="20577"/>
        <pc:sldMasterMkLst>
          <pc:docMk/>
          <pc:sldMasterMk cId="0" sldId="2147483648"/>
        </pc:sldMasterMkLst>
        <pc:sldLayoutChg chg="modSp mod">
          <pc:chgData name="Anson Geisel" userId="367dacb88ba9e78f" providerId="LiveId" clId="{7D48FC26-E3A9-499A-ACEE-8D740D478DF7}" dt="2023-06-17T01:01:44.691" v="0" actId="20577"/>
          <pc:sldLayoutMkLst>
            <pc:docMk/>
            <pc:sldMasterMk cId="0" sldId="2147483648"/>
            <pc:sldLayoutMk cId="0" sldId="2147483651"/>
          </pc:sldLayoutMkLst>
          <pc:spChg chg="mod">
            <ac:chgData name="Anson Geisel" userId="367dacb88ba9e78f" providerId="LiveId" clId="{7D48FC26-E3A9-499A-ACEE-8D740D478DF7}" dt="2023-06-17T01:01:44.691" v="0" actId="20577"/>
            <ac:spMkLst>
              <pc:docMk/>
              <pc:sldMasterMk cId="0" sldId="2147483648"/>
              <pc:sldLayoutMk cId="0" sldId="2147483651"/>
              <ac:spMk id="31" creationId="{00000000-0000-0000-0000-000000000000}"/>
            </ac:spMkLst>
          </pc:spChg>
        </pc:sldLayoutChg>
      </pc:sldMasterChg>
    </pc:docChg>
  </pc:docChgLst>
  <pc:docChgLst>
    <pc:chgData name="Pat Henz" userId="2979346f57d25aa6" providerId="Windows Live" clId="Web-{274F0AD3-73E6-4EED-A420-BB1AC1F27ED6}"/>
    <pc:docChg chg="modSld">
      <pc:chgData name="Pat Henz" userId="2979346f57d25aa6" providerId="Windows Live" clId="Web-{274F0AD3-73E6-4EED-A420-BB1AC1F27ED6}" dt="2024-01-05T17:50:11.184" v="0"/>
      <pc:docMkLst>
        <pc:docMk/>
      </pc:docMkLst>
      <pc:sldChg chg="mod modShow">
        <pc:chgData name="Pat Henz" userId="2979346f57d25aa6" providerId="Windows Live" clId="Web-{274F0AD3-73E6-4EED-A420-BB1AC1F27ED6}" dt="2024-01-05T17:50:11.184" v="0"/>
        <pc:sldMkLst>
          <pc:docMk/>
          <pc:sldMk cId="2379005609" sldId="396"/>
        </pc:sldMkLst>
      </pc:sldChg>
    </pc:docChg>
  </pc:docChgLst>
  <pc:docChgLst>
    <pc:chgData name="Guest User" providerId="Windows Live" clId="Web-{55C55EA8-C78A-4F6C-814C-50E8A3CCB704}"/>
    <pc:docChg chg="modSld">
      <pc:chgData name="Guest User" userId="" providerId="Windows Live" clId="Web-{55C55EA8-C78A-4F6C-814C-50E8A3CCB704}" dt="2024-01-04T02:59:35.022" v="28" actId="20577"/>
      <pc:docMkLst>
        <pc:docMk/>
      </pc:docMkLst>
      <pc:sldChg chg="modSp">
        <pc:chgData name="Guest User" userId="" providerId="Windows Live" clId="Web-{55C55EA8-C78A-4F6C-814C-50E8A3CCB704}" dt="2024-01-04T02:59:35.022" v="28" actId="20577"/>
        <pc:sldMkLst>
          <pc:docMk/>
          <pc:sldMk cId="2032584277" sldId="303"/>
        </pc:sldMkLst>
        <pc:spChg chg="mod">
          <ac:chgData name="Guest User" userId="" providerId="Windows Live" clId="Web-{55C55EA8-C78A-4F6C-814C-50E8A3CCB704}" dt="2024-01-04T02:59:35.022" v="28" actId="20577"/>
          <ac:spMkLst>
            <pc:docMk/>
            <pc:sldMk cId="2032584277" sldId="303"/>
            <ac:spMk id="2" creationId="{93489846-68B9-5AC0-E29F-4C9C11345D57}"/>
          </ac:spMkLst>
        </pc:spChg>
      </pc:sldChg>
      <pc:sldChg chg="addSp delSp modSp">
        <pc:chgData name="Guest User" userId="" providerId="Windows Live" clId="Web-{55C55EA8-C78A-4F6C-814C-50E8A3CCB704}" dt="2024-01-04T02:58:37.849" v="25" actId="14100"/>
        <pc:sldMkLst>
          <pc:docMk/>
          <pc:sldMk cId="3145532090" sldId="343"/>
        </pc:sldMkLst>
        <pc:spChg chg="mod">
          <ac:chgData name="Guest User" userId="" providerId="Windows Live" clId="Web-{55C55EA8-C78A-4F6C-814C-50E8A3CCB704}" dt="2024-01-04T02:53:34.886" v="14" actId="20577"/>
          <ac:spMkLst>
            <pc:docMk/>
            <pc:sldMk cId="3145532090" sldId="343"/>
            <ac:spMk id="3" creationId="{FE348375-A231-6766-119B-49CB55285EEC}"/>
          </ac:spMkLst>
        </pc:spChg>
        <pc:spChg chg="mod">
          <ac:chgData name="Guest User" userId="" providerId="Windows Live" clId="Web-{55C55EA8-C78A-4F6C-814C-50E8A3CCB704}" dt="2024-01-04T02:53:39.824" v="16" actId="20577"/>
          <ac:spMkLst>
            <pc:docMk/>
            <pc:sldMk cId="3145532090" sldId="343"/>
            <ac:spMk id="5" creationId="{030A29A4-25E2-5A95-D8BD-4ED358C2B20A}"/>
          </ac:spMkLst>
        </pc:spChg>
        <pc:graphicFrameChg chg="add del mod modGraphic">
          <ac:chgData name="Guest User" userId="" providerId="Windows Live" clId="Web-{55C55EA8-C78A-4F6C-814C-50E8A3CCB704}" dt="2024-01-04T02:54:18.966" v="22"/>
          <ac:graphicFrameMkLst>
            <pc:docMk/>
            <pc:sldMk cId="3145532090" sldId="343"/>
            <ac:graphicFrameMk id="7" creationId="{11EE602B-4262-F14D-EEB5-0CDFCE88CB27}"/>
          </ac:graphicFrameMkLst>
        </pc:graphicFrameChg>
        <pc:picChg chg="del">
          <ac:chgData name="Guest User" userId="" providerId="Windows Live" clId="Web-{55C55EA8-C78A-4F6C-814C-50E8A3CCB704}" dt="2024-01-04T02:53:42.121" v="17"/>
          <ac:picMkLst>
            <pc:docMk/>
            <pc:sldMk cId="3145532090" sldId="343"/>
            <ac:picMk id="6" creationId="{FFF51706-512F-7C03-7282-47D8FC31420E}"/>
          </ac:picMkLst>
        </pc:picChg>
        <pc:picChg chg="add mod">
          <ac:chgData name="Guest User" userId="" providerId="Windows Live" clId="Web-{55C55EA8-C78A-4F6C-814C-50E8A3CCB704}" dt="2024-01-04T02:58:37.849" v="25" actId="14100"/>
          <ac:picMkLst>
            <pc:docMk/>
            <pc:sldMk cId="3145532090" sldId="343"/>
            <ac:picMk id="8" creationId="{189EBA30-335E-A478-17D4-FC7CFA6B66E2}"/>
          </ac:picMkLst>
        </pc:picChg>
      </pc:sldChg>
    </pc:docChg>
  </pc:docChgLst>
  <pc:docChgLst>
    <pc:chgData name="Derek Rabey" userId="ac9135a8e19a4754" providerId="Windows Live" clId="Web-{F3920848-4FB3-48B2-99DF-98740A820C36}"/>
    <pc:docChg chg="modSld">
      <pc:chgData name="Derek Rabey" userId="ac9135a8e19a4754" providerId="Windows Live" clId="Web-{F3920848-4FB3-48B2-99DF-98740A820C36}" dt="2024-01-20T01:09:31.048" v="11"/>
      <pc:docMkLst>
        <pc:docMk/>
      </pc:docMkLst>
      <pc:sldChg chg="modSp">
        <pc:chgData name="Derek Rabey" userId="ac9135a8e19a4754" providerId="Windows Live" clId="Web-{F3920848-4FB3-48B2-99DF-98740A820C36}" dt="2024-01-20T01:04:50.756" v="7" actId="20577"/>
        <pc:sldMkLst>
          <pc:docMk/>
          <pc:sldMk cId="1268197100" sldId="384"/>
        </pc:sldMkLst>
        <pc:spChg chg="mod">
          <ac:chgData name="Derek Rabey" userId="ac9135a8e19a4754" providerId="Windows Live" clId="Web-{F3920848-4FB3-48B2-99DF-98740A820C36}" dt="2024-01-20T01:04:50.756" v="7" actId="20577"/>
          <ac:spMkLst>
            <pc:docMk/>
            <pc:sldMk cId="1268197100" sldId="384"/>
            <ac:spMk id="317" creationId="{00000000-0000-0000-0000-000000000000}"/>
          </ac:spMkLst>
        </pc:spChg>
      </pc:sldChg>
      <pc:sldChg chg="mod modShow">
        <pc:chgData name="Derek Rabey" userId="ac9135a8e19a4754" providerId="Windows Live" clId="Web-{F3920848-4FB3-48B2-99DF-98740A820C36}" dt="2024-01-20T01:04:23.990" v="6"/>
        <pc:sldMkLst>
          <pc:docMk/>
          <pc:sldMk cId="2379005609" sldId="396"/>
        </pc:sldMkLst>
      </pc:sldChg>
      <pc:sldChg chg="modNotes">
        <pc:chgData name="Derek Rabey" userId="ac9135a8e19a4754" providerId="Windows Live" clId="Web-{F3920848-4FB3-48B2-99DF-98740A820C36}" dt="2024-01-20T01:06:39.479" v="8"/>
        <pc:sldMkLst>
          <pc:docMk/>
          <pc:sldMk cId="109372847" sldId="397"/>
        </pc:sldMkLst>
      </pc:sldChg>
      <pc:sldChg chg="modSp modNotes">
        <pc:chgData name="Derek Rabey" userId="ac9135a8e19a4754" providerId="Windows Live" clId="Web-{F3920848-4FB3-48B2-99DF-98740A820C36}" dt="2024-01-20T01:09:31.048" v="11"/>
        <pc:sldMkLst>
          <pc:docMk/>
          <pc:sldMk cId="852630639" sldId="400"/>
        </pc:sldMkLst>
        <pc:spChg chg="mod">
          <ac:chgData name="Derek Rabey" userId="ac9135a8e19a4754" providerId="Windows Live" clId="Web-{F3920848-4FB3-48B2-99DF-98740A820C36}" dt="2024-01-20T01:03:59.817" v="5" actId="20577"/>
          <ac:spMkLst>
            <pc:docMk/>
            <pc:sldMk cId="852630639" sldId="400"/>
            <ac:spMk id="183" creationId="{00000000-0000-0000-0000-000000000000}"/>
          </ac:spMkLst>
        </pc:spChg>
      </pc:sldChg>
    </pc:docChg>
  </pc:docChgLst>
  <pc:docChgLst>
    <pc:chgData name="Texas State Council" userId="fff5deb9db585fc5" providerId="Windows Live" clId="Web-{72B1DE8C-0A09-44EA-9846-C627FFD97BD0}"/>
    <pc:docChg chg="modSld">
      <pc:chgData name="Texas State Council" userId="fff5deb9db585fc5" providerId="Windows Live" clId="Web-{72B1DE8C-0A09-44EA-9846-C627FFD97BD0}" dt="2024-01-06T16:29:27.394" v="14" actId="20577"/>
      <pc:docMkLst>
        <pc:docMk/>
      </pc:docMkLst>
      <pc:sldChg chg="modSp">
        <pc:chgData name="Texas State Council" userId="fff5deb9db585fc5" providerId="Windows Live" clId="Web-{72B1DE8C-0A09-44EA-9846-C627FFD97BD0}" dt="2024-01-06T16:29:27.394" v="14" actId="20577"/>
        <pc:sldMkLst>
          <pc:docMk/>
          <pc:sldMk cId="3956864120" sldId="277"/>
        </pc:sldMkLst>
        <pc:spChg chg="mod">
          <ac:chgData name="Texas State Council" userId="fff5deb9db585fc5" providerId="Windows Live" clId="Web-{72B1DE8C-0A09-44EA-9846-C627FFD97BD0}" dt="2024-01-06T16:29:27.394" v="14" actId="20577"/>
          <ac:spMkLst>
            <pc:docMk/>
            <pc:sldMk cId="3956864120" sldId="277"/>
            <ac:spMk id="3" creationId="{855CDADB-A947-2A3C-C77C-3D9FF1C0D933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0T03:16:55.9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321 155 24575,'129'-2'0,"151"5"0,-251 1 0,0 1 0,0 1 0,-1 2 0,1 1 0,37 17 0,-45-18 0,0-1 0,1-1 0,0-1 0,0-1 0,38 3 0,115-8 0,-93-1 0,644 1 0,-697 3 0,0 1 0,-1 1 0,33 9 0,-28-5 0,61 6 0,272-11 0,-189-5 0,-166 2 0,0-1 0,0 2 0,0 0 0,-1 0 0,1 1 0,0 0 0,-1 1 0,1 0 0,-1 1 0,0 0 0,0 1 0,0 0 0,-1 0 0,1 1 0,-1 0 0,10 9 0,235 249 0,-27-37 0,-179-177 0,-22-24 0,34 43 0,-52-58 0,-1 0 0,0 1 0,-1-1 0,0 1 0,-1 0 0,0 1 0,5 23 0,-5-17 0,-2 0 0,0 0 0,-2 0 0,0 0 0,-1 0 0,0 0 0,-2 0 0,0 0 0,-1-1 0,-2 1 0,1-1 0,-2 1 0,-13 29 0,-10 11 0,15-28 0,-1-1 0,-2-1 0,-20 29 0,-172 187 0,113-151 0,39-40 0,44-43 0,0-2 0,0 0 0,-1 0 0,0-1 0,0-1 0,-1 0 0,-29 9 0,-34 15 0,58-22 0,0-1 0,-1-1 0,1 0 0,-1-2 0,-1-1 0,-41 4 0,-136-8 0,101-3 0,-279 2 0,354 0 0,0-1 0,1 0 0,-1-2 0,1-1 0,-1-1 0,-32-13 0,-122-67 0,28 18 0,47 22 0,-1-4 0,-129-85 0,204 117 0,-10-7 0,1-1 0,-35-34 0,19 7 0,-25-23 0,67 68 0,0 1 0,-1-1 0,0 2 0,-26-11 0,-25-14 0,-41-49 0,73 55 0,-62-41 0,73 52 0,0 0 0,1-2 0,1 0 0,0-1 0,-15-20 0,14 16 0,-1 0 0,0 1 0,-28-19 0,40 33 0,-10-4 0,2-2 0,0 0 0,0-1 0,1 0 0,1-2 0,0 1 0,-14-21 0,2-6 0,1-2 0,-38-88 0,52 102 0,1-1 0,2 0 0,1 0 0,1-1 0,-3-56 0,10-119 0,1 94 0,-2 107 0,0-5 0,0 1 0,1-1 0,0 1 0,4-19 0,-4 26 0,-1 0 0,1 0 0,0 0 0,0 0 0,0 1 0,0-1 0,0 0 0,0 1 0,0-1 0,0 0 0,1 1 0,-1-1 0,1 1 0,-1 0 0,1 0 0,-1-1 0,1 1 0,0 0 0,0 0 0,-1 0 0,1 1 0,0-1 0,0 0 0,0 1 0,0-1 0,0 1 0,0 0 0,0 0 0,4 0 0,2 0 0,0 1 0,0 0 0,0 1 0,0 0 0,0 0 0,0 1 0,13 6 0,54 34 0,-42-23 0,-2 1-1365,-6-1-5461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0T03:31:35.0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1 999 24575,'6'0'0,"1"-1"0,-1 0 0,1 0 0,-1 0 0,0 0 0,0-1 0,0 0 0,0-1 0,0 1 0,0-1 0,8-6 0,2-2 0,-1-2 0,20-20 0,13-10 0,-24 24 0,-6 6 0,-1 0 0,20-22 0,5-5 0,-29 29 0,-1 0 0,17-20 0,-16 14 0,-6 7 0,0 0 0,1 1 0,0 0 0,0 1 0,1 0 0,18-14 0,0 5 0,0-2 0,-2-1 0,35-35 0,-28 26 0,58-41 0,-17 15 0,-26 21 0,-33 24 0,0 0 0,-1 0 0,22-22 0,20-22 0,-37 38 0,31-35 0,31-43-1365,-58 64-5461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0T03:31:38.3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24575,'8'9'0,"0"0"0,12 19 0,6 8 0,-5-14 0,0 0 0,1-2 0,39 27 0,-42-31 0,0 1 0,-1 0 0,-1 1 0,23 32 0,-26-31 0,2 0 0,0-1 0,0-1 0,2 0 0,20 14 0,29 17 0,-2 3 0,-2 3 0,85 95 0,-138-137 0,-1 1 0,15 25 0,-15-24 0,0 0 0,15 19 0,97 92-1365,-90-99-5461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0T03:16:59.3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2726 24575,'206'-226'0,"-24"24"0,-43 75 0,-76 73 0,82-93 0,-73 57 0,39-45 0,-28 33 0,-61 71 0,2 1 0,38-38 0,42-36 0,18-18 0,40-39 0,-50 44 0,3-11 0,-23 23 0,258-263 0,-312 317 0,-30 39 0,0 1 0,1-1 0,14-13 0,-13 14 0,-1 1 0,0-1 0,-1-1 0,-1 0 0,11-20 0,12-19 0,-4 18 0,-21 27 0,1 0 0,-1 0 0,1-1 0,-2 0 0,1 0 0,-1-1 0,0 1 0,-1-1 0,6-15 0,-9 21 0,-1 1 0,1-1 0,0 0 0,-1 1 0,1-1 0,-1 1 0,1-1 0,-1 1 0,1-1 0,-1 1 0,0 0 0,0-1 0,0 1 0,0 0 0,0-1 0,0 1 0,0 0 0,0 0 0,-1 0 0,1 0 0,0 0 0,-1 0 0,1 1 0,-1-1 0,1 0 0,-1 1 0,1-1 0,-1 1 0,1-1 0,-1 1 0,1 0 0,-4-1 0,-4-1 0,-1 1 0,1 0 0,-1 0 0,-11 2 0,-4 2 0,0 1 0,0 1 0,0 2 0,1 0 0,-29 14 0,24-10 0,0-1 0,0-1 0,-37 6 0,-42-8 0,87-8 0,-1 2 0,0 0 0,1 1 0,0 2 0,0 0 0,0 1 0,-32 12 0,31-7-170,-1-1-1,0 0 0,-1-2 1,1-1-1,-1-1 0,-1 0 1,-43 0-1,30-4-6655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0T03:17:02.3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49 1 24575,'0'1226'0,"-2"-1198"34,-1 0-1,-1 0 0,-11 37 0,7-33-782,-7 59 0,13-55-6077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0T03:17:06.3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3632 2488 24575,'1'-7'0,"-1"0"0,0-1 0,-1 1 0,0 0 0,0 0 0,0 0 0,-1 1 0,0-1 0,0 0 0,-1 0 0,1 1 0,-2 0 0,1-1 0,-1 1 0,0 0 0,0 1 0,0-1 0,-6-4 0,1 0 0,-1 0 0,0 2 0,0-1 0,-1 1 0,-23-13 0,-65-26 0,3 3 0,-121-65 0,4 2 0,13 5 0,-68-37 0,229 118 0,-85-30 0,88 38 0,4-1 0,2-1 0,-31-21 0,-8-3 0,16 10 0,8 4 0,-69-26 0,97 43 0,1 0 0,-1 0 0,1-2 0,1 0 0,-23-19 0,-7-4 0,-93-49 0,18 13 0,77 40 0,-163-100 0,162 106 0,-91-35 0,116 50 0,0-1 0,1-1 0,0 0 0,-30-23 0,31 20 0,-1 1 0,0 0 0,-1 2 0,-25-11 0,-247-96 0,111 35 0,73 31 0,72 36 0,18 8 0,0 0 0,0-2 0,-18-11 0,34 20 0,0-1 0,0 0 0,0 0 0,-1 0 0,1 0 0,0 1 0,0-1 0,0-1 0,0 1 0,1 0 0,-1 0 0,0 0 0,0 0 0,1-1 0,-1 1 0,0 0 0,1-1 0,0 1 0,-1 0 0,1-1 0,0 1 0,-1-1 0,1-2 0,1 2 0,-1 1 0,1-1 0,0 0 0,0 0 0,0 0 0,0 0 0,0 1 0,0-1 0,0 0 0,0 1 0,1-1 0,-1 1 0,1 0 0,2-3 0,7-4 0,0 1 0,1 1 0,24-11 0,-34 16 0,92-32 0,-63 23 0,0-1 0,34-18 0,80-49 0,146-76 0,-261 140 0,-16 6 0,0 1 0,0 1 0,1 0 0,27-6 0,126-25-1365,-129 29-5461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0T03:30:50.73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6207 1,'-6168'0,"6129"0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0T03:31:16.82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0T03:31:22.51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6036 0,'-6006'0,"5977"0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0T03:31:31.5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1 964 24575,'32'0'0,"1"-2"0,38-6 0,-58 6 0,-1-1 0,-1 0 0,1-1 0,0 0 0,-1-1 0,0 0 0,0-1 0,-1 0 0,12-9 0,90-74 0,-92 72 0,0 0 0,-2-1 0,0-1 0,24-33 0,31-32 0,58-43 0,-113 108 0,27-38 0,-31 38 0,1 0 0,28-26 0,-9 11 0,-2-1 0,-1-2 0,-1-1 0,25-43 0,-43 63-682,28-29-1,-14 19-6143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0T03:31:33.2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24575,'1'5'0,"1"1"0,-1 0 0,1-1 0,0 1 0,1-1 0,-1 0 0,1 0 0,0 0 0,0 0 0,1 0 0,0-1 0,0 1 0,5 3 0,2 6 0,20 20 0,67 57 0,-58-57 0,41 47 0,-37-34 0,-25-28 0,-1 1 0,25 35 0,112 154 0,-119-163 0,54 62-1365,-64-77-5461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notesStyle>
    <a:lvl1pPr defTabSz="1828800" latinLnBrk="0">
      <a:defRPr sz="2200">
        <a:solidFill>
          <a:srgbClr val="FFFFFF"/>
        </a:solidFill>
        <a:latin typeface="+mj-lt"/>
        <a:ea typeface="+mj-ea"/>
        <a:cs typeface="+mj-cs"/>
        <a:sym typeface="Calisto MT"/>
      </a:defRPr>
    </a:lvl1pPr>
    <a:lvl2pPr indent="228600" defTabSz="1828800" latinLnBrk="0">
      <a:defRPr sz="2200">
        <a:solidFill>
          <a:srgbClr val="FFFFFF"/>
        </a:solidFill>
        <a:latin typeface="+mj-lt"/>
        <a:ea typeface="+mj-ea"/>
        <a:cs typeface="+mj-cs"/>
        <a:sym typeface="Calisto MT"/>
      </a:defRPr>
    </a:lvl2pPr>
    <a:lvl3pPr indent="457200" defTabSz="1828800" latinLnBrk="0">
      <a:defRPr sz="2200">
        <a:solidFill>
          <a:srgbClr val="FFFFFF"/>
        </a:solidFill>
        <a:latin typeface="+mj-lt"/>
        <a:ea typeface="+mj-ea"/>
        <a:cs typeface="+mj-cs"/>
        <a:sym typeface="Calisto MT"/>
      </a:defRPr>
    </a:lvl3pPr>
    <a:lvl4pPr indent="685800" defTabSz="1828800" latinLnBrk="0">
      <a:defRPr sz="2200">
        <a:solidFill>
          <a:srgbClr val="FFFFFF"/>
        </a:solidFill>
        <a:latin typeface="+mj-lt"/>
        <a:ea typeface="+mj-ea"/>
        <a:cs typeface="+mj-cs"/>
        <a:sym typeface="Calisto MT"/>
      </a:defRPr>
    </a:lvl4pPr>
    <a:lvl5pPr indent="914400" defTabSz="1828800" latinLnBrk="0">
      <a:defRPr sz="2200">
        <a:solidFill>
          <a:srgbClr val="FFFFFF"/>
        </a:solidFill>
        <a:latin typeface="+mj-lt"/>
        <a:ea typeface="+mj-ea"/>
        <a:cs typeface="+mj-cs"/>
        <a:sym typeface="Calisto MT"/>
      </a:defRPr>
    </a:lvl5pPr>
    <a:lvl6pPr indent="1143000" defTabSz="1828800" latinLnBrk="0">
      <a:defRPr sz="2200">
        <a:solidFill>
          <a:srgbClr val="FFFFFF"/>
        </a:solidFill>
        <a:latin typeface="+mj-lt"/>
        <a:ea typeface="+mj-ea"/>
        <a:cs typeface="+mj-cs"/>
        <a:sym typeface="Calisto MT"/>
      </a:defRPr>
    </a:lvl6pPr>
    <a:lvl7pPr indent="1371600" defTabSz="1828800" latinLnBrk="0">
      <a:defRPr sz="2200">
        <a:solidFill>
          <a:srgbClr val="FFFFFF"/>
        </a:solidFill>
        <a:latin typeface="+mj-lt"/>
        <a:ea typeface="+mj-ea"/>
        <a:cs typeface="+mj-cs"/>
        <a:sym typeface="Calisto MT"/>
      </a:defRPr>
    </a:lvl7pPr>
    <a:lvl8pPr indent="1600200" defTabSz="1828800" latinLnBrk="0">
      <a:defRPr sz="2200">
        <a:solidFill>
          <a:srgbClr val="FFFFFF"/>
        </a:solidFill>
        <a:latin typeface="+mj-lt"/>
        <a:ea typeface="+mj-ea"/>
        <a:cs typeface="+mj-cs"/>
        <a:sym typeface="Calisto MT"/>
      </a:defRPr>
    </a:lvl8pPr>
    <a:lvl9pPr indent="1828800" defTabSz="1828800" latinLnBrk="0">
      <a:defRPr sz="2200">
        <a:solidFill>
          <a:srgbClr val="FFFFFF"/>
        </a:solidFill>
        <a:latin typeface="+mj-lt"/>
        <a:ea typeface="+mj-ea"/>
        <a:cs typeface="+mj-cs"/>
        <a:sym typeface="Calisto MT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5" name="Shape 1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1828800">
              <a:lnSpc>
                <a:spcPct val="100000"/>
              </a:lnSpc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sto MT"/>
              </a:defRPr>
            </a:pPr>
            <a:r>
              <a:rPr dirty="0"/>
              <a:t>Intake = COH new member intake since </a:t>
            </a:r>
            <a:r>
              <a:rPr lang="en-US" dirty="0"/>
              <a:t>December 29</a:t>
            </a:r>
            <a:r>
              <a:rPr dirty="0"/>
              <a:t>, </a:t>
            </a:r>
            <a:r>
              <a:rPr lang="en-US" dirty="0"/>
              <a:t>2023</a:t>
            </a:r>
            <a:endParaRPr dirty="0"/>
          </a:p>
          <a:p>
            <a:pPr defTabSz="1828800">
              <a:lnSpc>
                <a:spcPct val="100000"/>
              </a:lnSpc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sto MT"/>
              </a:defRPr>
            </a:pPr>
            <a:r>
              <a:rPr dirty="0"/>
              <a:t>Need = new member intake needed to achieve COH goal</a:t>
            </a:r>
          </a:p>
          <a:p>
            <a:pPr defTabSz="1828800">
              <a:lnSpc>
                <a:spcPct val="100000"/>
              </a:lnSpc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sto MT"/>
              </a:defRPr>
            </a:pPr>
            <a:r>
              <a:rPr dirty="0"/>
              <a:t>Online = number of new members brought into the Order using the Online Membership portal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1990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629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After clicking on the “For Members” tab on the home screen, there are myriad training sites and webinars for leaders of all levels.</a:t>
            </a:r>
          </a:p>
        </p:txBody>
      </p:sp>
    </p:spTree>
    <p:extLst>
      <p:ext uri="{BB962C8B-B14F-4D97-AF65-F5344CB8AC3E}">
        <p14:creationId xmlns:p14="http://schemas.microsoft.com/office/powerpoint/2010/main" val="40525435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emphasize the various ways the State of Texas has to stay connected.</a:t>
            </a:r>
          </a:p>
        </p:txBody>
      </p:sp>
    </p:spTree>
    <p:extLst>
      <p:ext uri="{BB962C8B-B14F-4D97-AF65-F5344CB8AC3E}">
        <p14:creationId xmlns:p14="http://schemas.microsoft.com/office/powerpoint/2010/main" val="2691463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4188" y="731838"/>
            <a:ext cx="6507162" cy="3660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551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1500" y="768350"/>
            <a:ext cx="6832600" cy="384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452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1500" y="768350"/>
            <a:ext cx="6832600" cy="384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510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1500" y="768350"/>
            <a:ext cx="6832600" cy="384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128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1500" y="768350"/>
            <a:ext cx="6832600" cy="384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223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1500" y="768350"/>
            <a:ext cx="6832600" cy="384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007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7" name="Shape 2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1828800">
              <a:lnSpc>
                <a:spcPct val="100000"/>
              </a:lnSpc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sto MT"/>
              </a:defRPr>
            </a:lvl1pPr>
          </a:lstStyle>
          <a:p>
            <a:r>
              <a:t>Districts 104, 116</a:t>
            </a:r>
          </a:p>
        </p:txBody>
      </p:sp>
    </p:spTree>
    <p:extLst>
      <p:ext uri="{BB962C8B-B14F-4D97-AF65-F5344CB8AC3E}">
        <p14:creationId xmlns:p14="http://schemas.microsoft.com/office/powerpoint/2010/main" val="8542144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1500" y="768350"/>
            <a:ext cx="6832600" cy="384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6147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1500" y="768350"/>
            <a:ext cx="6832600" cy="384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997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1500" y="768350"/>
            <a:ext cx="6832600" cy="384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7053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1500" y="768350"/>
            <a:ext cx="6832600" cy="384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390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1500" y="768350"/>
            <a:ext cx="6832600" cy="384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235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4188" y="731838"/>
            <a:ext cx="6507162" cy="3660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31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Remain member focused!</a:t>
            </a:r>
          </a:p>
          <a:p>
            <a:endParaRPr lang="en-US"/>
          </a:p>
          <a:p>
            <a:r>
              <a:rPr lang="en-US"/>
              <a:t>Include family members if they are in the local area</a:t>
            </a:r>
          </a:p>
          <a:p>
            <a:endParaRPr lang="en-US"/>
          </a:p>
          <a:p>
            <a:r>
              <a:rPr lang="en-US"/>
              <a:t>Activities – prayer group, fellowship opportunities, Mass, Adoration, Cor, Into the Breach, Men of the Word, etc.</a:t>
            </a:r>
          </a:p>
          <a:p>
            <a:endParaRPr lang="en-US"/>
          </a:p>
          <a:p>
            <a:r>
              <a:rPr lang="en-US"/>
              <a:t>Events – board games, social gatherings, sporting events, school sponsored events, etc.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980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9" name="Shape 3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- Men are initially emailed 3 times to confirm membership</a:t>
            </a:r>
          </a:p>
          <a:p>
            <a:r>
              <a:rPr lang="en-US"/>
              <a:t>   -- Instantly, 24 hours, 48 hours</a:t>
            </a:r>
          </a:p>
          <a:p>
            <a:r>
              <a:rPr lang="en-US"/>
              <a:t>   -- Simply click button: “CONFIRM MEMBERSHIP”</a:t>
            </a:r>
          </a:p>
          <a:p>
            <a:r>
              <a:rPr lang="en-US"/>
              <a:t>- Unconfirmed men remain prospects and are emailed weekly</a:t>
            </a:r>
          </a:p>
          <a:p>
            <a:endParaRPr lang="en-US"/>
          </a:p>
          <a:p>
            <a:r>
              <a:rPr lang="en-US"/>
              <a:t>A member right away – access to benefits and resources</a:t>
            </a:r>
          </a:p>
          <a:p>
            <a:endParaRPr lang="en-US"/>
          </a:p>
          <a:p>
            <a:r>
              <a:rPr lang="en-US"/>
              <a:t>Learn more about the KofC firsthand through online activity</a:t>
            </a:r>
          </a:p>
          <a:p>
            <a:pPr defTabSz="1828800">
              <a:lnSpc>
                <a:spcPct val="100000"/>
              </a:lnSpc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sto MT"/>
              </a:defRPr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Answer to the question of Why?</a:t>
            </a:r>
          </a:p>
          <a:p>
            <a:endParaRPr lang="en-US"/>
          </a:p>
          <a:p>
            <a:r>
              <a:rPr lang="en-US"/>
              <a:t>Purpose</a:t>
            </a:r>
          </a:p>
          <a:p>
            <a:r>
              <a:rPr lang="en-US"/>
              <a:t>Help all men grow in their relationship with Jesus Christ</a:t>
            </a:r>
          </a:p>
          <a:p>
            <a:r>
              <a:rPr lang="en-US"/>
              <a:t>To provide opportunities for men to serve Christ in His Church including being a missionary disciple</a:t>
            </a:r>
          </a:p>
          <a:p>
            <a:r>
              <a:rPr lang="en-US"/>
              <a:t>To provide opportunities for men to serve those in most need in their communities and around the world in the name of Christ Jesus</a:t>
            </a:r>
          </a:p>
          <a:p>
            <a:r>
              <a:rPr lang="en-US"/>
              <a:t>Promise to provide protection and aid to widows and orphans through our insurance arm</a:t>
            </a:r>
          </a:p>
          <a:p>
            <a:endParaRPr lang="en-US"/>
          </a:p>
          <a:p>
            <a:r>
              <a:rPr lang="en-US"/>
              <a:t>Organized recruitment opportunities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45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659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1" name="Shape 3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1828800">
              <a:lnSpc>
                <a:spcPct val="100000"/>
              </a:lnSpc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sto MT"/>
              </a:defRPr>
            </a:pPr>
            <a:r>
              <a:t>Councils need to know where to take their candidates</a:t>
            </a:r>
          </a:p>
          <a:p>
            <a:pPr defTabSz="1828800">
              <a:lnSpc>
                <a:spcPct val="100000"/>
              </a:lnSpc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sto MT"/>
              </a:defRPr>
            </a:pPr>
            <a:endParaRPr/>
          </a:p>
          <a:p>
            <a:pPr defTabSz="1828800">
              <a:lnSpc>
                <a:spcPct val="100000"/>
              </a:lnSpc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sto MT"/>
              </a:defRPr>
            </a:pPr>
            <a:r>
              <a:t>Share the details throughout your District, Diocese and with the State</a:t>
            </a:r>
          </a:p>
          <a:p>
            <a:pPr defTabSz="1828800">
              <a:lnSpc>
                <a:spcPct val="100000"/>
              </a:lnSpc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sto MT"/>
              </a:defRPr>
            </a:pPr>
            <a:r>
              <a:t> - send scheduled CUF information to Brother Charlie Perez</a:t>
            </a:r>
          </a:p>
          <a:p>
            <a:pPr defTabSz="1828800">
              <a:lnSpc>
                <a:spcPct val="100000"/>
              </a:lnSpc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sto MT"/>
              </a:defRPr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5" name="Shape 3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1828800">
              <a:lnSpc>
                <a:spcPct val="100000"/>
              </a:lnSpc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sto MT"/>
              </a:defRPr>
            </a:pPr>
            <a:r>
              <a:rPr lang="en-US"/>
              <a:t>C</a:t>
            </a:r>
            <a:r>
              <a:t>ontinue sharing the Light of Christ with all those you come into contact with.</a:t>
            </a:r>
          </a:p>
          <a:p>
            <a:pPr defTabSz="1828800">
              <a:lnSpc>
                <a:spcPct val="100000"/>
              </a:lnSpc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sto MT"/>
              </a:defRPr>
            </a:pPr>
            <a:endParaRPr/>
          </a:p>
          <a:p>
            <a:pPr defTabSz="1828800">
              <a:lnSpc>
                <a:spcPct val="100000"/>
              </a:lnSpc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sto MT"/>
              </a:defRPr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901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108700" y="584200"/>
            <a:ext cx="17284700" cy="25908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idx="1"/>
          </p:nvPr>
        </p:nvSpPr>
        <p:spPr>
          <a:xfrm>
            <a:off x="301143" y="4396509"/>
            <a:ext cx="23781715" cy="8776477"/>
          </a:xfrm>
          <a:prstGeom prst="rect">
            <a:avLst/>
          </a:prstGeom>
        </p:spPr>
        <p:txBody>
          <a:bodyPr lIns="50800" tIns="50800" rIns="50800" bIns="50800" anchor="t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as State Council…"/>
          <p:cNvSpPr txBox="1"/>
          <p:nvPr/>
        </p:nvSpPr>
        <p:spPr>
          <a:xfrm>
            <a:off x="12194036" y="1965806"/>
            <a:ext cx="11904643" cy="10778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5" tIns="68575" rIns="68575" bIns="68575">
            <a:norm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defRPr sz="10000" b="1">
                <a:effectLst>
                  <a:outerShdw blurRad="12700" dist="25400" dir="18900000" rotWithShape="0">
                    <a:srgbClr val="F1CA31"/>
                  </a:outerShdw>
                </a:effectLst>
              </a:defRPr>
            </a:pPr>
            <a:r>
              <a:t>Texas State Council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defRPr sz="10000" b="1">
                <a:effectLst>
                  <a:outerShdw blurRad="12700" dist="25400" dir="18900000" rotWithShape="0">
                    <a:srgbClr val="F1CA31"/>
                  </a:outerShdw>
                </a:effectLst>
              </a:defRPr>
            </a:pPr>
            <a:br>
              <a:rPr lang="en-US"/>
            </a:br>
            <a:r>
              <a:rPr lang="en-US" sz="14400"/>
              <a:t>Winter </a:t>
            </a:r>
            <a:br>
              <a:rPr lang="en-US" sz="14400"/>
            </a:br>
            <a:r>
              <a:rPr lang="en-US" sz="14400"/>
              <a:t>Diocesan </a:t>
            </a:r>
            <a:br>
              <a:rPr lang="en-US" sz="14400"/>
            </a:br>
            <a:r>
              <a:rPr lang="en-US" sz="14400"/>
              <a:t>Conference</a:t>
            </a:r>
            <a:endParaRPr/>
          </a:p>
        </p:txBody>
      </p:sp>
      <p:pic>
        <p:nvPicPr>
          <p:cNvPr id="32" name="23-24 logo.png" descr="23-24 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321" y="220983"/>
            <a:ext cx="13215622" cy="13274034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1358216" y="5226629"/>
            <a:ext cx="8799284" cy="5806269"/>
          </a:xfrm>
          <a:prstGeom prst="rect">
            <a:avLst/>
          </a:prstGeom>
        </p:spPr>
        <p:txBody>
          <a:bodyPr anchor="t"/>
          <a:lstStyle/>
          <a:p>
            <a:r>
              <a:t>Title Text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copy 3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Body Level One…"/>
          <p:cNvSpPr txBox="1">
            <a:spLocks noGrp="1"/>
          </p:cNvSpPr>
          <p:nvPr>
            <p:ph type="body" idx="1"/>
          </p:nvPr>
        </p:nvSpPr>
        <p:spPr>
          <a:xfrm>
            <a:off x="234691" y="4197784"/>
            <a:ext cx="23914620" cy="8971892"/>
          </a:xfrm>
          <a:prstGeom prst="rect">
            <a:avLst/>
          </a:prstGeom>
        </p:spPr>
        <p:txBody>
          <a:bodyPr lIns="137153" tIns="137153" rIns="137153" bIns="137153" anchor="t"/>
          <a:lstStyle>
            <a:lvl1pPr marL="964292" indent="-957942" algn="l">
              <a:buSzPct val="100000"/>
              <a:buBlip>
                <a:blip r:embed="rId2"/>
              </a:buBlip>
            </a:lvl1pPr>
            <a:lvl2pPr marL="964292" indent="-957942" algn="l">
              <a:buSzPct val="100000"/>
              <a:buBlip>
                <a:blip r:embed="rId2"/>
              </a:buBlip>
            </a:lvl2pPr>
            <a:lvl3pPr marL="964292" indent="-957942" algn="l">
              <a:buSzPct val="100000"/>
              <a:buBlip>
                <a:blip r:embed="rId2"/>
              </a:buBlip>
            </a:lvl3pPr>
            <a:lvl4pPr marL="964292" indent="-957942" algn="l">
              <a:buSzPct val="100000"/>
              <a:buBlip>
                <a:blip r:embed="rId2"/>
              </a:buBlip>
            </a:lvl4pPr>
            <a:lvl5pPr marL="964292" indent="-957942" algn="l">
              <a:buSzPct val="100000"/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xfrm>
            <a:off x="6108700" y="584200"/>
            <a:ext cx="17284700" cy="2590802"/>
          </a:xfrm>
          <a:prstGeom prst="rect">
            <a:avLst/>
          </a:prstGeom>
        </p:spPr>
        <p:txBody>
          <a:bodyPr lIns="137153" tIns="137153" rIns="137153" bIns="137153"/>
          <a:lstStyle/>
          <a:p>
            <a:r>
              <a:t>Title Text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06070" y="11226968"/>
            <a:ext cx="571864" cy="591807"/>
          </a:xfrm>
          <a:prstGeom prst="rect">
            <a:avLst/>
          </a:prstGeom>
        </p:spPr>
        <p:txBody>
          <a:bodyPr lIns="137153" tIns="137153" rIns="137153" bIns="137153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244280" y="4155318"/>
            <a:ext cx="23895439" cy="9045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5" tIns="68575" rIns="68575" bIns="68575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6104730" y="583167"/>
            <a:ext cx="17283896" cy="259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5" tIns="68575" rIns="68575" bIns="68575" anchor="ctr">
            <a:normAutofit/>
          </a:bodyPr>
          <a:lstStyle/>
          <a:p>
            <a:r>
              <a:t>Title Text</a:t>
            </a:r>
          </a:p>
        </p:txBody>
      </p:sp>
      <p:pic>
        <p:nvPicPr>
          <p:cNvPr id="4" name="23-24 logo.png" descr="23-24 logo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59426" y="260569"/>
            <a:ext cx="3554110" cy="356981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4645" y="11295541"/>
            <a:ext cx="434710" cy="454653"/>
          </a:xfrm>
          <a:prstGeom prst="rect">
            <a:avLst/>
          </a:prstGeom>
          <a:ln w="12700">
            <a:miter lim="400000"/>
          </a:ln>
        </p:spPr>
        <p:txBody>
          <a:bodyPr wrap="none" lIns="68575" tIns="68575" rIns="68575" bIns="68575" anchor="ctr">
            <a:spAutoFit/>
          </a:bodyPr>
          <a:lstStyle>
            <a:lvl1pPr algn="ctr">
              <a:defRPr sz="2200">
                <a:solidFill>
                  <a:srgbClr val="FFFFFF"/>
                </a:solidFill>
                <a:effectLst>
                  <a:outerShdw blurRad="50800" dist="38100" dir="54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 spd="med"/>
  <p:txStyles>
    <p:titleStyle>
      <a:lvl1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solidFill>
            <a:srgbClr val="000000"/>
          </a:solidFill>
          <a:effectLst>
            <a:outerShdw blurRad="12700" dist="25400" dir="18900000" rotWithShape="0">
              <a:srgbClr val="B9A23B"/>
            </a:outerShdw>
          </a:effectLst>
          <a:uFillTx/>
          <a:latin typeface="+mj-lt"/>
          <a:ea typeface="+mj-ea"/>
          <a:cs typeface="+mj-cs"/>
          <a:sym typeface="Calisto MT"/>
        </a:defRPr>
      </a:lvl1pPr>
      <a:lvl2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solidFill>
            <a:srgbClr val="000000"/>
          </a:solidFill>
          <a:effectLst>
            <a:outerShdw blurRad="12700" dist="25400" dir="18900000" rotWithShape="0">
              <a:srgbClr val="B9A23B"/>
            </a:outerShdw>
          </a:effectLst>
          <a:uFillTx/>
          <a:latin typeface="+mj-lt"/>
          <a:ea typeface="+mj-ea"/>
          <a:cs typeface="+mj-cs"/>
          <a:sym typeface="Calisto MT"/>
        </a:defRPr>
      </a:lvl2pPr>
      <a:lvl3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solidFill>
            <a:srgbClr val="000000"/>
          </a:solidFill>
          <a:effectLst>
            <a:outerShdw blurRad="12700" dist="25400" dir="18900000" rotWithShape="0">
              <a:srgbClr val="B9A23B"/>
            </a:outerShdw>
          </a:effectLst>
          <a:uFillTx/>
          <a:latin typeface="+mj-lt"/>
          <a:ea typeface="+mj-ea"/>
          <a:cs typeface="+mj-cs"/>
          <a:sym typeface="Calisto MT"/>
        </a:defRPr>
      </a:lvl3pPr>
      <a:lvl4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solidFill>
            <a:srgbClr val="000000"/>
          </a:solidFill>
          <a:effectLst>
            <a:outerShdw blurRad="12700" dist="25400" dir="18900000" rotWithShape="0">
              <a:srgbClr val="B9A23B"/>
            </a:outerShdw>
          </a:effectLst>
          <a:uFillTx/>
          <a:latin typeface="+mj-lt"/>
          <a:ea typeface="+mj-ea"/>
          <a:cs typeface="+mj-cs"/>
          <a:sym typeface="Calisto MT"/>
        </a:defRPr>
      </a:lvl4pPr>
      <a:lvl5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solidFill>
            <a:srgbClr val="000000"/>
          </a:solidFill>
          <a:effectLst>
            <a:outerShdw blurRad="12700" dist="25400" dir="18900000" rotWithShape="0">
              <a:srgbClr val="B9A23B"/>
            </a:outerShdw>
          </a:effectLst>
          <a:uFillTx/>
          <a:latin typeface="+mj-lt"/>
          <a:ea typeface="+mj-ea"/>
          <a:cs typeface="+mj-cs"/>
          <a:sym typeface="Calisto MT"/>
        </a:defRPr>
      </a:lvl5pPr>
      <a:lvl6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solidFill>
            <a:srgbClr val="000000"/>
          </a:solidFill>
          <a:effectLst>
            <a:outerShdw blurRad="12700" dist="25400" dir="18900000" rotWithShape="0">
              <a:srgbClr val="B9A23B"/>
            </a:outerShdw>
          </a:effectLst>
          <a:uFillTx/>
          <a:latin typeface="+mj-lt"/>
          <a:ea typeface="+mj-ea"/>
          <a:cs typeface="+mj-cs"/>
          <a:sym typeface="Calisto MT"/>
        </a:defRPr>
      </a:lvl6pPr>
      <a:lvl7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solidFill>
            <a:srgbClr val="000000"/>
          </a:solidFill>
          <a:effectLst>
            <a:outerShdw blurRad="12700" dist="25400" dir="18900000" rotWithShape="0">
              <a:srgbClr val="B9A23B"/>
            </a:outerShdw>
          </a:effectLst>
          <a:uFillTx/>
          <a:latin typeface="+mj-lt"/>
          <a:ea typeface="+mj-ea"/>
          <a:cs typeface="+mj-cs"/>
          <a:sym typeface="Calisto MT"/>
        </a:defRPr>
      </a:lvl7pPr>
      <a:lvl8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solidFill>
            <a:srgbClr val="000000"/>
          </a:solidFill>
          <a:effectLst>
            <a:outerShdw blurRad="12700" dist="25400" dir="18900000" rotWithShape="0">
              <a:srgbClr val="B9A23B"/>
            </a:outerShdw>
          </a:effectLst>
          <a:uFillTx/>
          <a:latin typeface="+mj-lt"/>
          <a:ea typeface="+mj-ea"/>
          <a:cs typeface="+mj-cs"/>
          <a:sym typeface="Calisto MT"/>
        </a:defRPr>
      </a:lvl8pPr>
      <a:lvl9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solidFill>
            <a:srgbClr val="000000"/>
          </a:solidFill>
          <a:effectLst>
            <a:outerShdw blurRad="12700" dist="25400" dir="18900000" rotWithShape="0">
              <a:srgbClr val="B9A23B"/>
            </a:outerShdw>
          </a:effectLst>
          <a:uFillTx/>
          <a:latin typeface="+mj-lt"/>
          <a:ea typeface="+mj-ea"/>
          <a:cs typeface="+mj-cs"/>
          <a:sym typeface="Calisto MT"/>
        </a:defRPr>
      </a:lvl9pPr>
    </p:titleStyle>
    <p:bodyStyle>
      <a:lvl1pPr marL="0" marR="0" indent="0" algn="ctr" defTabSz="18288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effectLst>
            <a:outerShdw blurRad="12700" dist="25400" dir="18900000" rotWithShape="0">
              <a:srgbClr val="B9A23B"/>
            </a:outerShdw>
          </a:effectLst>
          <a:uFillTx/>
          <a:latin typeface="+mj-lt"/>
          <a:ea typeface="+mj-ea"/>
          <a:cs typeface="+mj-cs"/>
          <a:sym typeface="Calisto MT"/>
        </a:defRPr>
      </a:lvl1pPr>
      <a:lvl2pPr marL="0" marR="0" indent="0" algn="ctr" defTabSz="18288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effectLst>
            <a:outerShdw blurRad="12700" dist="25400" dir="18900000" rotWithShape="0">
              <a:srgbClr val="B9A23B"/>
            </a:outerShdw>
          </a:effectLst>
          <a:uFillTx/>
          <a:latin typeface="+mj-lt"/>
          <a:ea typeface="+mj-ea"/>
          <a:cs typeface="+mj-cs"/>
          <a:sym typeface="Calisto MT"/>
        </a:defRPr>
      </a:lvl2pPr>
      <a:lvl3pPr marL="0" marR="0" indent="0" algn="ctr" defTabSz="18288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effectLst>
            <a:outerShdw blurRad="12700" dist="25400" dir="18900000" rotWithShape="0">
              <a:srgbClr val="B9A23B"/>
            </a:outerShdw>
          </a:effectLst>
          <a:uFillTx/>
          <a:latin typeface="+mj-lt"/>
          <a:ea typeface="+mj-ea"/>
          <a:cs typeface="+mj-cs"/>
          <a:sym typeface="Calisto MT"/>
        </a:defRPr>
      </a:lvl3pPr>
      <a:lvl4pPr marL="0" marR="0" indent="0" algn="ctr" defTabSz="18288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effectLst>
            <a:outerShdw blurRad="12700" dist="25400" dir="18900000" rotWithShape="0">
              <a:srgbClr val="B9A23B"/>
            </a:outerShdw>
          </a:effectLst>
          <a:uFillTx/>
          <a:latin typeface="+mj-lt"/>
          <a:ea typeface="+mj-ea"/>
          <a:cs typeface="+mj-cs"/>
          <a:sym typeface="Calisto MT"/>
        </a:defRPr>
      </a:lvl4pPr>
      <a:lvl5pPr marL="0" marR="0" indent="0" algn="ctr" defTabSz="18288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effectLst>
            <a:outerShdw blurRad="12700" dist="25400" dir="18900000" rotWithShape="0">
              <a:srgbClr val="B9A23B"/>
            </a:outerShdw>
          </a:effectLst>
          <a:uFillTx/>
          <a:latin typeface="+mj-lt"/>
          <a:ea typeface="+mj-ea"/>
          <a:cs typeface="+mj-cs"/>
          <a:sym typeface="Calisto MT"/>
        </a:defRPr>
      </a:lvl5pPr>
      <a:lvl6pPr marL="0" marR="0" indent="0" algn="ctr" defTabSz="18288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effectLst>
            <a:outerShdw blurRad="12700" dist="25400" dir="18900000" rotWithShape="0">
              <a:srgbClr val="B9A23B"/>
            </a:outerShdw>
          </a:effectLst>
          <a:uFillTx/>
          <a:latin typeface="+mj-lt"/>
          <a:ea typeface="+mj-ea"/>
          <a:cs typeface="+mj-cs"/>
          <a:sym typeface="Calisto MT"/>
        </a:defRPr>
      </a:lvl6pPr>
      <a:lvl7pPr marL="0" marR="0" indent="0" algn="ctr" defTabSz="18288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effectLst>
            <a:outerShdw blurRad="12700" dist="25400" dir="18900000" rotWithShape="0">
              <a:srgbClr val="B9A23B"/>
            </a:outerShdw>
          </a:effectLst>
          <a:uFillTx/>
          <a:latin typeface="+mj-lt"/>
          <a:ea typeface="+mj-ea"/>
          <a:cs typeface="+mj-cs"/>
          <a:sym typeface="Calisto MT"/>
        </a:defRPr>
      </a:lvl7pPr>
      <a:lvl8pPr marL="0" marR="0" indent="0" algn="ctr" defTabSz="18288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effectLst>
            <a:outerShdw blurRad="12700" dist="25400" dir="18900000" rotWithShape="0">
              <a:srgbClr val="B9A23B"/>
            </a:outerShdw>
          </a:effectLst>
          <a:uFillTx/>
          <a:latin typeface="+mj-lt"/>
          <a:ea typeface="+mj-ea"/>
          <a:cs typeface="+mj-cs"/>
          <a:sym typeface="Calisto MT"/>
        </a:defRPr>
      </a:lvl8pPr>
      <a:lvl9pPr marL="0" marR="0" indent="0" algn="ctr" defTabSz="1828800" rtl="0" latinLnBrk="0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effectLst>
            <a:outerShdw blurRad="12700" dist="25400" dir="18900000" rotWithShape="0">
              <a:srgbClr val="B9A23B"/>
            </a:outerShdw>
          </a:effectLst>
          <a:uFillTx/>
          <a:latin typeface="+mj-lt"/>
          <a:ea typeface="+mj-ea"/>
          <a:cs typeface="+mj-cs"/>
          <a:sym typeface="Calisto MT"/>
        </a:defRPr>
      </a:lvl9pPr>
    </p:bodyStyle>
    <p:otherStyle>
      <a:lvl1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uFillTx/>
          <a:latin typeface="+mn-lt"/>
          <a:ea typeface="+mn-ea"/>
          <a:cs typeface="+mn-cs"/>
          <a:sym typeface="Calisto MT"/>
        </a:defRPr>
      </a:lvl1pPr>
      <a:lvl2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uFillTx/>
          <a:latin typeface="+mn-lt"/>
          <a:ea typeface="+mn-ea"/>
          <a:cs typeface="+mn-cs"/>
          <a:sym typeface="Calisto MT"/>
        </a:defRPr>
      </a:lvl2pPr>
      <a:lvl3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uFillTx/>
          <a:latin typeface="+mn-lt"/>
          <a:ea typeface="+mn-ea"/>
          <a:cs typeface="+mn-cs"/>
          <a:sym typeface="Calisto MT"/>
        </a:defRPr>
      </a:lvl3pPr>
      <a:lvl4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uFillTx/>
          <a:latin typeface="+mn-lt"/>
          <a:ea typeface="+mn-ea"/>
          <a:cs typeface="+mn-cs"/>
          <a:sym typeface="Calisto MT"/>
        </a:defRPr>
      </a:lvl4pPr>
      <a:lvl5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uFillTx/>
          <a:latin typeface="+mn-lt"/>
          <a:ea typeface="+mn-ea"/>
          <a:cs typeface="+mn-cs"/>
          <a:sym typeface="Calisto MT"/>
        </a:defRPr>
      </a:lvl5pPr>
      <a:lvl6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uFillTx/>
          <a:latin typeface="+mn-lt"/>
          <a:ea typeface="+mn-ea"/>
          <a:cs typeface="+mn-cs"/>
          <a:sym typeface="Calisto MT"/>
        </a:defRPr>
      </a:lvl6pPr>
      <a:lvl7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uFillTx/>
          <a:latin typeface="+mn-lt"/>
          <a:ea typeface="+mn-ea"/>
          <a:cs typeface="+mn-cs"/>
          <a:sym typeface="Calisto MT"/>
        </a:defRPr>
      </a:lvl7pPr>
      <a:lvl8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uFillTx/>
          <a:latin typeface="+mn-lt"/>
          <a:ea typeface="+mn-ea"/>
          <a:cs typeface="+mn-cs"/>
          <a:sym typeface="Calisto MT"/>
        </a:defRPr>
      </a:lvl8pPr>
      <a:lvl9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uFillTx/>
          <a:latin typeface="+mn-lt"/>
          <a:ea typeface="+mn-ea"/>
          <a:cs typeface="+mn-cs"/>
          <a:sym typeface="Calisto MT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76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tkofc.org/assets/uploads/docs/Fillable-A-Educational-Grant-Form-2024-revised-jul2-23.pdf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ofc.org/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ofc.org/un/en/forms/council/roundtable_coordinators2629_p.pdf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13" Type="http://schemas.openxmlformats.org/officeDocument/2006/relationships/image" Target="../media/image56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12" Type="http://schemas.openxmlformats.org/officeDocument/2006/relationships/customXml" Target="../ink/ink9.xml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6" Type="http://schemas.openxmlformats.org/officeDocument/2006/relationships/customXml" Target="../ink/ink1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.xml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5" Type="http://schemas.openxmlformats.org/officeDocument/2006/relationships/image" Target="../media/image57.png"/><Relationship Id="rId10" Type="http://schemas.openxmlformats.org/officeDocument/2006/relationships/customXml" Target="../ink/ink8.xml"/><Relationship Id="rId4" Type="http://schemas.openxmlformats.org/officeDocument/2006/relationships/customXml" Target="../ink/ink5.xml"/><Relationship Id="rId9" Type="http://schemas.openxmlformats.org/officeDocument/2006/relationships/image" Target="../media/image54.png"/><Relationship Id="rId14" Type="http://schemas.openxmlformats.org/officeDocument/2006/relationships/customXml" Target="../ink/ink1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_5gTLRyqVfB1TW3FOtOj1Q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mailto:pelsd66@gmail.co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veade@cs.com" TargetMode="External"/><Relationship Id="rId4" Type="http://schemas.openxmlformats.org/officeDocument/2006/relationships/hyperlink" Target="mailto:mikellwest@gmail.com" TargetMode="Externa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mailto:pelsd66@gmail.com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veade@cs.com" TargetMode="External"/><Relationship Id="rId4" Type="http://schemas.openxmlformats.org/officeDocument/2006/relationships/hyperlink" Target="mailto:mikellwest@gmail.com" TargetMode="Externa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Membership"/>
          <p:cNvSpPr txBox="1">
            <a:spLocks noGrp="1"/>
          </p:cNvSpPr>
          <p:nvPr>
            <p:ph type="title"/>
          </p:nvPr>
        </p:nvSpPr>
        <p:spPr>
          <a:xfrm>
            <a:off x="6108700" y="584199"/>
            <a:ext cx="17284700" cy="2590804"/>
          </a:xfrm>
          <a:prstGeom prst="rect">
            <a:avLst/>
          </a:prstGeom>
        </p:spPr>
        <p:txBody>
          <a:bodyPr/>
          <a:lstStyle/>
          <a:p>
            <a:r>
              <a:t>Membership</a:t>
            </a:r>
          </a:p>
        </p:txBody>
      </p:sp>
      <p:sp>
        <p:nvSpPr>
          <p:cNvPr id="329" name="Double-click to edit"/>
          <p:cNvSpPr txBox="1"/>
          <p:nvPr/>
        </p:nvSpPr>
        <p:spPr>
          <a:xfrm>
            <a:off x="0" y="4156516"/>
            <a:ext cx="23575384" cy="8975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algn="r" defTabSz="914400">
              <a:lnSpc>
                <a:spcPct val="90000"/>
              </a:lnSpc>
              <a:spcBef>
                <a:spcPts val="1000"/>
              </a:spcBef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algn="r" defTabSz="914400">
              <a:lnSpc>
                <a:spcPct val="90000"/>
              </a:lnSpc>
              <a:spcBef>
                <a:spcPts val="1000"/>
              </a:spcBef>
              <a:defRPr sz="6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7200"/>
              <a:t>Ceremonials – Exemplifications</a:t>
            </a:r>
            <a:endParaRPr sz="2800"/>
          </a:p>
          <a:p>
            <a:pPr algn="r" defTabSz="914400">
              <a:lnSpc>
                <a:spcPct val="90000"/>
              </a:lnSpc>
              <a:spcBef>
                <a:spcPts val="1000"/>
              </a:spcBef>
              <a:defRPr sz="6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800"/>
          </a:p>
          <a:p>
            <a:pPr algn="r" defTabSz="914400">
              <a:lnSpc>
                <a:spcPct val="90000"/>
              </a:lnSpc>
              <a:spcBef>
                <a:spcPts val="1000"/>
              </a:spcBef>
              <a:defRPr sz="6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7200"/>
              <a:t>Schedule – Schedule – </a:t>
            </a:r>
            <a:r>
              <a:rPr sz="7200" b="1"/>
              <a:t>Schedule</a:t>
            </a:r>
            <a:endParaRPr sz="2800"/>
          </a:p>
          <a:p>
            <a:pPr algn="r" defTabSz="914400">
              <a:lnSpc>
                <a:spcPct val="90000"/>
              </a:lnSpc>
              <a:spcBef>
                <a:spcPts val="1000"/>
              </a:spcBef>
              <a:defRPr sz="6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800"/>
          </a:p>
          <a:p>
            <a:pPr algn="r" defTabSz="914400">
              <a:lnSpc>
                <a:spcPct val="90000"/>
              </a:lnSpc>
              <a:spcBef>
                <a:spcPts val="1000"/>
              </a:spcBef>
              <a:defRPr sz="6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7200"/>
              <a:t>Live Ceremonials</a:t>
            </a:r>
            <a:endParaRPr sz="2800"/>
          </a:p>
          <a:p>
            <a:pPr algn="r" defTabSz="914400">
              <a:lnSpc>
                <a:spcPct val="90000"/>
              </a:lnSpc>
              <a:spcBef>
                <a:spcPts val="1000"/>
              </a:spcBef>
              <a:defRPr sz="6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7200"/>
              <a:t>Online Ceremonials</a:t>
            </a:r>
            <a:endParaRPr sz="2800"/>
          </a:p>
          <a:p>
            <a:pPr algn="r" defTabSz="914400">
              <a:lnSpc>
                <a:spcPct val="90000"/>
              </a:lnSpc>
              <a:spcBef>
                <a:spcPts val="1000"/>
              </a:spcBef>
              <a:defRPr sz="6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7200"/>
              <a:t>On-Demand Ceremonials</a:t>
            </a:r>
            <a:endParaRPr sz="28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08D5B8-1122-ED34-03BC-BBCD332E291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90074" y="3664336"/>
            <a:ext cx="6949786" cy="920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5245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Membership"/>
          <p:cNvSpPr txBox="1">
            <a:spLocks noGrp="1"/>
          </p:cNvSpPr>
          <p:nvPr>
            <p:ph type="title"/>
          </p:nvPr>
        </p:nvSpPr>
        <p:spPr>
          <a:xfrm>
            <a:off x="6108700" y="584199"/>
            <a:ext cx="17284700" cy="2590804"/>
          </a:xfrm>
          <a:prstGeom prst="rect">
            <a:avLst/>
          </a:prstGeom>
        </p:spPr>
        <p:txBody>
          <a:bodyPr/>
          <a:lstStyle/>
          <a:p>
            <a:r>
              <a:t>Membership</a:t>
            </a:r>
          </a:p>
        </p:txBody>
      </p:sp>
      <p:sp>
        <p:nvSpPr>
          <p:cNvPr id="342" name="Double-click to edit"/>
          <p:cNvSpPr txBox="1"/>
          <p:nvPr/>
        </p:nvSpPr>
        <p:spPr>
          <a:xfrm>
            <a:off x="8640604" y="4572001"/>
            <a:ext cx="14752796" cy="8210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indent="2889" defTabSz="832104">
              <a:lnSpc>
                <a:spcPct val="90000"/>
              </a:lnSpc>
              <a:spcBef>
                <a:spcPts val="900"/>
              </a:spcBef>
              <a:defRPr sz="6006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Next Time We Get Together</a:t>
            </a:r>
            <a:endParaRPr sz="2548"/>
          </a:p>
          <a:p>
            <a:pPr indent="2889" defTabSz="832104">
              <a:lnSpc>
                <a:spcPct val="90000"/>
              </a:lnSpc>
              <a:spcBef>
                <a:spcPts val="900"/>
              </a:spcBef>
              <a:defRPr sz="6006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TSC Convention </a:t>
            </a:r>
            <a:r>
              <a:rPr lang="en-US"/>
              <a:t>April 26-28</a:t>
            </a:r>
            <a:r>
              <a:t>, 202</a:t>
            </a:r>
            <a:r>
              <a:rPr lang="en-US"/>
              <a:t>4</a:t>
            </a:r>
            <a:r>
              <a:rPr b="0"/>
              <a:t>    </a:t>
            </a:r>
            <a:endParaRPr sz="2548"/>
          </a:p>
          <a:p>
            <a:pPr indent="2889" defTabSz="832104">
              <a:lnSpc>
                <a:spcPct val="90000"/>
              </a:lnSpc>
              <a:spcBef>
                <a:spcPts val="900"/>
              </a:spcBef>
              <a:defRPr sz="546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Recruitment Goals</a:t>
            </a:r>
            <a:endParaRPr sz="2548"/>
          </a:p>
          <a:p>
            <a:pPr indent="2889" defTabSz="832104">
              <a:lnSpc>
                <a:spcPct val="90000"/>
              </a:lnSpc>
              <a:spcBef>
                <a:spcPts val="900"/>
              </a:spcBef>
              <a:defRPr sz="546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January - </a:t>
            </a:r>
            <a:r>
              <a:rPr lang="en-US"/>
              <a:t>361</a:t>
            </a:r>
            <a:endParaRPr sz="2548"/>
          </a:p>
          <a:p>
            <a:pPr indent="2889" defTabSz="832104">
              <a:lnSpc>
                <a:spcPct val="90000"/>
              </a:lnSpc>
              <a:spcBef>
                <a:spcPts val="900"/>
              </a:spcBef>
              <a:defRPr sz="546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February - </a:t>
            </a:r>
            <a:r>
              <a:rPr lang="en-US"/>
              <a:t>413</a:t>
            </a:r>
            <a:r>
              <a:t> </a:t>
            </a:r>
            <a:endParaRPr sz="2548"/>
          </a:p>
          <a:p>
            <a:pPr indent="2889" defTabSz="832104">
              <a:lnSpc>
                <a:spcPct val="90000"/>
              </a:lnSpc>
              <a:spcBef>
                <a:spcPts val="900"/>
              </a:spcBef>
              <a:defRPr sz="546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March - </a:t>
            </a:r>
            <a:r>
              <a:rPr lang="en-US"/>
              <a:t>440</a:t>
            </a:r>
            <a:r>
              <a:t> </a:t>
            </a:r>
            <a:endParaRPr sz="2548"/>
          </a:p>
          <a:p>
            <a:pPr indent="2889" defTabSz="832104">
              <a:lnSpc>
                <a:spcPct val="90000"/>
              </a:lnSpc>
              <a:spcBef>
                <a:spcPts val="900"/>
              </a:spcBef>
              <a:defRPr sz="546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April - </a:t>
            </a:r>
            <a:r>
              <a:rPr lang="en-US"/>
              <a:t>435</a:t>
            </a:r>
            <a:endParaRPr sz="2548"/>
          </a:p>
          <a:p>
            <a:pPr indent="2889" defTabSz="832104">
              <a:lnSpc>
                <a:spcPct val="90000"/>
              </a:lnSpc>
              <a:spcBef>
                <a:spcPts val="900"/>
              </a:spcBef>
              <a:defRPr sz="546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Goal</a:t>
            </a:r>
            <a:r>
              <a:rPr lang="en-US"/>
              <a:t>s =</a:t>
            </a:r>
            <a:r>
              <a:t> 1,</a:t>
            </a:r>
            <a:r>
              <a:rPr lang="en-US"/>
              <a:t>649</a:t>
            </a:r>
            <a:r>
              <a:t> New Members</a:t>
            </a:r>
            <a:endParaRPr sz="2548"/>
          </a:p>
          <a:p>
            <a:pPr indent="2889" defTabSz="832104">
              <a:lnSpc>
                <a:spcPct val="90000"/>
              </a:lnSpc>
              <a:spcBef>
                <a:spcPts val="900"/>
              </a:spcBef>
              <a:defRPr sz="2548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548"/>
          </a:p>
        </p:txBody>
      </p:sp>
      <p:pic>
        <p:nvPicPr>
          <p:cNvPr id="2" name="Picture 3" descr="Picture 3">
            <a:extLst>
              <a:ext uri="{FF2B5EF4-FFF2-40B4-BE49-F238E27FC236}">
                <a16:creationId xmlns:a16="http://schemas.microsoft.com/office/drawing/2014/main" id="{7D43D0D0-FE47-0E40-515F-D37CBA45A2F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67223" y="3585020"/>
            <a:ext cx="5141348" cy="85598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4538582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Membership"/>
          <p:cNvSpPr txBox="1">
            <a:spLocks noGrp="1"/>
          </p:cNvSpPr>
          <p:nvPr>
            <p:ph type="title"/>
          </p:nvPr>
        </p:nvSpPr>
        <p:spPr>
          <a:xfrm>
            <a:off x="6108700" y="584199"/>
            <a:ext cx="17284700" cy="2590804"/>
          </a:xfrm>
          <a:prstGeom prst="rect">
            <a:avLst/>
          </a:prstGeom>
        </p:spPr>
        <p:txBody>
          <a:bodyPr/>
          <a:lstStyle/>
          <a:p>
            <a:r>
              <a:rPr dirty="0"/>
              <a:t>Membership</a:t>
            </a:r>
          </a:p>
        </p:txBody>
      </p:sp>
      <p:pic>
        <p:nvPicPr>
          <p:cNvPr id="348" name="Picture 3" descr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59955" y="3941481"/>
            <a:ext cx="5141348" cy="8559801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Double-click to edit"/>
          <p:cNvSpPr txBox="1"/>
          <p:nvPr/>
        </p:nvSpPr>
        <p:spPr>
          <a:xfrm>
            <a:off x="2674318" y="5056092"/>
            <a:ext cx="11672048" cy="7779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indent="3111" algn="l" defTabSz="896111">
              <a:lnSpc>
                <a:spcPct val="90000"/>
              </a:lnSpc>
              <a:spcBef>
                <a:spcPts val="900"/>
              </a:spcBef>
              <a:defRPr sz="6468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Circle of Honor</a:t>
            </a:r>
            <a:endParaRPr sz="2744"/>
          </a:p>
          <a:p>
            <a:pPr indent="3111" algn="l" defTabSz="896111">
              <a:lnSpc>
                <a:spcPct val="90000"/>
              </a:lnSpc>
              <a:spcBef>
                <a:spcPts val="900"/>
              </a:spcBef>
              <a:defRPr sz="6468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744"/>
          </a:p>
          <a:p>
            <a:pPr indent="3111" algn="l" defTabSz="896111">
              <a:lnSpc>
                <a:spcPct val="90000"/>
              </a:lnSpc>
              <a:spcBef>
                <a:spcPts val="900"/>
              </a:spcBef>
              <a:defRPr sz="6468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Finish Strong</a:t>
            </a:r>
            <a:endParaRPr sz="2744"/>
          </a:p>
          <a:p>
            <a:pPr indent="3111" algn="l" defTabSz="896111">
              <a:lnSpc>
                <a:spcPct val="90000"/>
              </a:lnSpc>
              <a:spcBef>
                <a:spcPts val="900"/>
              </a:spcBef>
              <a:defRPr sz="6468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744"/>
          </a:p>
          <a:p>
            <a:pPr indent="3111" algn="l" defTabSz="896111">
              <a:lnSpc>
                <a:spcPct val="90000"/>
              </a:lnSpc>
              <a:spcBef>
                <a:spcPts val="900"/>
              </a:spcBef>
              <a:defRPr sz="6468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May – </a:t>
            </a:r>
            <a:r>
              <a:rPr lang="en-US"/>
              <a:t>481</a:t>
            </a:r>
            <a:r>
              <a:t>     </a:t>
            </a:r>
            <a:endParaRPr sz="2744"/>
          </a:p>
          <a:p>
            <a:pPr indent="3111" algn="l" defTabSz="896111">
              <a:lnSpc>
                <a:spcPct val="90000"/>
              </a:lnSpc>
              <a:spcBef>
                <a:spcPts val="900"/>
              </a:spcBef>
              <a:defRPr sz="6468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744"/>
          </a:p>
          <a:p>
            <a:pPr indent="3111" algn="l" defTabSz="896111">
              <a:lnSpc>
                <a:spcPct val="90000"/>
              </a:lnSpc>
              <a:spcBef>
                <a:spcPts val="900"/>
              </a:spcBef>
              <a:defRPr sz="6468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June - </a:t>
            </a:r>
            <a:r>
              <a:rPr lang="en-US"/>
              <a:t>528</a:t>
            </a:r>
            <a:endParaRPr sz="2744"/>
          </a:p>
        </p:txBody>
      </p:sp>
    </p:spTree>
    <p:extLst>
      <p:ext uri="{BB962C8B-B14F-4D97-AF65-F5344CB8AC3E}">
        <p14:creationId xmlns:p14="http://schemas.microsoft.com/office/powerpoint/2010/main" val="100274518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489846-68B9-5AC0-E29F-4C9C11345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7416" y="5473755"/>
            <a:ext cx="23895438" cy="9045562"/>
          </a:xfrm>
        </p:spPr>
        <p:txBody>
          <a:bodyPr>
            <a:normAutofit/>
          </a:bodyPr>
          <a:lstStyle/>
          <a:p>
            <a:pPr algn="l">
              <a:buBlip>
                <a:blip r:embed="rId2"/>
              </a:buBlip>
            </a:pPr>
            <a:r>
              <a:rPr lang="en-US" dirty="0">
                <a:effectLst/>
              </a:rPr>
              <a:t>Fundraising </a:t>
            </a:r>
          </a:p>
          <a:p>
            <a:pPr algn="l"/>
            <a:r>
              <a:rPr lang="en-US" dirty="0">
                <a:effectLst/>
              </a:rPr>
              <a:t>	Reports and Historical Data</a:t>
            </a:r>
          </a:p>
          <a:p>
            <a:pPr algn="l">
              <a:buBlip>
                <a:blip r:embed="rId2"/>
              </a:buBlip>
            </a:pPr>
            <a:r>
              <a:rPr lang="en-US" dirty="0">
                <a:effectLst/>
              </a:rPr>
              <a:t>American Wheelchair Mission</a:t>
            </a:r>
          </a:p>
          <a:p>
            <a:pPr algn="l">
              <a:buBlip>
                <a:blip r:embed="rId2"/>
              </a:buBlip>
            </a:pPr>
            <a:r>
              <a:rPr lang="en-US" dirty="0">
                <a:effectLst/>
              </a:rPr>
              <a:t>Bishop Thomas J. Flanagan Fund - Grants for Retired Priests</a:t>
            </a:r>
          </a:p>
          <a:p>
            <a:pPr algn="l">
              <a:buBlip>
                <a:blip r:embed="rId2"/>
              </a:buBlip>
            </a:pPr>
            <a:r>
              <a:rPr lang="en-US" dirty="0">
                <a:effectLst/>
              </a:rPr>
              <a:t>Cardinal Medeiros Fellow which funds:</a:t>
            </a:r>
          </a:p>
          <a:p>
            <a:pPr lvl="2" algn="l"/>
            <a:r>
              <a:rPr lang="en-US" dirty="0">
                <a:effectLst/>
              </a:rPr>
              <a:t>	Educational Grants</a:t>
            </a:r>
          </a:p>
          <a:p>
            <a:pPr algn="l">
              <a:buBlip>
                <a:blip r:embed="rId2"/>
              </a:buBlip>
            </a:pPr>
            <a:r>
              <a:rPr lang="en-US" dirty="0">
                <a:effectLst/>
              </a:rPr>
              <a:t>Special Olympics</a:t>
            </a:r>
          </a:p>
          <a:p>
            <a:pPr algn="l">
              <a:buBlip>
                <a:blip r:embed="rId2"/>
              </a:buBlip>
            </a:pPr>
            <a:r>
              <a:rPr lang="en-US" dirty="0">
                <a:effectLst/>
              </a:rPr>
              <a:t>Emergency Response</a:t>
            </a:r>
          </a:p>
          <a:p>
            <a:pPr hangingPunct="1">
              <a:defRPr sz="11000"/>
            </a:pP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348375-A231-6766-119B-49CB5528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6832" y="604432"/>
            <a:ext cx="17283896" cy="2590801"/>
          </a:xfrm>
        </p:spPr>
        <p:txBody>
          <a:bodyPr>
            <a:normAutofit fontScale="90000"/>
          </a:bodyPr>
          <a:lstStyle/>
          <a:p>
            <a:r>
              <a:rPr lang="en-US" sz="11800" b="1" dirty="0"/>
              <a:t>State Charities</a:t>
            </a:r>
            <a:br>
              <a:rPr lang="en-US" b="1" dirty="0"/>
            </a:br>
            <a:r>
              <a:rPr lang="en-US" sz="7300" b="1" dirty="0"/>
              <a:t>Reed Fontenot, State Director</a:t>
            </a:r>
          </a:p>
        </p:txBody>
      </p:sp>
    </p:spTree>
    <p:extLst>
      <p:ext uri="{BB962C8B-B14F-4D97-AF65-F5344CB8AC3E}">
        <p14:creationId xmlns:p14="http://schemas.microsoft.com/office/powerpoint/2010/main" val="392293578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489846-68B9-5AC0-E29F-4C9C11345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2114" y="5303635"/>
            <a:ext cx="23895438" cy="9045562"/>
          </a:xfrm>
        </p:spPr>
        <p:txBody>
          <a:bodyPr>
            <a:normAutofit/>
          </a:bodyPr>
          <a:lstStyle/>
          <a:p>
            <a:pPr algn="l">
              <a:buBlip>
                <a:blip r:embed="rId2"/>
              </a:buBlip>
            </a:pPr>
            <a:r>
              <a:rPr lang="en-US" dirty="0">
                <a:effectLst/>
              </a:rPr>
              <a:t>2023-2024 TSC Charity Goal = ~$</a:t>
            </a:r>
            <a:r>
              <a:rPr lang="en-US" dirty="0"/>
              <a:t>840,000</a:t>
            </a:r>
            <a:endParaRPr lang="en-US">
              <a:effectLst/>
            </a:endParaRPr>
          </a:p>
          <a:p>
            <a:pPr algn="l">
              <a:buBlip>
                <a:blip r:embed="rId2"/>
              </a:buBlip>
            </a:pPr>
            <a:r>
              <a:rPr lang="en-US" dirty="0">
                <a:effectLst/>
              </a:rPr>
              <a:t>Increase Charitable Volunteer Hours Documentation </a:t>
            </a:r>
          </a:p>
          <a:p>
            <a:pPr marL="3175" algn="l"/>
            <a:r>
              <a:rPr lang="en-US" dirty="0">
                <a:effectLst/>
              </a:rPr>
              <a:t>	(reported on </a:t>
            </a:r>
            <a:r>
              <a:rPr lang="en-US" dirty="0">
                <a:solidFill>
                  <a:srgbClr val="D90B00"/>
                </a:solidFill>
                <a:effectLst/>
              </a:rPr>
              <a:t>Form 1728 </a:t>
            </a:r>
            <a:r>
              <a:rPr lang="en-US" dirty="0">
                <a:solidFill>
                  <a:schemeClr val="tx1"/>
                </a:solidFill>
                <a:effectLst/>
              </a:rPr>
              <a:t>due January 31, 2024</a:t>
            </a:r>
            <a:r>
              <a:rPr lang="en-US" dirty="0">
                <a:effectLst/>
              </a:rPr>
              <a:t>)</a:t>
            </a:r>
          </a:p>
          <a:p>
            <a:pPr algn="l">
              <a:buChar char="•"/>
            </a:pPr>
            <a:endParaRPr lang="en-US">
              <a:effectLst/>
            </a:endParaRPr>
          </a:p>
          <a:p>
            <a:pPr algn="l">
              <a:buBlip>
                <a:blip r:embed="rId2"/>
              </a:buBlip>
            </a:pPr>
            <a:r>
              <a:rPr lang="en-US" dirty="0">
                <a:effectLst/>
              </a:rPr>
              <a:t>TSC Charity PIN displayed by every Texas fraternal leader</a:t>
            </a:r>
          </a:p>
          <a:p>
            <a:pPr algn="l"/>
            <a:r>
              <a:rPr lang="en-US" dirty="0">
                <a:effectLst/>
              </a:rPr>
              <a:t>	- just $20 for individual contributions!</a:t>
            </a:r>
          </a:p>
          <a:p>
            <a:pPr hangingPunct="1">
              <a:defRPr sz="11000"/>
            </a:pPr>
            <a:endParaRPr lang="en-US">
              <a:effectLst/>
            </a:endParaRP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348375-A231-6766-119B-49CB5528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303" y="391781"/>
            <a:ext cx="17283896" cy="2590801"/>
          </a:xfrm>
        </p:spPr>
        <p:txBody>
          <a:bodyPr/>
          <a:lstStyle/>
          <a:p>
            <a:r>
              <a:rPr lang="en-US"/>
              <a:t>Charity fundraising goals:</a:t>
            </a:r>
          </a:p>
        </p:txBody>
      </p:sp>
    </p:spTree>
    <p:extLst>
      <p:ext uri="{BB962C8B-B14F-4D97-AF65-F5344CB8AC3E}">
        <p14:creationId xmlns:p14="http://schemas.microsoft.com/office/powerpoint/2010/main" val="203258427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489846-68B9-5AC0-E29F-4C9C11345D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hangingPunct="1">
              <a:defRPr sz="11000"/>
            </a:pPr>
            <a:endParaRPr lang="en-US">
              <a:effectLst/>
            </a:endParaRP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348375-A231-6766-119B-49CB5528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9420" y="701736"/>
            <a:ext cx="17283896" cy="2590801"/>
          </a:xfrm>
        </p:spPr>
        <p:txBody>
          <a:bodyPr>
            <a:normAutofit/>
          </a:bodyPr>
          <a:lstStyle/>
          <a:p>
            <a:r>
              <a:rPr lang="en-US" dirty="0"/>
              <a:t>State Charities</a:t>
            </a:r>
            <a:br>
              <a:rPr lang="en-US" dirty="0"/>
            </a:br>
            <a:r>
              <a:rPr lang="en-US" sz="4400" b="1" dirty="0">
                <a:effectLst/>
                <a:latin typeface="Georgia" panose="02040502050405020303" pitchFamily="18" charset="0"/>
              </a:rPr>
              <a:t>Expenses for the 30% of Charity Funds retained by the State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0A29A4-25E2-5A95-D8BD-4ED358C2B20A}"/>
              </a:ext>
            </a:extLst>
          </p:cNvPr>
          <p:cNvSpPr txBox="1"/>
          <p:nvPr/>
        </p:nvSpPr>
        <p:spPr>
          <a:xfrm>
            <a:off x="3726551" y="3297381"/>
            <a:ext cx="19743050" cy="100950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5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Educational Grants and Catholic School grants.</a:t>
            </a:r>
          </a:p>
          <a:p>
            <a:pPr algn="l">
              <a:buFont typeface="Arial" pitchFamily="34" charset="0"/>
              <a:buChar char="•"/>
            </a:pPr>
            <a:r>
              <a:rPr lang="en-US" sz="5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Special Olympics 	</a:t>
            </a:r>
          </a:p>
          <a:p>
            <a:pPr algn="l">
              <a:buFont typeface="Arial" pitchFamily="34" charset="0"/>
              <a:buChar char="•"/>
            </a:pPr>
            <a:r>
              <a:rPr lang="en-US" sz="5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Disaster Relief state expenses</a:t>
            </a:r>
          </a:p>
          <a:p>
            <a:pPr algn="l">
              <a:buFont typeface="Arial" pitchFamily="34" charset="0"/>
              <a:buChar char="•"/>
            </a:pPr>
            <a:r>
              <a:rPr lang="en-US" sz="5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Catholic Archives - Texas.</a:t>
            </a:r>
          </a:p>
          <a:p>
            <a:pPr algn="l">
              <a:buFont typeface="Arial" pitchFamily="34" charset="0"/>
              <a:buChar char="•"/>
            </a:pPr>
            <a:r>
              <a:rPr lang="en-US" sz="5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Awards for State Charities</a:t>
            </a:r>
          </a:p>
          <a:p>
            <a:pPr algn="l">
              <a:buFont typeface="Arial" pitchFamily="34" charset="0"/>
              <a:buChar char="•"/>
            </a:pPr>
            <a:r>
              <a:rPr lang="en-US" sz="5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Charity Board meetings (3 times per year)</a:t>
            </a:r>
          </a:p>
          <a:p>
            <a:pPr algn="l">
              <a:buFont typeface="Arial" pitchFamily="34" charset="0"/>
              <a:buChar char="•"/>
            </a:pPr>
            <a:r>
              <a:rPr lang="en-US" sz="5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Charity pins </a:t>
            </a:r>
          </a:p>
          <a:p>
            <a:pPr algn="l">
              <a:buFont typeface="Arial" pitchFamily="34" charset="0"/>
              <a:buChar char="•"/>
            </a:pPr>
            <a:r>
              <a:rPr lang="en-US" sz="5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Fundraising committee expenses</a:t>
            </a:r>
          </a:p>
          <a:p>
            <a:pPr algn="l">
              <a:buFont typeface="Arial" pitchFamily="34" charset="0"/>
              <a:buChar char="•"/>
            </a:pPr>
            <a:r>
              <a:rPr lang="en-US" sz="5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Miscellaneous requests for donations (i.e. College Catholic Centers – usually matching funds, etc.)</a:t>
            </a:r>
          </a:p>
          <a:p>
            <a:pPr>
              <a:buFont typeface="Arial" pitchFamily="34" charset="0"/>
              <a:buChar char="•"/>
            </a:pPr>
            <a:r>
              <a:rPr lang="en-US" sz="5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State Office Administration </a:t>
            </a:r>
            <a:r>
              <a:rPr lang="en-US" sz="5000" b="1" dirty="0">
                <a:latin typeface="Georgia" panose="02040502050405020303" pitchFamily="18" charset="0"/>
              </a:rPr>
              <a:t>(ONLY 3% of the expenditures)</a:t>
            </a:r>
            <a:endParaRPr lang="en-US" sz="5000" b="0" i="0" u="none" strike="noStrike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5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Online fees for Texas state website donations</a:t>
            </a:r>
          </a:p>
          <a:p>
            <a:pPr algn="l">
              <a:buFont typeface="Arial" pitchFamily="34" charset="0"/>
              <a:buChar char="•"/>
            </a:pPr>
            <a:r>
              <a:rPr lang="en-US" sz="5000" b="0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Swipe card fees for Square device at State Meetings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351652349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489846-68B9-5AC0-E29F-4C9C11345D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hangingPunct="1">
              <a:defRPr sz="11000"/>
            </a:pPr>
            <a:endParaRPr lang="en-US">
              <a:effectLst/>
            </a:endParaRP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348375-A231-6766-119B-49CB5528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7493" y="923409"/>
            <a:ext cx="17283896" cy="2590801"/>
          </a:xfrm>
        </p:spPr>
        <p:txBody>
          <a:bodyPr>
            <a:normAutofit/>
          </a:bodyPr>
          <a:lstStyle/>
          <a:p>
            <a:r>
              <a:rPr lang="en-US" dirty="0"/>
              <a:t>State Charities </a:t>
            </a:r>
            <a:r>
              <a:rPr lang="en-US" sz="6600" dirty="0"/>
              <a:t>(12/31/23)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0A29A4-25E2-5A95-D8BD-4ED358C2B20A}"/>
              </a:ext>
            </a:extLst>
          </p:cNvPr>
          <p:cNvSpPr txBox="1"/>
          <p:nvPr/>
        </p:nvSpPr>
        <p:spPr>
          <a:xfrm>
            <a:off x="1488558" y="3492649"/>
            <a:ext cx="20733488" cy="21390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 marL="452755" indent="-450215" defTabSz="859536">
              <a:spcBef>
                <a:spcPts val="250"/>
              </a:spcBef>
              <a:buBlip>
                <a:blip r:embed="rId2"/>
              </a:buBlip>
              <a:defRPr sz="6204">
                <a:effectLst>
                  <a:outerShdw blurRad="11938" dist="23876" dir="18900000" rotWithShape="0">
                    <a:srgbClr val="B9A23B"/>
                  </a:outerShdw>
                </a:effectLst>
              </a:defRPr>
            </a:pPr>
            <a:endParaRPr lang="en-US" sz="4800"/>
          </a:p>
          <a:p>
            <a:pPr marL="452755" indent="-450215" defTabSz="859536">
              <a:spcBef>
                <a:spcPts val="250"/>
              </a:spcBef>
              <a:buBlip>
                <a:blip r:embed="rId2"/>
              </a:buBlip>
              <a:defRPr sz="6204">
                <a:effectLst>
                  <a:outerShdw blurRad="11938" dist="23876" dir="18900000" rotWithShape="0">
                    <a:srgbClr val="B9A23B"/>
                  </a:outerShdw>
                </a:effectLst>
              </a:defRPr>
            </a:pPr>
            <a:endParaRPr lang="en-US" sz="4000" dirty="0"/>
          </a:p>
          <a:p>
            <a:pPr marL="2540" defTabSz="859536">
              <a:spcBef>
                <a:spcPts val="250"/>
              </a:spcBef>
              <a:defRPr sz="6204">
                <a:effectLst>
                  <a:outerShdw blurRad="11938" dist="23876" dir="18900000" rotWithShape="0">
                    <a:srgbClr val="B9A23B"/>
                  </a:outerShdw>
                </a:effectLst>
              </a:defRPr>
            </a:pPr>
            <a:endParaRPr lang="en-US" sz="4000"/>
          </a:p>
        </p:txBody>
      </p:sp>
      <p:pic>
        <p:nvPicPr>
          <p:cNvPr id="8" name="Picture 7" descr="A table with numbers and a number of people&#10;&#10;Description automatically generated">
            <a:extLst>
              <a:ext uri="{FF2B5EF4-FFF2-40B4-BE49-F238E27FC236}">
                <a16:creationId xmlns:a16="http://schemas.microsoft.com/office/drawing/2014/main" id="{189EBA30-335E-A478-17D4-FC7CFA6B66E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7216" y="3647275"/>
            <a:ext cx="17240501" cy="9566573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1523997" y="9708830"/>
            <a:ext cx="1939637" cy="1253321"/>
          </a:xfrm>
          <a:prstGeom prst="rightArrow">
            <a:avLst/>
          </a:prstGeom>
          <a:solidFill>
            <a:srgbClr val="FF0000"/>
          </a:solidFill>
          <a:ln w="25400" cap="flat">
            <a:solidFill>
              <a:srgbClr val="FF0000"/>
            </a:solidFill>
            <a:prstDash val="solid"/>
            <a:round/>
          </a:ln>
          <a:effectLst>
            <a:outerShdw blurRad="114300" dist="63500" dir="2100000" rotWithShape="0">
              <a:srgbClr val="000000">
                <a:alpha val="5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8575" tIns="68575" rIns="68575" bIns="68575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14553209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489846-68B9-5AC0-E29F-4C9C11345D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hangingPunct="1">
              <a:defRPr sz="11000"/>
            </a:pPr>
            <a:endParaRPr lang="en-US">
              <a:effectLst/>
            </a:endParaRP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348375-A231-6766-119B-49CB5528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2256" y="774553"/>
            <a:ext cx="17283896" cy="2590801"/>
          </a:xfrm>
        </p:spPr>
        <p:txBody>
          <a:bodyPr>
            <a:normAutofit fontScale="90000"/>
          </a:bodyPr>
          <a:lstStyle/>
          <a:p>
            <a:r>
              <a:rPr lang="en-US"/>
              <a:t>State Charities</a:t>
            </a:r>
            <a:br>
              <a:rPr lang="en-US"/>
            </a:br>
            <a:r>
              <a:rPr lang="en-US"/>
              <a:t>American Wheelchair Mission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0A29A4-25E2-5A95-D8BD-4ED358C2B20A}"/>
              </a:ext>
            </a:extLst>
          </p:cNvPr>
          <p:cNvSpPr txBox="1"/>
          <p:nvPr/>
        </p:nvSpPr>
        <p:spPr>
          <a:xfrm>
            <a:off x="2860425" y="4155318"/>
            <a:ext cx="20733488" cy="89492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453217" indent="-450233" defTabSz="859536">
              <a:spcBef>
                <a:spcPts val="250"/>
              </a:spcBef>
              <a:buBlip>
                <a:blip r:embed="rId2"/>
              </a:buBlip>
              <a:defRPr sz="6204">
                <a:effectLst>
                  <a:outerShdw blurRad="11938" dist="23876" dir="18900000" rotWithShape="0">
                    <a:srgbClr val="B9A23B"/>
                  </a:outerShdw>
                </a:effectLst>
              </a:defRPr>
            </a:pPr>
            <a:r>
              <a:rPr lang="en-US" sz="5500" dirty="0"/>
              <a:t>The 1</a:t>
            </a:r>
            <a:r>
              <a:rPr lang="en-US" sz="5500" baseline="30000" dirty="0"/>
              <a:t>st</a:t>
            </a:r>
            <a:r>
              <a:rPr lang="en-US" sz="5500" dirty="0"/>
              <a:t> Lady’s Project!</a:t>
            </a:r>
          </a:p>
          <a:p>
            <a:pPr marL="453217" indent="-450233" defTabSz="859536">
              <a:spcBef>
                <a:spcPts val="250"/>
              </a:spcBef>
              <a:buBlip>
                <a:blip r:embed="rId2"/>
              </a:buBlip>
              <a:defRPr sz="6204">
                <a:effectLst>
                  <a:outerShdw blurRad="11938" dist="23876" dir="18900000" rotWithShape="0">
                    <a:srgbClr val="B9A23B"/>
                  </a:outerShdw>
                </a:effectLst>
              </a:defRPr>
            </a:pPr>
            <a:endParaRPr lang="en-US" sz="5500" dirty="0"/>
          </a:p>
          <a:p>
            <a:pPr marL="453217" indent="-450233" defTabSz="859536">
              <a:spcBef>
                <a:spcPts val="250"/>
              </a:spcBef>
              <a:buBlip>
                <a:blip r:embed="rId2"/>
              </a:buBlip>
              <a:defRPr sz="6204">
                <a:effectLst>
                  <a:outerShdw blurRad="11938" dist="23876" dir="18900000" rotWithShape="0">
                    <a:srgbClr val="B9A23B"/>
                  </a:outerShdw>
                </a:effectLst>
              </a:defRPr>
            </a:pPr>
            <a:r>
              <a:rPr lang="en-US" sz="5500" dirty="0"/>
              <a:t>Goal is to exceed $1,000,000 in contributions this year</a:t>
            </a:r>
          </a:p>
          <a:p>
            <a:pPr marL="453217" indent="-450233" algn="l" defTabSz="859536">
              <a:spcBef>
                <a:spcPts val="250"/>
              </a:spcBef>
              <a:buBlip>
                <a:blip r:embed="rId2"/>
              </a:buBlip>
              <a:defRPr sz="6204">
                <a:effectLst>
                  <a:outerShdw blurRad="11938" dist="23876" dir="18900000" rotWithShape="0">
                    <a:srgbClr val="B9A23B"/>
                  </a:outerShdw>
                </a:effectLst>
              </a:defRPr>
            </a:pPr>
            <a:endParaRPr lang="en-US" sz="2800" dirty="0">
              <a:effectLst/>
            </a:endParaRPr>
          </a:p>
          <a:p>
            <a:pPr marL="453217" indent="-450233" algn="l" defTabSz="859536">
              <a:spcBef>
                <a:spcPts val="250"/>
              </a:spcBef>
              <a:buBlip>
                <a:blip r:embed="rId2"/>
              </a:buBlip>
              <a:defRPr sz="6204">
                <a:effectLst>
                  <a:outerShdw blurRad="11938" dist="23876" dir="18900000" rotWithShape="0">
                    <a:srgbClr val="B9A23B"/>
                  </a:outerShdw>
                </a:effectLst>
              </a:defRPr>
            </a:pPr>
            <a:r>
              <a:rPr lang="en-US" sz="5500" b="0" i="0" u="none" strike="noStrike" dirty="0">
                <a:solidFill>
                  <a:srgbClr val="000000"/>
                </a:solidFill>
                <a:effectLst/>
              </a:rPr>
              <a:t>The goal for District Deputies is to have all their Councils participate in the Wheelchair Program by donating at least $150 for one wheelchair and have at least one of their Councils hold a Wheelchair Sunday.</a:t>
            </a:r>
          </a:p>
          <a:p>
            <a:pPr marL="2984" algn="l" defTabSz="859536">
              <a:spcBef>
                <a:spcPts val="250"/>
              </a:spcBef>
              <a:defRPr sz="6204">
                <a:effectLst>
                  <a:outerShdw blurRad="11938" dist="23876" dir="18900000" rotWithShape="0">
                    <a:srgbClr val="B9A23B"/>
                  </a:outerShdw>
                </a:effectLst>
              </a:defRPr>
            </a:pPr>
            <a:endParaRPr lang="en-US" sz="2800" dirty="0">
              <a:effectLst/>
            </a:endParaRPr>
          </a:p>
          <a:p>
            <a:pPr marL="453217" indent="-450233" algn="l" defTabSz="859536">
              <a:spcBef>
                <a:spcPts val="250"/>
              </a:spcBef>
              <a:buBlip>
                <a:blip r:embed="rId2"/>
              </a:buBlip>
              <a:defRPr sz="6204">
                <a:effectLst>
                  <a:outerShdw blurRad="11938" dist="23876" dir="18900000" rotWithShape="0">
                    <a:srgbClr val="B9A23B"/>
                  </a:outerShdw>
                </a:effectLst>
              </a:defRPr>
            </a:pPr>
            <a:r>
              <a:rPr lang="en-US" sz="5500" dirty="0">
                <a:effectLst/>
              </a:rPr>
              <a:t>Increase Wheelchair Sunday Drives</a:t>
            </a:r>
          </a:p>
          <a:p>
            <a:pPr marL="453217" indent="-450233" algn="l" defTabSz="859536">
              <a:spcBef>
                <a:spcPts val="250"/>
              </a:spcBef>
              <a:buBlip>
                <a:blip r:embed="rId2"/>
              </a:buBlip>
              <a:defRPr sz="6204">
                <a:effectLst>
                  <a:outerShdw blurRad="11938" dist="23876" dir="18900000" rotWithShape="0">
                    <a:srgbClr val="B9A23B"/>
                  </a:outerShdw>
                </a:effectLst>
              </a:defRPr>
            </a:pPr>
            <a:endParaRPr lang="en-US" dirty="0"/>
          </a:p>
        </p:txBody>
      </p:sp>
      <p:pic>
        <p:nvPicPr>
          <p:cNvPr id="6" name="image.png" descr="image.png">
            <a:extLst>
              <a:ext uri="{FF2B5EF4-FFF2-40B4-BE49-F238E27FC236}">
                <a16:creationId xmlns:a16="http://schemas.microsoft.com/office/drawing/2014/main" id="{5AD6AAE2-569E-D5E8-80B3-B21973EFB71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227169" y="4102602"/>
            <a:ext cx="9714752" cy="1415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5707077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489846-68B9-5AC0-E29F-4C9C11345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0434" y="3103084"/>
            <a:ext cx="23895438" cy="11175229"/>
          </a:xfrm>
        </p:spPr>
        <p:txBody>
          <a:bodyPr>
            <a:normAutofit/>
          </a:bodyPr>
          <a:lstStyle/>
          <a:p>
            <a:pPr marL="3175" algn="l"/>
            <a:r>
              <a:rPr lang="en-US" sz="5400" dirty="0">
                <a:effectLst/>
              </a:rPr>
              <a:t>Fund established to provide Grants to our Retired Priests</a:t>
            </a:r>
          </a:p>
          <a:p>
            <a:pPr algn="l">
              <a:buBlip>
                <a:blip r:embed="rId2"/>
              </a:buBlip>
            </a:pPr>
            <a:endParaRPr lang="en-US" sz="5400" dirty="0">
              <a:effectLst/>
            </a:endParaRPr>
          </a:p>
          <a:p>
            <a:pPr algn="l">
              <a:buBlip>
                <a:blip r:embed="rId2"/>
              </a:buBlip>
            </a:pPr>
            <a:r>
              <a:rPr lang="en-US" sz="5400" dirty="0">
                <a:effectLst/>
              </a:rPr>
              <a:t>Increase participation with TX DMV License Plate opportunity</a:t>
            </a:r>
          </a:p>
          <a:p>
            <a:pPr algn="l"/>
            <a:r>
              <a:rPr lang="en-US" sz="5400" dirty="0">
                <a:effectLst/>
              </a:rPr>
              <a:t>	- just $30 more per year for a “K of C” license plate!</a:t>
            </a:r>
          </a:p>
          <a:p>
            <a:pPr algn="l"/>
            <a:r>
              <a:rPr lang="en-US" sz="5400" dirty="0">
                <a:effectLst/>
              </a:rPr>
              <a:t>		($22 per plate goes to fund)</a:t>
            </a:r>
          </a:p>
          <a:p>
            <a:pPr algn="l">
              <a:buBlip>
                <a:blip r:embed="rId2"/>
              </a:buBlip>
            </a:pPr>
            <a:endParaRPr lang="en-US" sz="2800" dirty="0">
              <a:effectLst/>
            </a:endParaRPr>
          </a:p>
          <a:p>
            <a:pPr algn="l">
              <a:buBlip>
                <a:blip r:embed="rId2"/>
              </a:buBlip>
            </a:pPr>
            <a:r>
              <a:rPr lang="en-US" sz="5400" dirty="0">
                <a:effectLst/>
              </a:rPr>
              <a:t>Double the number of Texas K of C license plates issued</a:t>
            </a:r>
          </a:p>
          <a:p>
            <a:pPr lvl="1" algn="l"/>
            <a:r>
              <a:rPr lang="en-US" sz="5400" dirty="0">
                <a:effectLst/>
              </a:rPr>
              <a:t>	- currently ~1,100.  We should easily get to over 2,000 this year!</a:t>
            </a:r>
          </a:p>
          <a:p>
            <a:pPr algn="l"/>
            <a:endParaRPr lang="en-US" sz="2800" dirty="0">
              <a:effectLst/>
            </a:endParaRPr>
          </a:p>
          <a:p>
            <a:pPr algn="l">
              <a:buBlip>
                <a:blip r:embed="rId2"/>
              </a:buBlip>
            </a:pPr>
            <a:r>
              <a:rPr lang="en-US" sz="5400" dirty="0">
                <a:effectLst/>
              </a:rPr>
              <a:t>This will increase </a:t>
            </a:r>
            <a:r>
              <a:rPr lang="en-US" sz="5400" u="sng" dirty="0">
                <a:effectLst/>
              </a:rPr>
              <a:t>Retired Priest </a:t>
            </a:r>
            <a:r>
              <a:rPr lang="en-US" sz="5400" dirty="0">
                <a:effectLst/>
              </a:rPr>
              <a:t>fund distributions to each of the Diocese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348375-A231-6766-119B-49CB5528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9107" y="855084"/>
            <a:ext cx="19284459" cy="2590801"/>
          </a:xfrm>
        </p:spPr>
        <p:txBody>
          <a:bodyPr>
            <a:normAutofit fontScale="90000"/>
          </a:bodyPr>
          <a:lstStyle/>
          <a:p>
            <a:r>
              <a:rPr lang="en-US"/>
              <a:t>State Charities</a:t>
            </a:r>
            <a:br>
              <a:rPr lang="en-US"/>
            </a:br>
            <a:r>
              <a:rPr lang="en-US" sz="9600"/>
              <a:t>Bishop Thomas J. Flanagan Fund Goals</a:t>
            </a:r>
            <a:endParaRPr lang="en-US"/>
          </a:p>
        </p:txBody>
      </p:sp>
      <p:pic>
        <p:nvPicPr>
          <p:cNvPr id="4" name="image.png" descr="image.png">
            <a:extLst>
              <a:ext uri="{FF2B5EF4-FFF2-40B4-BE49-F238E27FC236}">
                <a16:creationId xmlns:a16="http://schemas.microsoft.com/office/drawing/2014/main" id="{B0D5041C-1054-D129-2DAC-22ED851063B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119519" y="3632742"/>
            <a:ext cx="3654880" cy="48232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4219521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489846-68B9-5AC0-E29F-4C9C11345D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hangingPunct="1">
              <a:defRPr sz="11000"/>
            </a:pPr>
            <a:endParaRPr lang="en-US">
              <a:effectLst/>
            </a:endParaRP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348375-A231-6766-119B-49CB5528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307" y="944674"/>
            <a:ext cx="17283896" cy="2590801"/>
          </a:xfrm>
        </p:spPr>
        <p:txBody>
          <a:bodyPr>
            <a:normAutofit fontScale="90000"/>
          </a:bodyPr>
          <a:lstStyle/>
          <a:p>
            <a:r>
              <a:rPr lang="en-US" dirty="0"/>
              <a:t>State Charities</a:t>
            </a:r>
            <a:br>
              <a:rPr lang="en-US"/>
            </a:br>
            <a:r>
              <a:rPr lang="en-US" dirty="0"/>
              <a:t>Special Olympics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0A29A4-25E2-5A95-D8BD-4ED358C2B20A}"/>
              </a:ext>
            </a:extLst>
          </p:cNvPr>
          <p:cNvSpPr txBox="1"/>
          <p:nvPr/>
        </p:nvSpPr>
        <p:spPr>
          <a:xfrm>
            <a:off x="1552353" y="4155318"/>
            <a:ext cx="20733488" cy="7763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984" defTabSz="859536">
              <a:spcBef>
                <a:spcPts val="250"/>
              </a:spcBef>
              <a:defRPr sz="6204">
                <a:effectLst>
                  <a:outerShdw blurRad="11938" dist="23876" dir="18900000" rotWithShape="0">
                    <a:srgbClr val="B9A23B"/>
                  </a:outerShdw>
                </a:effectLst>
              </a:defRPr>
            </a:pPr>
            <a:endParaRPr lang="en-US" sz="5400"/>
          </a:p>
          <a:p>
            <a:pPr marL="453217" indent="-450233" defTabSz="859536">
              <a:spcBef>
                <a:spcPts val="250"/>
              </a:spcBef>
              <a:buBlip>
                <a:blip r:embed="rId2"/>
              </a:buBlip>
              <a:defRPr sz="6204">
                <a:effectLst>
                  <a:outerShdw blurRad="11938" dist="23876" dir="18900000" rotWithShape="0">
                    <a:srgbClr val="B9A23B"/>
                  </a:outerShdw>
                </a:effectLst>
              </a:defRPr>
            </a:pPr>
            <a:r>
              <a:rPr lang="en-US" sz="5400" dirty="0"/>
              <a:t>Continue strong partnership with Special Olympics Texas.</a:t>
            </a:r>
          </a:p>
          <a:p>
            <a:pPr marL="453217" indent="-450233" defTabSz="859536">
              <a:spcBef>
                <a:spcPts val="250"/>
              </a:spcBef>
              <a:buBlip>
                <a:blip r:embed="rId2"/>
              </a:buBlip>
              <a:defRPr sz="6204">
                <a:effectLst>
                  <a:outerShdw blurRad="11938" dist="23876" dir="18900000" rotWithShape="0">
                    <a:srgbClr val="B9A23B"/>
                  </a:outerShdw>
                </a:effectLst>
              </a:defRPr>
            </a:pPr>
            <a:endParaRPr lang="en-US" sz="5400"/>
          </a:p>
          <a:p>
            <a:pPr marL="453217" indent="-450233" defTabSz="859536">
              <a:spcBef>
                <a:spcPts val="250"/>
              </a:spcBef>
              <a:buBlip>
                <a:blip r:embed="rId2"/>
              </a:buBlip>
              <a:defRPr sz="6204">
                <a:effectLst>
                  <a:outerShdw blurRad="11938" dist="23876" dir="18900000" rotWithShape="0">
                    <a:srgbClr val="B9A23B"/>
                  </a:outerShdw>
                </a:effectLst>
              </a:defRPr>
            </a:pPr>
            <a:r>
              <a:rPr lang="en-US" sz="5400" dirty="0"/>
              <a:t>Increase council and individual membership participation in events</a:t>
            </a:r>
          </a:p>
          <a:p>
            <a:pPr marL="2984" defTabSz="859536">
              <a:spcBef>
                <a:spcPts val="250"/>
              </a:spcBef>
              <a:defRPr sz="6204">
                <a:effectLst>
                  <a:outerShdw blurRad="11938" dist="23876" dir="18900000" rotWithShape="0">
                    <a:srgbClr val="B9A23B"/>
                  </a:outerShdw>
                </a:effectLst>
              </a:defRPr>
            </a:pPr>
            <a:endParaRPr lang="en-US" sz="5400"/>
          </a:p>
          <a:p>
            <a:pPr marL="453217" indent="-450233" defTabSz="859536">
              <a:spcBef>
                <a:spcPts val="250"/>
              </a:spcBef>
              <a:buBlip>
                <a:blip r:embed="rId2"/>
              </a:buBlip>
              <a:defRPr sz="6204">
                <a:effectLst>
                  <a:outerShdw blurRad="11938" dist="23876" dir="18900000" rotWithShape="0">
                    <a:srgbClr val="B9A23B"/>
                  </a:outerShdw>
                </a:effectLst>
              </a:defRPr>
            </a:pPr>
            <a:r>
              <a:rPr lang="en-US" sz="5400" dirty="0"/>
              <a:t>Increase submission of Partnership Profile Report (</a:t>
            </a:r>
            <a:r>
              <a:rPr lang="en-US" sz="5400" dirty="0">
                <a:solidFill>
                  <a:srgbClr val="D90B00"/>
                </a:solidFill>
              </a:rPr>
              <a:t>Form 10784</a:t>
            </a:r>
            <a:r>
              <a:rPr lang="en-US" sz="5400" dirty="0"/>
              <a:t>) – by paying State Charities you should report 2.5% of your contribution.  Funds come back to Texas!  An average of $9,000 but we could use more!</a:t>
            </a:r>
          </a:p>
        </p:txBody>
      </p:sp>
      <p:pic>
        <p:nvPicPr>
          <p:cNvPr id="4" name="image.png" descr="image.png">
            <a:extLst>
              <a:ext uri="{FF2B5EF4-FFF2-40B4-BE49-F238E27FC236}">
                <a16:creationId xmlns:a16="http://schemas.microsoft.com/office/drawing/2014/main" id="{E7C5C766-87DB-CDB0-A3FF-F408D0C2B48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590327" y="1525009"/>
            <a:ext cx="7489866" cy="17676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8638941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530A34-141C-73A9-7936-186A55903C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500" y="4365172"/>
            <a:ext cx="5595000" cy="5595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25AB9DA-41EF-F50D-0B34-C6E9570D9D25}"/>
              </a:ext>
            </a:extLst>
          </p:cNvPr>
          <p:cNvSpPr txBox="1">
            <a:spLocks/>
          </p:cNvSpPr>
          <p:nvPr/>
        </p:nvSpPr>
        <p:spPr>
          <a:xfrm>
            <a:off x="2940957" y="1139372"/>
            <a:ext cx="17284700" cy="2590801"/>
          </a:xfrm>
          <a:prstGeom prst="rect">
            <a:avLst/>
          </a:prstGeom>
        </p:spPr>
        <p:txBody>
          <a:bodyPr/>
          <a:lstStyle>
            <a:lvl1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1pPr>
            <a:lvl2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2pPr>
            <a:lvl3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3pPr>
            <a:lvl4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4pPr>
            <a:lvl5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5pPr>
            <a:lvl6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6pPr>
            <a:lvl7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7pPr>
            <a:lvl8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8pPr>
            <a:lvl9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9pPr>
          </a:lstStyle>
          <a:p>
            <a:pPr hangingPunct="1"/>
            <a:r>
              <a:rPr lang="en-US"/>
              <a:t>Scan to Download</a:t>
            </a:r>
          </a:p>
        </p:txBody>
      </p:sp>
    </p:spTree>
    <p:extLst>
      <p:ext uri="{BB962C8B-B14F-4D97-AF65-F5344CB8AC3E}">
        <p14:creationId xmlns:p14="http://schemas.microsoft.com/office/powerpoint/2010/main" val="72841318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489846-68B9-5AC0-E29F-4C9C11345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3188" y="5303635"/>
            <a:ext cx="20589667" cy="9045562"/>
          </a:xfrm>
        </p:spPr>
        <p:txBody>
          <a:bodyPr/>
          <a:lstStyle/>
          <a:p>
            <a:pPr marL="3175" algn="l"/>
            <a:r>
              <a:rPr lang="en-US" sz="5400">
                <a:effectLst/>
              </a:rPr>
              <a:t>Who should you consider as a potential recipient of a $1,000 fellowship?</a:t>
            </a:r>
          </a:p>
          <a:p>
            <a:pPr algn="l"/>
            <a:endParaRPr lang="en-US" sz="5400">
              <a:effectLst/>
            </a:endParaRPr>
          </a:p>
          <a:p>
            <a:pPr algn="l">
              <a:buBlip>
                <a:blip r:embed="rId2"/>
              </a:buBlip>
            </a:pPr>
            <a:r>
              <a:rPr lang="en-US" sz="5400">
                <a:effectLst/>
              </a:rPr>
              <a:t>Districts - Retiring District Deputy, Retiring Diocesan Deputy</a:t>
            </a:r>
          </a:p>
          <a:p>
            <a:pPr algn="l">
              <a:buBlip>
                <a:blip r:embed="rId2"/>
              </a:buBlip>
            </a:pPr>
            <a:endParaRPr lang="en-US" sz="5400">
              <a:effectLst/>
            </a:endParaRPr>
          </a:p>
          <a:p>
            <a:pPr algn="l">
              <a:buBlip>
                <a:blip r:embed="rId2"/>
              </a:buBlip>
            </a:pPr>
            <a:r>
              <a:rPr lang="en-US" sz="5400">
                <a:effectLst/>
              </a:rPr>
              <a:t>Councils - Council Chaplains, Retiring Parish Priests</a:t>
            </a:r>
          </a:p>
          <a:p>
            <a:pPr algn="l">
              <a:buBlip>
                <a:blip r:embed="rId2"/>
              </a:buBlip>
            </a:pPr>
            <a:endParaRPr lang="en-US" sz="5400">
              <a:effectLst/>
            </a:endParaRPr>
          </a:p>
          <a:p>
            <a:pPr algn="l">
              <a:buBlip>
                <a:blip r:embed="rId2"/>
              </a:buBlip>
            </a:pPr>
            <a:r>
              <a:rPr lang="en-US" sz="5400">
                <a:effectLst/>
              </a:rPr>
              <a:t>Assemblies - Former Masters, Faithful Friars</a:t>
            </a:r>
          </a:p>
          <a:p>
            <a:pPr hangingPunct="1">
              <a:defRPr sz="11000"/>
            </a:pPr>
            <a:endParaRPr lang="en-US">
              <a:effectLst/>
            </a:endParaRP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348375-A231-6766-119B-49CB5528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288" y="835302"/>
            <a:ext cx="17283896" cy="2590801"/>
          </a:xfrm>
        </p:spPr>
        <p:txBody>
          <a:bodyPr>
            <a:normAutofit fontScale="90000"/>
          </a:bodyPr>
          <a:lstStyle/>
          <a:p>
            <a:r>
              <a:rPr lang="en-US"/>
              <a:t>State Charities</a:t>
            </a:r>
            <a:br>
              <a:rPr lang="en-US"/>
            </a:br>
            <a:r>
              <a:rPr lang="en-US" sz="9600"/>
              <a:t>Cardinal Medeiros Fellows</a:t>
            </a:r>
            <a:endParaRPr lang="en-US"/>
          </a:p>
        </p:txBody>
      </p:sp>
      <p:pic>
        <p:nvPicPr>
          <p:cNvPr id="4" name="image.png" descr="image.png">
            <a:extLst>
              <a:ext uri="{FF2B5EF4-FFF2-40B4-BE49-F238E27FC236}">
                <a16:creationId xmlns:a16="http://schemas.microsoft.com/office/drawing/2014/main" id="{0A78A8A2-F622-7F8D-25F6-A5AA664A8B5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937949" y="3426103"/>
            <a:ext cx="3569812" cy="640031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2040071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348375-A231-6766-119B-49CB5528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0052" y="603219"/>
            <a:ext cx="17283896" cy="2590801"/>
          </a:xfrm>
        </p:spPr>
        <p:txBody>
          <a:bodyPr>
            <a:normAutofit fontScale="90000"/>
          </a:bodyPr>
          <a:lstStyle/>
          <a:p>
            <a:r>
              <a:rPr lang="en-US"/>
              <a:t>State Charities</a:t>
            </a:r>
            <a:br>
              <a:rPr lang="en-US"/>
            </a:br>
            <a:r>
              <a:rPr lang="en-US"/>
              <a:t>Catholic Educational Grants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09781A-217E-3D5A-EB17-E158236E67E1}"/>
              </a:ext>
            </a:extLst>
          </p:cNvPr>
          <p:cNvSpPr txBox="1"/>
          <p:nvPr/>
        </p:nvSpPr>
        <p:spPr>
          <a:xfrm>
            <a:off x="1041991" y="4262290"/>
            <a:ext cx="13375758" cy="65556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buBlip>
                <a:blip r:embed="rId2"/>
              </a:buBlip>
            </a:pPr>
            <a:r>
              <a:rPr lang="en-US" sz="5400" dirty="0"/>
              <a:t>Interest from the Cardinal Medeiros Program funds all these grants!  This trust began in 1993.</a:t>
            </a:r>
          </a:p>
          <a:p>
            <a:endParaRPr lang="en-US" sz="5400" dirty="0">
              <a:effectLst/>
            </a:endParaRPr>
          </a:p>
          <a:p>
            <a:pPr algn="l">
              <a:buBlip>
                <a:blip r:embed="rId2"/>
              </a:buBlip>
            </a:pPr>
            <a:r>
              <a:rPr lang="en-US" sz="5400" dirty="0">
                <a:effectLst/>
              </a:rPr>
              <a:t>Increase program awareness</a:t>
            </a:r>
            <a:r>
              <a:rPr lang="en-US" sz="5400" dirty="0"/>
              <a:t> to i</a:t>
            </a:r>
            <a:r>
              <a:rPr lang="en-US" sz="5400" dirty="0">
                <a:effectLst/>
              </a:rPr>
              <a:t>ncrease number of submissions received –</a:t>
            </a:r>
          </a:p>
          <a:p>
            <a:pPr algn="l"/>
            <a:r>
              <a:rPr lang="en-US" sz="5400" dirty="0">
                <a:effectLst/>
              </a:rPr>
              <a:t>due </a:t>
            </a:r>
            <a:r>
              <a:rPr lang="en-US" sz="9600" b="1" dirty="0">
                <a:solidFill>
                  <a:srgbClr val="FF0000"/>
                </a:solidFill>
                <a:effectLst/>
              </a:rPr>
              <a:t>March 1, 2024</a:t>
            </a:r>
          </a:p>
        </p:txBody>
      </p:sp>
      <p:pic>
        <p:nvPicPr>
          <p:cNvPr id="6" name="image.png" descr="image.png">
            <a:extLst>
              <a:ext uri="{FF2B5EF4-FFF2-40B4-BE49-F238E27FC236}">
                <a16:creationId xmlns:a16="http://schemas.microsoft.com/office/drawing/2014/main" id="{37F32BBF-3EF5-69CD-F45A-ABF7EC5D0A5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52402" y="3675205"/>
            <a:ext cx="7520496" cy="500113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ctangle 8"/>
          <p:cNvSpPr/>
          <p:nvPr/>
        </p:nvSpPr>
        <p:spPr>
          <a:xfrm>
            <a:off x="609600" y="11029934"/>
            <a:ext cx="223889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hlinkClick r:id="rId4"/>
              </a:rPr>
              <a:t>https://www.tkofc.org/assets/uploads/docs/Fillable-A-Educational-Grant-Form-2024-revised-jul2-23.pdf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86818889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489846-68B9-5AC0-E29F-4C9C11345D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hangingPunct="1">
              <a:defRPr sz="11000"/>
            </a:pPr>
            <a:endParaRPr lang="en-US">
              <a:effectLst/>
            </a:endParaRP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348375-A231-6766-119B-49CB5528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2256" y="774553"/>
            <a:ext cx="17283896" cy="2590801"/>
          </a:xfrm>
        </p:spPr>
        <p:txBody>
          <a:bodyPr>
            <a:normAutofit fontScale="90000"/>
          </a:bodyPr>
          <a:lstStyle/>
          <a:p>
            <a:r>
              <a:rPr lang="en-US"/>
              <a:t>State Charities</a:t>
            </a:r>
            <a:br>
              <a:rPr lang="en-US"/>
            </a:br>
            <a:r>
              <a:rPr lang="en-US"/>
              <a:t>Emergency Response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382F1151-2493-A286-B591-96137DD1BF43}"/>
              </a:ext>
            </a:extLst>
          </p:cNvPr>
          <p:cNvSpPr txBox="1">
            <a:spLocks/>
          </p:cNvSpPr>
          <p:nvPr/>
        </p:nvSpPr>
        <p:spPr>
          <a:xfrm>
            <a:off x="2868706" y="4661647"/>
            <a:ext cx="19166541" cy="8086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5" tIns="68575" rIns="68575" bIns="68575" anchor="ctr">
            <a:normAutofit/>
          </a:bodyPr>
          <a:lstStyle>
            <a:lvl1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1pPr>
            <a:lvl2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2pPr>
            <a:lvl3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3pPr>
            <a:lvl4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4pPr>
            <a:lvl5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5pPr>
            <a:lvl6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6pPr>
            <a:lvl7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7pPr>
            <a:lvl8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8pPr>
            <a:lvl9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9pPr>
          </a:lstStyle>
          <a:p>
            <a:pPr algn="just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b="1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mission of our emergency response program is to provide </a:t>
            </a:r>
            <a:r>
              <a:rPr lang="en-US" sz="4800" b="1" i="1" u="sng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GUIDANCE</a:t>
            </a:r>
            <a:r>
              <a:rPr lang="en-US" sz="4800" b="1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4800" b="1" i="1" u="sng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ASSISTANCE</a:t>
            </a:r>
            <a:r>
              <a:rPr lang="en-US" sz="4800" b="1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our brothers and councils before and after disasters.</a:t>
            </a:r>
          </a:p>
          <a:p>
            <a:pPr algn="just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4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Utilizing our state-wide network of Emergency Response Coordinators (ERC), we provide </a:t>
            </a:r>
            <a:r>
              <a:rPr lang="en-US" sz="4800" i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GUIDANCE</a:t>
            </a:r>
            <a:r>
              <a:rPr lang="en-US" sz="4800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councils and Knights, thus allowing a concerted effort for all involved.  </a:t>
            </a:r>
          </a:p>
          <a:p>
            <a:pPr algn="just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4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relief </a:t>
            </a:r>
            <a:r>
              <a:rPr lang="en-US" sz="4800" i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ASSISTANCE</a:t>
            </a:r>
            <a:r>
              <a:rPr lang="en-US" sz="4800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comes through charitable giving from our brothers and councils.</a:t>
            </a:r>
            <a:endParaRPr lang="en-US" sz="4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9635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92500"/>
          </a:bodyPr>
          <a:lstStyle/>
          <a:p>
            <a:pPr marL="963930" indent="-957580" algn="l">
              <a:buFont typeface="Arial" panose="020B0604020202020204" pitchFamily="34" charset="0"/>
              <a:buChar char="•"/>
            </a:pPr>
            <a:r>
              <a:rPr lang="en-US"/>
              <a:t>Earn the </a:t>
            </a:r>
            <a:r>
              <a:rPr lang="en-US" b="1"/>
              <a:t>Father McGivney Award</a:t>
            </a:r>
            <a:r>
              <a:rPr lang="en-US"/>
              <a:t> for membership growth by June 30, 2024. Membership goals are set at 6% growth with a minimum of 5 and maximum of 15.</a:t>
            </a:r>
          </a:p>
          <a:p>
            <a:pPr marL="963930" indent="-957580" algn="l">
              <a:buFont typeface="Arial" panose="020B0604020202020204" pitchFamily="34" charset="0"/>
              <a:buChar char="•"/>
            </a:pPr>
            <a:r>
              <a:rPr lang="en-US"/>
              <a:t>Earn the </a:t>
            </a:r>
            <a:r>
              <a:rPr lang="en-US" b="1"/>
              <a:t>Founders’ Award</a:t>
            </a:r>
            <a:r>
              <a:rPr lang="en-US"/>
              <a:t> for insurance growth by June 30, 2024 by hosting at least two Fraternal Benefits events with either 10 or 14 participants total.</a:t>
            </a:r>
          </a:p>
          <a:p>
            <a:pPr marL="963930" indent="-957580" algn="l">
              <a:buFont typeface="Arial" panose="020B0604020202020204" pitchFamily="34" charset="0"/>
              <a:buChar char="•"/>
            </a:pPr>
            <a:r>
              <a:rPr lang="en-US"/>
              <a:t>Earn the </a:t>
            </a:r>
            <a:r>
              <a:rPr lang="en-US" b="1"/>
              <a:t>Columbian Award</a:t>
            </a:r>
            <a:r>
              <a:rPr lang="en-US"/>
              <a:t> for Faith in Action programs by June 30, 2024 by conducting four programs in each of the four Faith in Action categories of Faith, Family, Community, and Life.</a:t>
            </a:r>
          </a:p>
        </p:txBody>
      </p:sp>
      <p:sp>
        <p:nvSpPr>
          <p:cNvPr id="61" name="Star Counci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sz="11800" b="1" dirty="0"/>
              <a:t>Star Council</a:t>
            </a:r>
            <a:br>
              <a:rPr lang="en-US" sz="11800" b="1" dirty="0"/>
            </a:br>
            <a:r>
              <a:rPr lang="en-US" sz="7300" b="1" dirty="0"/>
              <a:t>Bill Tillotson, State Director</a:t>
            </a:r>
            <a:endParaRPr sz="7300" b="1" dirty="0"/>
          </a:p>
        </p:txBody>
      </p:sp>
    </p:spTree>
    <p:extLst>
      <p:ext uri="{BB962C8B-B14F-4D97-AF65-F5344CB8AC3E}">
        <p14:creationId xmlns:p14="http://schemas.microsoft.com/office/powerpoint/2010/main" val="385312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963930" indent="-95758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/>
              <a:t>Complete and send required forms (365, 1728, SP-7) to Supreme and the Texas State Office.</a:t>
            </a:r>
          </a:p>
          <a:p>
            <a:pPr marL="963930" indent="-95758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/>
              <a:t>Be in good standing with Supreme (i.e., current on Per Caps).</a:t>
            </a:r>
          </a:p>
          <a:p>
            <a:pPr marL="963930" indent="-95758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/>
              <a:t>Safe Environment – The Grand Knight and Program, Community and Family Directors must be Safe Environment compliant.</a:t>
            </a:r>
          </a:p>
          <a:p>
            <a:pPr marL="963930" indent="-957580"/>
            <a:endParaRPr lang="en-US"/>
          </a:p>
        </p:txBody>
      </p:sp>
      <p:sp>
        <p:nvSpPr>
          <p:cNvPr id="61" name="Star Council"/>
          <p:cNvSpPr txBox="1">
            <a:spLocks noGrp="1"/>
          </p:cNvSpPr>
          <p:nvPr>
            <p:ph type="title"/>
          </p:nvPr>
        </p:nvSpPr>
        <p:spPr>
          <a:xfrm>
            <a:off x="3922964" y="584200"/>
            <a:ext cx="19470436" cy="259080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Star Council</a:t>
            </a:r>
            <a:r>
              <a:rPr lang="en-US"/>
              <a:t> – Requirements (Cont.)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9003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Double-click to edit"/>
          <p:cNvSpPr txBox="1">
            <a:spLocks noGrp="1"/>
          </p:cNvSpPr>
          <p:nvPr>
            <p:ph type="body" idx="1"/>
          </p:nvPr>
        </p:nvSpPr>
        <p:spPr>
          <a:xfrm>
            <a:off x="16589030" y="3644900"/>
            <a:ext cx="6914859" cy="903742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963930" indent="-957580" algn="l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Form 11077 is submitted by GK after the FBE.</a:t>
            </a:r>
          </a:p>
          <a:p>
            <a:pPr marL="963930" indent="-957580" algn="l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Can only be submitted online</a:t>
            </a:r>
          </a:p>
          <a:p>
            <a:pPr marL="963930" indent="-957580" algn="l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Find at kofc.org -&gt; search for “council forms”</a:t>
            </a:r>
          </a:p>
          <a:p>
            <a:pPr marL="963930" indent="-957580"/>
            <a:endParaRPr lang="en-US"/>
          </a:p>
        </p:txBody>
      </p:sp>
      <p:sp>
        <p:nvSpPr>
          <p:cNvPr id="61" name="Star Council"/>
          <p:cNvSpPr txBox="1">
            <a:spLocks noGrp="1"/>
          </p:cNvSpPr>
          <p:nvPr>
            <p:ph type="title"/>
          </p:nvPr>
        </p:nvSpPr>
        <p:spPr>
          <a:xfrm>
            <a:off x="3922964" y="584200"/>
            <a:ext cx="19470436" cy="259080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Star Council</a:t>
            </a:r>
            <a:r>
              <a:rPr lang="en-US"/>
              <a:t> – Requirements - FBE</a:t>
            </a: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3A824C-8651-511E-16C9-130A3F8AE32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41177" y="2604052"/>
            <a:ext cx="11629640" cy="1052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5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Double-click to edit"/>
          <p:cNvSpPr txBox="1">
            <a:spLocks noGrp="1"/>
          </p:cNvSpPr>
          <p:nvPr>
            <p:ph type="body" idx="1"/>
          </p:nvPr>
        </p:nvSpPr>
        <p:spPr>
          <a:xfrm>
            <a:off x="234691" y="3957153"/>
            <a:ext cx="23914620" cy="921252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963930" indent="-95758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/>
              <a:t>The following positions must be current in the Safe Environment Training through Praesidium: Grand Knight, Community, Family and Program Directors (and Squires Counselors, if applicable).</a:t>
            </a:r>
          </a:p>
          <a:p>
            <a:pPr marL="963930" indent="-95758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/>
              <a:t>The following must also consent to a background check: Family and Community Directors (and Squires Counselors, if applicable).</a:t>
            </a:r>
          </a:p>
          <a:p>
            <a:pPr marL="963930" indent="-95758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/>
              <a:t>E-mails are sent (one for training, another for background check, if required) after submittal of Forms 185 and 365.</a:t>
            </a:r>
          </a:p>
          <a:p>
            <a:pPr marL="963930" indent="-95758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/>
              <a:t>If there are issues, contact the Office of Youth Protection.</a:t>
            </a:r>
          </a:p>
          <a:p>
            <a:pPr marL="963930" indent="-957580">
              <a:buChar char="•"/>
            </a:pPr>
            <a:endParaRPr lang="en-US"/>
          </a:p>
        </p:txBody>
      </p:sp>
      <p:sp>
        <p:nvSpPr>
          <p:cNvPr id="61" name="Star Council"/>
          <p:cNvSpPr txBox="1">
            <a:spLocks noGrp="1"/>
          </p:cNvSpPr>
          <p:nvPr>
            <p:ph type="title"/>
          </p:nvPr>
        </p:nvSpPr>
        <p:spPr>
          <a:xfrm>
            <a:off x="2619543" y="584200"/>
            <a:ext cx="20773857" cy="25908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Star Council</a:t>
            </a:r>
            <a:r>
              <a:rPr lang="en-US"/>
              <a:t> – SE Training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7052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963930" indent="-957580"/>
            <a:endParaRPr lang="en-US"/>
          </a:p>
          <a:p>
            <a:pPr marL="963930" indent="-957580">
              <a:buChar char="•"/>
            </a:pPr>
            <a:endParaRPr lang="en-US"/>
          </a:p>
        </p:txBody>
      </p:sp>
      <p:sp>
        <p:nvSpPr>
          <p:cNvPr id="61" name="Star Counci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Star Council</a:t>
            </a:r>
            <a:r>
              <a:rPr lang="en-US"/>
              <a:t> – Lone Star Award for Excellence</a:t>
            </a:r>
            <a:endParaRPr/>
          </a:p>
        </p:txBody>
      </p:sp>
      <p:sp>
        <p:nvSpPr>
          <p:cNvPr id="3" name="Double-click to edit">
            <a:extLst>
              <a:ext uri="{FF2B5EF4-FFF2-40B4-BE49-F238E27FC236}">
                <a16:creationId xmlns:a16="http://schemas.microsoft.com/office/drawing/2014/main" id="{855CDADB-A947-2A3C-C77C-3D9FF1C0D933}"/>
              </a:ext>
            </a:extLst>
          </p:cNvPr>
          <p:cNvSpPr txBox="1">
            <a:spLocks/>
          </p:cNvSpPr>
          <p:nvPr/>
        </p:nvSpPr>
        <p:spPr>
          <a:xfrm>
            <a:off x="234691" y="3957153"/>
            <a:ext cx="23914620" cy="9212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7153" tIns="137153" rIns="137153" bIns="137153" anchor="t">
            <a:normAutofit/>
          </a:bodyPr>
          <a:lstStyle>
            <a:lvl1pPr marL="964292" marR="0" indent="-957942" algn="l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1pPr>
            <a:lvl2pPr marL="964292" marR="0" indent="-957942" algn="l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2pPr>
            <a:lvl3pPr marL="964292" marR="0" indent="-957942" algn="l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3pPr>
            <a:lvl4pPr marL="964292" marR="0" indent="-957942" algn="l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4pPr>
            <a:lvl5pPr marL="964292" marR="0" indent="-957942" algn="l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5pPr>
            <a:lvl6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6pPr>
            <a:lvl7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7pPr>
            <a:lvl8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8pPr>
            <a:lvl9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9pPr>
          </a:lstStyle>
          <a:p>
            <a:pPr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+mj-lt"/>
              </a:rPr>
              <a:t>Meet the Star Council Award criteria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+mj-lt"/>
              </a:rPr>
              <a:t>Submit Form 185 by July 1, 2023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+mj-lt"/>
              </a:rPr>
              <a:t>Pay State Per Capita by March 1, 2024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+mj-lt"/>
              </a:rPr>
              <a:t>Meet State Charity Goal by June 30, 2024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+mj-lt"/>
              </a:rPr>
              <a:t>Seat at least one delegate at the State Convention in Houston in April 2024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+mj-lt"/>
              </a:rPr>
              <a:t>Submit Form 1295 Semi-Annual Audit by August 15, 2023 &amp; February 15, 2024</a:t>
            </a:r>
          </a:p>
          <a:p>
            <a:pPr marL="963930" indent="-957580">
              <a:lnSpc>
                <a:spcPct val="90000"/>
              </a:lnSpc>
              <a:buChar char="•"/>
            </a:pPr>
            <a:endParaRPr lang="en-US"/>
          </a:p>
          <a:p>
            <a:pPr marL="963930" indent="-957580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58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963930" indent="-957580"/>
            <a:endParaRPr lang="en-US"/>
          </a:p>
          <a:p>
            <a:pPr marL="963930" indent="-957580">
              <a:buChar char="•"/>
            </a:pPr>
            <a:endParaRPr lang="en-US"/>
          </a:p>
        </p:txBody>
      </p:sp>
      <p:sp>
        <p:nvSpPr>
          <p:cNvPr id="61" name="Star Counci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Star Council</a:t>
            </a:r>
            <a:r>
              <a:rPr lang="en-US"/>
              <a:t> – Lone Star Award for Excellence w/ Distinction</a:t>
            </a:r>
            <a:endParaRPr/>
          </a:p>
        </p:txBody>
      </p:sp>
      <p:sp>
        <p:nvSpPr>
          <p:cNvPr id="3" name="Double-click to edit">
            <a:extLst>
              <a:ext uri="{FF2B5EF4-FFF2-40B4-BE49-F238E27FC236}">
                <a16:creationId xmlns:a16="http://schemas.microsoft.com/office/drawing/2014/main" id="{855CDADB-A947-2A3C-C77C-3D9FF1C0D933}"/>
              </a:ext>
            </a:extLst>
          </p:cNvPr>
          <p:cNvSpPr txBox="1">
            <a:spLocks/>
          </p:cNvSpPr>
          <p:nvPr/>
        </p:nvSpPr>
        <p:spPr>
          <a:xfrm>
            <a:off x="234691" y="3776680"/>
            <a:ext cx="23914620" cy="9934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137153" tIns="137153" rIns="137153" bIns="137153" anchor="t">
            <a:normAutofit fontScale="92500" lnSpcReduction="10000"/>
          </a:bodyPr>
          <a:lstStyle>
            <a:lvl1pPr marL="964292" marR="0" indent="-957942" algn="l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1pPr>
            <a:lvl2pPr marL="964292" marR="0" indent="-957942" algn="l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2pPr>
            <a:lvl3pPr marL="964292" marR="0" indent="-957942" algn="l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3pPr>
            <a:lvl4pPr marL="964292" marR="0" indent="-957942" algn="l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4pPr>
            <a:lvl5pPr marL="964292" marR="0" indent="-957942" algn="l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5pPr>
            <a:lvl6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6pPr>
            <a:lvl7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7pPr>
            <a:lvl8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8pPr>
            <a:lvl9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9pPr>
          </a:lstStyle>
          <a:p>
            <a:pPr marL="963930" indent="-957580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Meet the Star Council Award criteria</a:t>
            </a:r>
            <a:endParaRPr lang="en-US" dirty="0"/>
          </a:p>
          <a:p>
            <a:pPr marL="963930" indent="-95758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Submit Form 185 by July 1, 2023</a:t>
            </a:r>
          </a:p>
          <a:p>
            <a:pPr marL="963930" indent="-95758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Pay State Per Capita by </a:t>
            </a:r>
            <a:r>
              <a:rPr lang="en-US" b="1" dirty="0">
                <a:latin typeface="+mj-lt"/>
              </a:rPr>
              <a:t>December 31, 2023</a:t>
            </a:r>
          </a:p>
          <a:p>
            <a:pPr marL="963930" indent="-95758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Meet State Charity Goal by </a:t>
            </a:r>
            <a:r>
              <a:rPr lang="en-US" b="1" dirty="0">
                <a:latin typeface="+mj-lt"/>
              </a:rPr>
              <a:t>December 31, 2023</a:t>
            </a:r>
          </a:p>
          <a:p>
            <a:pPr marL="963930" indent="-95758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Seat at least </a:t>
            </a:r>
            <a:r>
              <a:rPr lang="en-US" b="1" dirty="0">
                <a:latin typeface="+mj-lt"/>
              </a:rPr>
              <a:t>two</a:t>
            </a:r>
            <a:r>
              <a:rPr lang="en-US" dirty="0">
                <a:latin typeface="+mj-lt"/>
              </a:rPr>
              <a:t> delegates at the State Convention in Houston April 26-28, 2024</a:t>
            </a:r>
          </a:p>
          <a:p>
            <a:pPr marL="963930" indent="-95758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Submit Form 1295 Semi-Annual Audit by August 15, 2023 &amp; February 15, 2024</a:t>
            </a:r>
          </a:p>
          <a:p>
            <a:pPr marL="963930" indent="-95758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b="1">
                <a:latin typeface="+mj-lt"/>
              </a:rPr>
              <a:t>File Special Olympics Activities using Form 10784 by January 31, </a:t>
            </a:r>
            <a:r>
              <a:rPr lang="en-US" b="1" dirty="0">
                <a:latin typeface="+mj-lt"/>
              </a:rPr>
              <a:t>2024</a:t>
            </a:r>
          </a:p>
          <a:p>
            <a:pPr marL="963930" indent="-95758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+mj-lt"/>
              </a:rPr>
              <a:t>Submit at least one entry for a State Service Program Award or Family of the Year or Chap. of the Year or Educational Grant by March 1, 2024</a:t>
            </a:r>
          </a:p>
        </p:txBody>
      </p:sp>
    </p:spTree>
    <p:extLst>
      <p:ext uri="{BB962C8B-B14F-4D97-AF65-F5344CB8AC3E}">
        <p14:creationId xmlns:p14="http://schemas.microsoft.com/office/powerpoint/2010/main" val="395686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963930" indent="-957580"/>
            <a:endParaRPr lang="en-US"/>
          </a:p>
          <a:p>
            <a:pPr marL="963930" indent="-957580">
              <a:buChar char="•"/>
            </a:pPr>
            <a:endParaRPr lang="en-US"/>
          </a:p>
        </p:txBody>
      </p:sp>
      <p:sp>
        <p:nvSpPr>
          <p:cNvPr id="61" name="Star Council"/>
          <p:cNvSpPr txBox="1">
            <a:spLocks noGrp="1"/>
          </p:cNvSpPr>
          <p:nvPr>
            <p:ph type="title"/>
          </p:nvPr>
        </p:nvSpPr>
        <p:spPr>
          <a:xfrm>
            <a:off x="3498574" y="584200"/>
            <a:ext cx="19894826" cy="259080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8000"/>
              <a:t>Star Council</a:t>
            </a:r>
            <a:r>
              <a:rPr lang="en-US" sz="8000"/>
              <a:t> – Where Should We Be Today</a:t>
            </a:r>
          </a:p>
        </p:txBody>
      </p:sp>
      <p:sp>
        <p:nvSpPr>
          <p:cNvPr id="3" name="Double-click to edit">
            <a:extLst>
              <a:ext uri="{FF2B5EF4-FFF2-40B4-BE49-F238E27FC236}">
                <a16:creationId xmlns:a16="http://schemas.microsoft.com/office/drawing/2014/main" id="{855CDADB-A947-2A3C-C77C-3D9FF1C0D933}"/>
              </a:ext>
            </a:extLst>
          </p:cNvPr>
          <p:cNvSpPr txBox="1">
            <a:spLocks/>
          </p:cNvSpPr>
          <p:nvPr/>
        </p:nvSpPr>
        <p:spPr>
          <a:xfrm>
            <a:off x="234691" y="3034733"/>
            <a:ext cx="23914620" cy="10656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7153" tIns="137153" rIns="137153" bIns="137153" anchor="t">
            <a:normAutofit/>
          </a:bodyPr>
          <a:lstStyle>
            <a:lvl1pPr marL="964292" marR="0" indent="-957942" algn="l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1pPr>
            <a:lvl2pPr marL="964292" marR="0" indent="-957942" algn="l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2pPr>
            <a:lvl3pPr marL="964292" marR="0" indent="-957942" algn="l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3pPr>
            <a:lvl4pPr marL="964292" marR="0" indent="-957942" algn="l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4pPr>
            <a:lvl5pPr marL="964292" marR="0" indent="-957942" algn="l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5pPr>
            <a:lvl6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6pPr>
            <a:lvl7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7pPr>
            <a:lvl8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8pPr>
            <a:lvl9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9pPr>
          </a:lstStyle>
          <a:p>
            <a:pPr marL="963930" indent="0">
              <a:buNone/>
            </a:pPr>
            <a:endParaRPr lang="en-US"/>
          </a:p>
          <a:p>
            <a:pPr marL="1821180" indent="-857250">
              <a:buFont typeface="Arial" panose="020B0604020202020204" pitchFamily="34" charset="0"/>
              <a:buChar char="•"/>
            </a:pPr>
            <a:r>
              <a:rPr lang="en-US">
                <a:latin typeface="+mj-lt"/>
              </a:rPr>
              <a:t>Membership Growth Active (≥50%)</a:t>
            </a:r>
          </a:p>
          <a:p>
            <a:pPr marL="1821180" indent="-857250">
              <a:buFont typeface="Arial" panose="020B0604020202020204" pitchFamily="34" charset="0"/>
              <a:buChar char="•"/>
            </a:pPr>
            <a:r>
              <a:rPr lang="en-US">
                <a:latin typeface="+mj-lt"/>
              </a:rPr>
              <a:t>At least one Fraternal Benefit Event held</a:t>
            </a:r>
          </a:p>
          <a:p>
            <a:pPr marL="1821180" indent="-857250">
              <a:buFont typeface="Arial" panose="020B0604020202020204" pitchFamily="34" charset="0"/>
              <a:buChar char="•"/>
            </a:pPr>
            <a:r>
              <a:rPr lang="en-US">
                <a:latin typeface="+mj-lt"/>
              </a:rPr>
              <a:t>Forms 185, 365 and 1295-1 submitted</a:t>
            </a:r>
          </a:p>
          <a:p>
            <a:pPr marL="1821180" indent="-857250">
              <a:buFont typeface="Arial" panose="020B0604020202020204" pitchFamily="34" charset="0"/>
              <a:buChar char="•"/>
            </a:pPr>
            <a:r>
              <a:rPr lang="en-US">
                <a:latin typeface="+mj-lt"/>
              </a:rPr>
              <a:t>All Safe Environment Training complete</a:t>
            </a:r>
          </a:p>
          <a:p>
            <a:pPr marL="1821180" indent="-857250">
              <a:buFont typeface="Arial" panose="020B0604020202020204" pitchFamily="34" charset="0"/>
              <a:buChar char="•"/>
            </a:pPr>
            <a:r>
              <a:rPr lang="en-US">
                <a:latin typeface="+mj-lt"/>
              </a:rPr>
              <a:t>Have held at least two programs in each of the four program areas</a:t>
            </a:r>
          </a:p>
          <a:p>
            <a:pPr marL="1821180" indent="-857250">
              <a:buFont typeface="Arial" panose="020B0604020202020204" pitchFamily="34" charset="0"/>
              <a:buChar char="•"/>
            </a:pPr>
            <a:r>
              <a:rPr lang="en-US">
                <a:latin typeface="+mj-lt"/>
              </a:rPr>
              <a:t>Supreme Per Caps, State Per Caps and State Charities paid</a:t>
            </a:r>
          </a:p>
        </p:txBody>
      </p:sp>
    </p:spTree>
    <p:extLst>
      <p:ext uri="{BB962C8B-B14F-4D97-AF65-F5344CB8AC3E}">
        <p14:creationId xmlns:p14="http://schemas.microsoft.com/office/powerpoint/2010/main" val="73581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Membership"/>
          <p:cNvSpPr txBox="1">
            <a:spLocks noGrp="1"/>
          </p:cNvSpPr>
          <p:nvPr>
            <p:ph type="title"/>
          </p:nvPr>
        </p:nvSpPr>
        <p:spPr>
          <a:xfrm>
            <a:off x="6108700" y="584199"/>
            <a:ext cx="17284700" cy="2590804"/>
          </a:xfrm>
          <a:prstGeom prst="rect">
            <a:avLst/>
          </a:prstGeom>
        </p:spPr>
        <p:txBody>
          <a:bodyPr/>
          <a:lstStyle/>
          <a:p>
            <a:pPr defTabSz="1426463">
              <a:defRPr sz="8970">
                <a:effectLst>
                  <a:outerShdw blurRad="9906" dist="19812" dir="18900000" rotWithShape="0">
                    <a:srgbClr val="B9A23B"/>
                  </a:outerShdw>
                </a:effectLst>
              </a:defRPr>
            </a:pPr>
            <a:r>
              <a:rPr b="1" dirty="0"/>
              <a:t>Membership </a:t>
            </a:r>
            <a:br>
              <a:rPr b="1" dirty="0"/>
            </a:br>
            <a:r>
              <a:rPr sz="6600" b="1" dirty="0"/>
              <a:t>Derek W. Rabey, Director</a:t>
            </a:r>
          </a:p>
        </p:txBody>
      </p:sp>
      <p:sp>
        <p:nvSpPr>
          <p:cNvPr id="183" name="TextBox 2"/>
          <p:cNvSpPr txBox="1"/>
          <p:nvPr/>
        </p:nvSpPr>
        <p:spPr>
          <a:xfrm>
            <a:off x="13989078" y="3345595"/>
            <a:ext cx="9227127" cy="9741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68575" tIns="68575" rIns="68575" bIns="68575" anchor="t">
            <a:spAutoFit/>
          </a:bodyPr>
          <a:lstStyle/>
          <a:p>
            <a:pPr defTabSz="1828800">
              <a:defRPr sz="48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dirty="0"/>
              <a:t>202</a:t>
            </a:r>
            <a:r>
              <a:rPr lang="en-US" dirty="0"/>
              <a:t>3</a:t>
            </a:r>
            <a:r>
              <a:rPr dirty="0"/>
              <a:t> – 202</a:t>
            </a:r>
            <a:r>
              <a:rPr lang="en-US" dirty="0"/>
              <a:t>4</a:t>
            </a:r>
            <a:endParaRPr lang="en-US"/>
          </a:p>
          <a:p>
            <a:pPr defTabSz="1828800">
              <a:defRPr sz="48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dirty="0"/>
              <a:t>CIRCLE OF HONOR</a:t>
            </a:r>
          </a:p>
          <a:p>
            <a:pPr defTabSz="1828800">
              <a:defRPr sz="48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endParaRPr/>
          </a:p>
          <a:p>
            <a:pPr>
              <a:defRPr sz="48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Goal – 4,</a:t>
            </a:r>
            <a:r>
              <a:rPr lang="en-US"/>
              <a:t>473</a:t>
            </a:r>
            <a:r>
              <a:rPr lang="en-US" dirty="0"/>
              <a:t>  </a:t>
            </a:r>
            <a:r>
              <a:rPr dirty="0"/>
              <a:t> </a:t>
            </a:r>
            <a:r>
              <a:rPr lang="en-US" dirty="0"/>
              <a:t>	</a:t>
            </a:r>
          </a:p>
          <a:p>
            <a:pPr defTabSz="1828800">
              <a:defRPr sz="48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endParaRPr lang="en-US" sz="3600"/>
          </a:p>
          <a:p>
            <a:pPr defTabSz="1828800">
              <a:defRPr sz="48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/>
              <a:t>@ 57.99</a:t>
            </a:r>
            <a:r>
              <a:rPr dirty="0"/>
              <a:t>%</a:t>
            </a:r>
          </a:p>
          <a:p>
            <a:pPr defTabSz="1828800">
              <a:defRPr sz="18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endParaRPr sz="4800"/>
          </a:p>
          <a:p>
            <a:pPr defTabSz="1828800">
              <a:defRPr sz="48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dirty="0"/>
              <a:t>Intake – </a:t>
            </a:r>
            <a:r>
              <a:rPr lang="en-US"/>
              <a:t>2,594</a:t>
            </a:r>
            <a:endParaRPr/>
          </a:p>
          <a:p>
            <a:pPr defTabSz="1828800">
              <a:defRPr sz="20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endParaRPr/>
          </a:p>
          <a:p>
            <a:pPr defTabSz="1828800">
              <a:defRPr sz="48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dirty="0"/>
              <a:t>Need – </a:t>
            </a:r>
            <a:r>
              <a:rPr lang="en-US"/>
              <a:t>1</a:t>
            </a:r>
            <a:r>
              <a:t>,</a:t>
            </a:r>
            <a:r>
              <a:rPr lang="en-US"/>
              <a:t>879</a:t>
            </a:r>
            <a:endParaRPr/>
          </a:p>
          <a:p>
            <a:pPr defTabSz="1828800">
              <a:defRPr sz="48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endParaRPr lang="en-US" sz="4000"/>
          </a:p>
          <a:p>
            <a:pPr>
              <a:defRPr sz="48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dirty="0"/>
              <a:t>Online – 1,</a:t>
            </a:r>
            <a:r>
              <a:rPr lang="en-US"/>
              <a:t>767</a:t>
            </a:r>
            <a:r>
              <a:rPr lang="en-US" dirty="0"/>
              <a:t> </a:t>
            </a:r>
            <a:endParaRPr dirty="0"/>
          </a:p>
          <a:p>
            <a:pPr defTabSz="1828800">
              <a:defRPr sz="20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endParaRPr sz="4800"/>
          </a:p>
          <a:p>
            <a:pPr defTabSz="1828800">
              <a:defRPr sz="48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dirty="0"/>
              <a:t>January</a:t>
            </a:r>
            <a:r>
              <a:rPr dirty="0"/>
              <a:t> Goal - </a:t>
            </a:r>
            <a:r>
              <a:rPr lang="en-US" dirty="0"/>
              <a:t>361</a:t>
            </a:r>
            <a:endParaRPr/>
          </a:p>
        </p:txBody>
      </p:sp>
      <p:pic>
        <p:nvPicPr>
          <p:cNvPr id="1026" name="Picture 2" descr="A religious procession in Krakow Poland">
            <a:extLst>
              <a:ext uri="{FF2B5EF4-FFF2-40B4-BE49-F238E27FC236}">
                <a16:creationId xmlns:a16="http://schemas.microsoft.com/office/drawing/2014/main" id="{E8A2CBD0-68ED-AC12-EA94-9B8EAA0CF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179" y="3810027"/>
            <a:ext cx="10106634" cy="869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630639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963930" indent="-957580"/>
            <a:endParaRPr lang="en-US"/>
          </a:p>
          <a:p>
            <a:pPr marL="963930" indent="-957580">
              <a:buChar char="•"/>
            </a:pPr>
            <a:endParaRPr lang="en-US"/>
          </a:p>
        </p:txBody>
      </p:sp>
      <p:sp>
        <p:nvSpPr>
          <p:cNvPr id="61" name="Star Council"/>
          <p:cNvSpPr txBox="1">
            <a:spLocks noGrp="1"/>
          </p:cNvSpPr>
          <p:nvPr>
            <p:ph type="title"/>
          </p:nvPr>
        </p:nvSpPr>
        <p:spPr>
          <a:xfrm>
            <a:off x="4404227" y="584200"/>
            <a:ext cx="18989173" cy="259080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Star Council</a:t>
            </a:r>
            <a:r>
              <a:rPr lang="en-US"/>
              <a:t> – Where are we going?</a:t>
            </a:r>
          </a:p>
        </p:txBody>
      </p:sp>
      <p:sp>
        <p:nvSpPr>
          <p:cNvPr id="3" name="Double-click to edit">
            <a:extLst>
              <a:ext uri="{FF2B5EF4-FFF2-40B4-BE49-F238E27FC236}">
                <a16:creationId xmlns:a16="http://schemas.microsoft.com/office/drawing/2014/main" id="{855CDADB-A947-2A3C-C77C-3D9FF1C0D933}"/>
              </a:ext>
            </a:extLst>
          </p:cNvPr>
          <p:cNvSpPr txBox="1">
            <a:spLocks/>
          </p:cNvSpPr>
          <p:nvPr/>
        </p:nvSpPr>
        <p:spPr>
          <a:xfrm>
            <a:off x="234691" y="3034733"/>
            <a:ext cx="23914620" cy="10676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137153" tIns="137153" rIns="137153" bIns="137153" anchor="t">
            <a:normAutofit lnSpcReduction="10000"/>
          </a:bodyPr>
          <a:lstStyle>
            <a:lvl1pPr marL="964292" marR="0" indent="-957942" algn="l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1pPr>
            <a:lvl2pPr marL="964292" marR="0" indent="-957942" algn="l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2pPr>
            <a:lvl3pPr marL="964292" marR="0" indent="-957942" algn="l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3pPr>
            <a:lvl4pPr marL="964292" marR="0" indent="-957942" algn="l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4pPr>
            <a:lvl5pPr marL="964292" marR="0" indent="-957942" algn="l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5pPr>
            <a:lvl6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6pPr>
            <a:lvl7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7pPr>
            <a:lvl8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8pPr>
            <a:lvl9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9pPr>
          </a:lstStyle>
          <a:p>
            <a:pPr marL="963930" indent="-957580">
              <a:lnSpc>
                <a:spcPct val="80000"/>
              </a:lnSpc>
            </a:pPr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+mj-lt"/>
              </a:rPr>
              <a:t>Membership Growth Active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latin typeface="+mj-lt"/>
              </a:rPr>
              <a:t>At least one more Fraternal Benefit Event (if needed)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+mj-lt"/>
              </a:rPr>
              <a:t>Submit Form 10784 for Special Olympics (Jan. 30)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+mj-lt"/>
              </a:rPr>
              <a:t>Submit Survey of Fraternal Activity Form 1728 (Jan. 30)</a:t>
            </a:r>
          </a:p>
          <a:p>
            <a:pPr lvl="2" algn="ctr">
              <a:buFont typeface="Arial" panose="020B0604020202020204" pitchFamily="34" charset="0"/>
              <a:buChar char="•"/>
            </a:pPr>
            <a:r>
              <a:rPr lang="en-US" i="1">
                <a:latin typeface="+mj-lt"/>
              </a:rPr>
              <a:t>Should be working now; submit interim if needed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+mj-lt"/>
              </a:rPr>
              <a:t>Submit Columbian Award Form SP-7 (starting March 1)</a:t>
            </a:r>
          </a:p>
          <a:p>
            <a:pPr lvl="1" algn="ctr">
              <a:buFont typeface="Arial" panose="020B0604020202020204" pitchFamily="34" charset="0"/>
              <a:buChar char="•"/>
            </a:pPr>
            <a:r>
              <a:rPr lang="en-US" i="1">
                <a:latin typeface="+mj-lt"/>
              </a:rPr>
              <a:t>Must be four activities in the four Faith In Action areas</a:t>
            </a:r>
          </a:p>
          <a:p>
            <a:pPr lvl="1" algn="ctr">
              <a:buFont typeface="Arial" panose="020B0604020202020204" pitchFamily="34" charset="0"/>
              <a:buChar char="•"/>
            </a:pPr>
            <a:r>
              <a:rPr lang="en-US" i="1">
                <a:latin typeface="+mj-lt"/>
              </a:rPr>
              <a:t>Will be rejected for incompleteness</a:t>
            </a:r>
          </a:p>
          <a:p>
            <a:pPr lvl="1" algn="ctr">
              <a:buFont typeface="Arial" panose="020B0604020202020204" pitchFamily="34" charset="0"/>
              <a:buChar char="•"/>
            </a:pPr>
            <a:r>
              <a:rPr lang="en-US" i="1">
                <a:latin typeface="+mj-lt"/>
              </a:rPr>
              <a:t>Cannot be late – make it due to you, the DD, June 1</a:t>
            </a:r>
          </a:p>
          <a:p>
            <a:pPr marL="963930" indent="-957580">
              <a:lnSpc>
                <a:spcPct val="60000"/>
              </a:lnSpc>
            </a:pPr>
            <a:endParaRPr lang="en-US"/>
          </a:p>
          <a:p>
            <a:pPr marL="963930" indent="-957580">
              <a:lnSpc>
                <a:spcPct val="60000"/>
              </a:lnSpc>
            </a:pPr>
            <a:endParaRPr lang="en-US"/>
          </a:p>
          <a:p>
            <a:pPr marL="963930" indent="-957580">
              <a:lnSpc>
                <a:spcPct val="80000"/>
              </a:lnSpc>
            </a:pP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39017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963930" indent="-957580"/>
            <a:endParaRPr lang="en-US"/>
          </a:p>
          <a:p>
            <a:pPr marL="963930" indent="-957580">
              <a:buChar char="•"/>
            </a:pPr>
            <a:endParaRPr lang="en-US"/>
          </a:p>
        </p:txBody>
      </p:sp>
      <p:sp>
        <p:nvSpPr>
          <p:cNvPr id="61" name="Star Council"/>
          <p:cNvSpPr txBox="1">
            <a:spLocks noGrp="1"/>
          </p:cNvSpPr>
          <p:nvPr>
            <p:ph type="title"/>
          </p:nvPr>
        </p:nvSpPr>
        <p:spPr>
          <a:xfrm>
            <a:off x="4404227" y="584200"/>
            <a:ext cx="18989173" cy="259080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Star Council</a:t>
            </a:r>
            <a:r>
              <a:rPr lang="en-US"/>
              <a:t> – Where are we going?</a:t>
            </a:r>
          </a:p>
        </p:txBody>
      </p:sp>
      <p:sp>
        <p:nvSpPr>
          <p:cNvPr id="3" name="Double-click to edit">
            <a:extLst>
              <a:ext uri="{FF2B5EF4-FFF2-40B4-BE49-F238E27FC236}">
                <a16:creationId xmlns:a16="http://schemas.microsoft.com/office/drawing/2014/main" id="{855CDADB-A947-2A3C-C77C-3D9FF1C0D933}"/>
              </a:ext>
            </a:extLst>
          </p:cNvPr>
          <p:cNvSpPr txBox="1">
            <a:spLocks/>
          </p:cNvSpPr>
          <p:nvPr/>
        </p:nvSpPr>
        <p:spPr>
          <a:xfrm>
            <a:off x="469380" y="4197784"/>
            <a:ext cx="23914620" cy="10676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137153" tIns="137153" rIns="137153" bIns="137153" anchor="t">
            <a:normAutofit/>
          </a:bodyPr>
          <a:lstStyle>
            <a:lvl1pPr marL="964292" marR="0" indent="-957942" algn="l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1pPr>
            <a:lvl2pPr marL="964292" marR="0" indent="-957942" algn="l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2pPr>
            <a:lvl3pPr marL="964292" marR="0" indent="-957942" algn="l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3pPr>
            <a:lvl4pPr marL="964292" marR="0" indent="-957942" algn="l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4pPr>
            <a:lvl5pPr marL="964292" marR="0" indent="-957942" algn="l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5pPr>
            <a:lvl6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6pPr>
            <a:lvl7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7pPr>
            <a:lvl8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8pPr>
            <a:lvl9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9pPr>
          </a:lstStyle>
          <a:p>
            <a:pPr marL="963930" indent="-957580">
              <a:lnSpc>
                <a:spcPct val="80000"/>
              </a:lnSpc>
            </a:pPr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+mj-lt"/>
              </a:rPr>
              <a:t>Remain Stay Safe Environment compliant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+mj-lt"/>
              </a:rPr>
              <a:t>Supreme Per Caps (April 10), State Per Caps and State Charities (if not yet paid by March 1)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+mj-lt"/>
              </a:rPr>
              <a:t>Submit entries to State Program Awards, Family of Year, Chaplain of Year or Educational Grant by March 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+mj-lt"/>
              </a:rPr>
              <a:t>Seat delegates at State Convention (and BE AT CAUCUS)</a:t>
            </a:r>
          </a:p>
          <a:p>
            <a:pPr marL="963930" indent="-957580">
              <a:lnSpc>
                <a:spcPct val="60000"/>
              </a:lnSpc>
            </a:pPr>
            <a:endParaRPr lang="en-US"/>
          </a:p>
          <a:p>
            <a:pPr marL="963930" indent="-957580">
              <a:lnSpc>
                <a:spcPct val="60000"/>
              </a:lnSpc>
            </a:pPr>
            <a:endParaRPr lang="en-US"/>
          </a:p>
          <a:p>
            <a:pPr marL="963930" indent="-957580">
              <a:lnSpc>
                <a:spcPct val="80000"/>
              </a:lnSpc>
            </a:pP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89580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963930" indent="-957580"/>
            <a:endParaRPr lang="en-US"/>
          </a:p>
          <a:p>
            <a:pPr marL="963930" indent="-957580">
              <a:buChar char="•"/>
            </a:pPr>
            <a:endParaRPr lang="en-US"/>
          </a:p>
        </p:txBody>
      </p:sp>
      <p:sp>
        <p:nvSpPr>
          <p:cNvPr id="61" name="Star Counci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Star Council</a:t>
            </a:r>
            <a:r>
              <a:rPr lang="en-US"/>
              <a:t> – Star Tracker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9A8FB2-BB94-7BFA-2ED7-FD2B574A7A3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6143" y="324233"/>
            <a:ext cx="18413344" cy="130675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BBAD37-E302-19B1-C92E-B17E456ACCB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7818" y="324233"/>
            <a:ext cx="23895039" cy="12187209"/>
          </a:xfrm>
          <a:prstGeom prst="rect">
            <a:avLst/>
          </a:prstGeom>
        </p:spPr>
      </p:pic>
      <p:sp>
        <p:nvSpPr>
          <p:cNvPr id="6" name="Double-click to edit">
            <a:extLst>
              <a:ext uri="{FF2B5EF4-FFF2-40B4-BE49-F238E27FC236}">
                <a16:creationId xmlns:a16="http://schemas.microsoft.com/office/drawing/2014/main" id="{BD75860D-9FF0-1DE6-1944-FC52B2D977AD}"/>
              </a:ext>
            </a:extLst>
          </p:cNvPr>
          <p:cNvSpPr txBox="1">
            <a:spLocks/>
          </p:cNvSpPr>
          <p:nvPr/>
        </p:nvSpPr>
        <p:spPr>
          <a:xfrm>
            <a:off x="8343952" y="2661480"/>
            <a:ext cx="8186426" cy="1053609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137153" tIns="137153" rIns="137153" bIns="137153" anchor="t">
            <a:normAutofit/>
          </a:bodyPr>
          <a:lstStyle>
            <a:lvl1pPr marL="964292" marR="0" indent="-957942" algn="l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4"/>
              </a:buBlip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1pPr>
            <a:lvl2pPr marL="964292" marR="0" indent="-957942" algn="l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4"/>
              </a:buBlip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2pPr>
            <a:lvl3pPr marL="964292" marR="0" indent="-957942" algn="l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4"/>
              </a:buBlip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3pPr>
            <a:lvl4pPr marL="964292" marR="0" indent="-957942" algn="l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4"/>
              </a:buBlip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4pPr>
            <a:lvl5pPr marL="964292" marR="0" indent="-957942" algn="l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4"/>
              </a:buBlip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5pPr>
            <a:lvl6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6pPr>
            <a:lvl7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7pPr>
            <a:lvl8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8pPr>
            <a:lvl9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+mj-lt"/>
              </a:rPr>
              <a:t>Tracker is sent 1</a:t>
            </a:r>
            <a:r>
              <a:rPr lang="en-US" baseline="30000">
                <a:latin typeface="+mj-lt"/>
              </a:rPr>
              <a:t>st</a:t>
            </a:r>
            <a:r>
              <a:rPr lang="en-US">
                <a:latin typeface="+mj-lt"/>
              </a:rPr>
              <a:t> and 15</a:t>
            </a:r>
            <a:r>
              <a:rPr lang="en-US" baseline="30000">
                <a:latin typeface="+mj-lt"/>
              </a:rPr>
              <a:t>th</a:t>
            </a:r>
            <a:r>
              <a:rPr lang="en-US">
                <a:latin typeface="+mj-lt"/>
              </a:rPr>
              <a:t> of every month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+mj-lt"/>
              </a:rPr>
              <a:t>Get green all the way across</a:t>
            </a:r>
          </a:p>
          <a:p>
            <a:pPr marL="963930" indent="-957580"/>
            <a:endParaRPr lang="en-US"/>
          </a:p>
          <a:p>
            <a:pPr marL="963930" indent="-957580"/>
            <a:endParaRPr lang="en-US"/>
          </a:p>
          <a:p>
            <a:pPr marL="963930" indent="-957580">
              <a:lnSpc>
                <a:spcPct val="60000"/>
              </a:lnSpc>
            </a:pPr>
            <a:endParaRPr lang="en-US"/>
          </a:p>
          <a:p>
            <a:pPr marL="963930" indent="-957580">
              <a:lnSpc>
                <a:spcPct val="60000"/>
              </a:lnSpc>
            </a:pPr>
            <a:endParaRPr lang="en-US"/>
          </a:p>
          <a:p>
            <a:pPr marL="963930" indent="-957580">
              <a:lnSpc>
                <a:spcPct val="80000"/>
              </a:lnSpc>
            </a:pP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28849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963930" indent="-957580"/>
            <a:endParaRPr lang="en-US"/>
          </a:p>
          <a:p>
            <a:pPr marL="963930" indent="-957580">
              <a:buChar char="•"/>
            </a:pPr>
            <a:endParaRPr lang="en-US"/>
          </a:p>
        </p:txBody>
      </p:sp>
      <p:sp>
        <p:nvSpPr>
          <p:cNvPr id="61" name="Star Council"/>
          <p:cNvSpPr txBox="1">
            <a:spLocks noGrp="1"/>
          </p:cNvSpPr>
          <p:nvPr>
            <p:ph type="title"/>
          </p:nvPr>
        </p:nvSpPr>
        <p:spPr>
          <a:xfrm>
            <a:off x="4404227" y="584200"/>
            <a:ext cx="18989173" cy="25908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Star Council</a:t>
            </a:r>
            <a:r>
              <a:rPr lang="en-US"/>
              <a:t> – Motivation</a:t>
            </a:r>
          </a:p>
        </p:txBody>
      </p:sp>
      <p:sp>
        <p:nvSpPr>
          <p:cNvPr id="3" name="Double-click to edit">
            <a:extLst>
              <a:ext uri="{FF2B5EF4-FFF2-40B4-BE49-F238E27FC236}">
                <a16:creationId xmlns:a16="http://schemas.microsoft.com/office/drawing/2014/main" id="{855CDADB-A947-2A3C-C77C-3D9FF1C0D933}"/>
              </a:ext>
            </a:extLst>
          </p:cNvPr>
          <p:cNvSpPr txBox="1">
            <a:spLocks/>
          </p:cNvSpPr>
          <p:nvPr/>
        </p:nvSpPr>
        <p:spPr>
          <a:xfrm>
            <a:off x="234691" y="3034733"/>
            <a:ext cx="23914620" cy="10676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137153" tIns="137153" rIns="137153" bIns="137153" anchor="t">
            <a:normAutofit/>
          </a:bodyPr>
          <a:lstStyle>
            <a:lvl1pPr marL="964292" marR="0" indent="-957942" algn="l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1pPr>
            <a:lvl2pPr marL="964292" marR="0" indent="-957942" algn="l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2pPr>
            <a:lvl3pPr marL="964292" marR="0" indent="-957942" algn="l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3pPr>
            <a:lvl4pPr marL="964292" marR="0" indent="-957942" algn="l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4pPr>
            <a:lvl5pPr marL="964292" marR="0" indent="-957942" algn="l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5pPr>
            <a:lvl6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6pPr>
            <a:lvl7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7pPr>
            <a:lvl8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8pPr>
            <a:lvl9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9pPr>
          </a:lstStyle>
          <a:p>
            <a:pPr marL="6350" indent="0">
              <a:lnSpc>
                <a:spcPct val="80000"/>
              </a:lnSpc>
              <a:buNone/>
            </a:pPr>
            <a:endParaRPr lang="en-US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+mj-lt"/>
              </a:rPr>
              <a:t>Every council can strive for Star Council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+mj-lt"/>
              </a:rPr>
              <a:t>Use the Star Tracker to follow up your council’s progress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+mj-lt"/>
              </a:rPr>
              <a:t>The District Deputy should be helping the councils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+mj-lt"/>
              </a:rPr>
              <a:t>Use your Star Council Committeeman as required</a:t>
            </a:r>
            <a:endParaRPr lang="en-US" b="1">
              <a:latin typeface="+mj-lt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B9ED4F52-AB77-F9AE-0684-68EBEB57CF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334" y="8324027"/>
            <a:ext cx="4714479" cy="47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43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855CF-8DF5-7E04-950C-965C070C2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9339" y="0"/>
            <a:ext cx="19736352" cy="3209235"/>
          </a:xfrm>
        </p:spPr>
        <p:txBody>
          <a:bodyPr>
            <a:noAutofit/>
          </a:bodyPr>
          <a:lstStyle/>
          <a:p>
            <a:r>
              <a:rPr lang="en-US" dirty="0">
                <a:ea typeface="+mj-lt"/>
                <a:cs typeface="+mj-lt"/>
              </a:rPr>
              <a:t>PROGRAMS</a:t>
            </a:r>
            <a:br>
              <a:rPr lang="en-US" dirty="0">
                <a:ea typeface="+mj-lt"/>
                <a:cs typeface="+mj-lt"/>
              </a:rPr>
            </a:br>
            <a:r>
              <a:rPr lang="en-US" sz="6600" dirty="0">
                <a:ea typeface="+mj-lt"/>
                <a:cs typeface="+mj-lt"/>
              </a:rPr>
              <a:t>Pat Henz, Director</a:t>
            </a:r>
            <a:endParaRPr lang="en-US" dirty="0"/>
          </a:p>
        </p:txBody>
      </p:sp>
      <p:pic>
        <p:nvPicPr>
          <p:cNvPr id="4" name="Picture 3" descr="A black background with yellow text&#10;&#10;Description automatically generated">
            <a:extLst>
              <a:ext uri="{FF2B5EF4-FFF2-40B4-BE49-F238E27FC236}">
                <a16:creationId xmlns:a16="http://schemas.microsoft.com/office/drawing/2014/main" id="{5D752816-5423-040D-3EB1-DC39B5659EE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6092" y="4057538"/>
            <a:ext cx="22627307" cy="90636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03274" y="3185104"/>
            <a:ext cx="170410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ea typeface="+mj-lt"/>
                <a:cs typeface="+mj-lt"/>
              </a:rPr>
              <a:t>It's Halftime – Are Your Councils Surviving?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31159176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855CF-8DF5-7E04-950C-965C070C2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393" y="222154"/>
            <a:ext cx="17284700" cy="2590801"/>
          </a:xfrm>
        </p:spPr>
        <p:txBody>
          <a:bodyPr/>
          <a:lstStyle/>
          <a:p>
            <a:r>
              <a:rPr lang="en-US"/>
              <a:t>Texas State Programs 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F609D669-2756-9F6A-3066-D1B2DF064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10220" y="4082110"/>
            <a:ext cx="8596959" cy="8736308"/>
          </a:xfrm>
        </p:spPr>
        <p:txBody>
          <a:bodyPr/>
          <a:lstStyle/>
          <a:p>
            <a:r>
              <a:rPr lang="en-US" b="1" u="sng"/>
              <a:t>Faith In Action Includes the Following </a:t>
            </a:r>
            <a:br>
              <a:rPr lang="en-US"/>
            </a:br>
            <a:endParaRPr lang="en-US"/>
          </a:p>
          <a:p>
            <a:pPr marL="1143000" indent="-1143000" algn="l">
              <a:buAutoNum type="arabicParenR"/>
            </a:pPr>
            <a:r>
              <a:rPr lang="en-US"/>
              <a:t>Faith</a:t>
            </a:r>
          </a:p>
          <a:p>
            <a:pPr marL="1143000" indent="-1143000" algn="l">
              <a:buAutoNum type="arabicParenR"/>
            </a:pPr>
            <a:r>
              <a:rPr lang="en-US"/>
              <a:t>Family</a:t>
            </a:r>
          </a:p>
          <a:p>
            <a:pPr marL="1143000" indent="-1143000" algn="l">
              <a:buAutoNum type="arabicParenR"/>
            </a:pPr>
            <a:r>
              <a:rPr lang="en-US"/>
              <a:t>Community</a:t>
            </a:r>
          </a:p>
          <a:p>
            <a:pPr marL="1143000" indent="-1143000" algn="l">
              <a:buAutoNum type="arabicParenR"/>
            </a:pPr>
            <a:r>
              <a:rPr lang="en-US"/>
              <a:t>Life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E64D74-CEBD-278A-D73F-6485E32BA53F}"/>
              </a:ext>
            </a:extLst>
          </p:cNvPr>
          <p:cNvSpPr txBox="1">
            <a:spLocks/>
          </p:cNvSpPr>
          <p:nvPr/>
        </p:nvSpPr>
        <p:spPr>
          <a:xfrm>
            <a:off x="12407561" y="4402594"/>
            <a:ext cx="11259592" cy="7038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7153" tIns="137153" rIns="137153" bIns="137153" anchor="t">
            <a:normAutofit fontScale="77500" lnSpcReduction="20000"/>
          </a:bodyPr>
          <a:lstStyle>
            <a:lvl1pPr marL="964292" marR="0" indent="-957942" algn="l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1pPr>
            <a:lvl2pPr marL="964292" marR="0" indent="-957942" algn="l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2pPr>
            <a:lvl3pPr marL="964292" marR="0" indent="-957942" algn="l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3pPr>
            <a:lvl4pPr marL="964292" marR="0" indent="-957942" algn="l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4pPr>
            <a:lvl5pPr marL="964292" marR="0" indent="-957942" algn="l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5pPr>
            <a:lvl6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6pPr>
            <a:lvl7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7pPr>
            <a:lvl8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8pPr>
            <a:lvl9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n-lt"/>
                <a:ea typeface="+mn-ea"/>
                <a:cs typeface="+mn-cs"/>
                <a:sym typeface="Calisto MT"/>
              </a:defRPr>
            </a:lvl9pPr>
          </a:lstStyle>
          <a:p>
            <a:pPr marL="6350" indent="0" algn="ctr" hangingPunct="1">
              <a:buNone/>
            </a:pPr>
            <a:r>
              <a:rPr lang="en-US" b="1" u="sng">
                <a:latin typeface="+mj-lt"/>
              </a:rPr>
              <a:t>Columbian Award Requires (SP-7)</a:t>
            </a:r>
            <a:br>
              <a:rPr lang="en-US">
                <a:latin typeface="+mj-lt"/>
              </a:rPr>
            </a:br>
            <a:endParaRPr lang="en-US">
              <a:latin typeface="+mj-lt"/>
            </a:endParaRPr>
          </a:p>
          <a:p>
            <a:pPr marL="1143000" indent="-1143000" hangingPunct="1">
              <a:buFontTx/>
              <a:buAutoNum type="arabicParenR"/>
            </a:pPr>
            <a:r>
              <a:rPr lang="en-US">
                <a:latin typeface="+mj-lt"/>
              </a:rPr>
              <a:t>Faith – 4 activities</a:t>
            </a:r>
          </a:p>
          <a:p>
            <a:pPr marL="1143000" indent="-1143000" hangingPunct="1">
              <a:buFontTx/>
              <a:buAutoNum type="arabicParenR"/>
            </a:pPr>
            <a:r>
              <a:rPr lang="en-US">
                <a:latin typeface="+mj-lt"/>
              </a:rPr>
              <a:t>Family – 4 Activities</a:t>
            </a:r>
          </a:p>
          <a:p>
            <a:pPr marL="1143000" indent="-1143000" hangingPunct="1">
              <a:buFontTx/>
              <a:buAutoNum type="arabicParenR"/>
            </a:pPr>
            <a:r>
              <a:rPr lang="en-US">
                <a:latin typeface="+mj-lt"/>
              </a:rPr>
              <a:t>Community – 4 activities</a:t>
            </a:r>
          </a:p>
          <a:p>
            <a:pPr marL="1143000" indent="-1143000" hangingPunct="1">
              <a:buFontTx/>
              <a:buAutoNum type="arabicParenR"/>
            </a:pPr>
            <a:r>
              <a:rPr lang="en-US">
                <a:latin typeface="+mj-lt"/>
              </a:rPr>
              <a:t>Life – 4 activities</a:t>
            </a:r>
          </a:p>
          <a:p>
            <a:pPr marL="0" indent="0" hangingPunct="1">
              <a:buNone/>
            </a:pPr>
            <a:endParaRPr lang="en-US">
              <a:latin typeface="+mj-lt"/>
            </a:endParaRPr>
          </a:p>
          <a:p>
            <a:pPr marL="0" indent="0" hangingPunct="1">
              <a:buNone/>
            </a:pPr>
            <a:r>
              <a:rPr lang="en-US">
                <a:latin typeface="+mj-lt"/>
              </a:rPr>
              <a:t>Remember: Featured Programs count for two credits if all requirements are met and proper forms submitted.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ABCA84-E4D5-D4AE-8C91-64D17FA9BE6D}"/>
              </a:ext>
            </a:extLst>
          </p:cNvPr>
          <p:cNvSpPr txBox="1"/>
          <p:nvPr/>
        </p:nvSpPr>
        <p:spPr>
          <a:xfrm>
            <a:off x="1421723" y="12114550"/>
            <a:ext cx="21971677" cy="8156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8576" tIns="68576" rIns="68576" bIns="68576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u="sng"/>
              <a:t>Don’t forget to Submit 10784 Reports (or the appropriate form) following each program </a:t>
            </a:r>
            <a:endParaRPr lang="en-US" sz="4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13A45F-FFD3-61CA-C8BC-7793644646B6}"/>
              </a:ext>
            </a:extLst>
          </p:cNvPr>
          <p:cNvSpPr txBox="1"/>
          <p:nvPr/>
        </p:nvSpPr>
        <p:spPr>
          <a:xfrm>
            <a:off x="6672329" y="2354559"/>
            <a:ext cx="11470463" cy="16158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8576" tIns="68576" rIns="68576" bIns="68576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u="sng"/>
              <a:t>(New) State Program Director Pat Henz  </a:t>
            </a:r>
            <a:r>
              <a:rPr lang="en-US" sz="4800" b="1" u="sng" err="1"/>
              <a:t>pghenz@yahoo.com</a:t>
            </a:r>
            <a:r>
              <a:rPr lang="en-US" sz="4800" b="1" u="sng"/>
              <a:t>  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269922005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5EEEE838-8187-626A-0893-87947CF679C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35108" y="2731804"/>
            <a:ext cx="7794171" cy="106196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C855CF-8DF5-7E04-950C-965C070C2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732" y="495917"/>
            <a:ext cx="20201861" cy="2235887"/>
          </a:xfrm>
        </p:spPr>
        <p:txBody>
          <a:bodyPr>
            <a:normAutofit/>
          </a:bodyPr>
          <a:lstStyle/>
          <a:p>
            <a:r>
              <a:rPr lang="en-US"/>
              <a:t>Vocations /Pilgrim Icon Programs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821AF8-0CEB-99D9-E414-77E4147555B1}"/>
              </a:ext>
            </a:extLst>
          </p:cNvPr>
          <p:cNvSpPr txBox="1"/>
          <p:nvPr/>
        </p:nvSpPr>
        <p:spPr>
          <a:xfrm>
            <a:off x="16099563" y="3571188"/>
            <a:ext cx="7879030" cy="81406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8576" tIns="68576" rIns="68576" bIns="68576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b="1" u="sng">
                <a:effectLst>
                  <a:outerShdw blurRad="12700" dist="25400" dir="18900000" rotWithShape="0">
                    <a:srgbClr val="B9A23B"/>
                  </a:outerShdw>
                </a:effectLst>
              </a:rPr>
              <a:t>St. Joseph Icon</a:t>
            </a:r>
          </a:p>
          <a:p>
            <a:pPr marL="964292" indent="-957942">
              <a:spcBef>
                <a:spcPts val="600"/>
              </a:spcBef>
              <a:buSzPct val="100000"/>
              <a:buBlip>
                <a:blip r:embed="rId3"/>
              </a:buBlip>
            </a:pPr>
            <a:r>
              <a:rPr lang="en-US" sz="4400">
                <a:effectLst>
                  <a:outerShdw blurRad="12700" dist="25400" dir="18900000" rotWithShape="0">
                    <a:srgbClr val="B9A23B"/>
                  </a:outerShdw>
                </a:effectLst>
              </a:rPr>
              <a:t>Are we utilizing this program?  Numbers are low.</a:t>
            </a:r>
          </a:p>
          <a:p>
            <a:pPr marL="964292" indent="-957942">
              <a:spcBef>
                <a:spcPts val="600"/>
              </a:spcBef>
              <a:buSzPct val="100000"/>
              <a:buBlip>
                <a:blip r:embed="rId3"/>
              </a:buBlip>
            </a:pPr>
            <a:r>
              <a:rPr lang="en-US" sz="4400">
                <a:effectLst>
                  <a:outerShdw blurRad="12700" dist="25400" dir="18900000" rotWithShape="0">
                    <a:srgbClr val="B9A23B"/>
                  </a:outerShdw>
                </a:effectLst>
              </a:rPr>
              <a:t>Order extra booklets through Supreme.</a:t>
            </a:r>
          </a:p>
          <a:p>
            <a:pPr marL="964292" indent="-957942">
              <a:spcBef>
                <a:spcPts val="600"/>
              </a:spcBef>
              <a:buSzPct val="100000"/>
              <a:buBlip>
                <a:blip r:embed="rId3"/>
              </a:buBlip>
            </a:pPr>
            <a:r>
              <a:rPr lang="en-US" sz="4400">
                <a:effectLst>
                  <a:outerShdw blurRad="12700" dist="25400" dir="18900000" rotWithShape="0">
                    <a:srgbClr val="B9A23B"/>
                  </a:outerShdw>
                </a:effectLst>
              </a:rPr>
              <a:t>Make sure councils submit the #10784 Report for their Icon Program.</a:t>
            </a:r>
          </a:p>
          <a:p>
            <a:pPr marL="964292" indent="-957942">
              <a:spcBef>
                <a:spcPts val="600"/>
              </a:spcBef>
              <a:buSzPct val="100000"/>
              <a:buBlip>
                <a:blip r:embed="rId3"/>
              </a:buBlip>
            </a:pPr>
            <a:r>
              <a:rPr lang="en-US" sz="4400">
                <a:effectLst>
                  <a:outerShdw blurRad="12700" dist="25400" dir="18900000" rotWithShape="0">
                    <a:srgbClr val="B9A23B"/>
                  </a:outerShdw>
                </a:effectLst>
              </a:rPr>
              <a:t>Councils are encouraged to conduct this simple Faith program for their parish. 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D867F9-B6AF-B69F-BEC1-65CBD1AA45B3}"/>
              </a:ext>
            </a:extLst>
          </p:cNvPr>
          <p:cNvSpPr txBox="1"/>
          <p:nvPr/>
        </p:nvSpPr>
        <p:spPr>
          <a:xfrm>
            <a:off x="405407" y="3799065"/>
            <a:ext cx="7529701" cy="92486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8576" tIns="68576" rIns="68576" bIns="68576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6350" algn="ctr">
              <a:spcBef>
                <a:spcPts val="600"/>
              </a:spcBef>
              <a:buSzPct val="100000"/>
            </a:pPr>
            <a:r>
              <a:rPr lang="en-US" sz="4400" b="1" u="sng">
                <a:effectLst>
                  <a:outerShdw blurRad="12700" dist="25400" dir="18900000" rotWithShape="0">
                    <a:srgbClr val="B9A23B"/>
                  </a:outerShdw>
                </a:effectLst>
              </a:rPr>
              <a:t>Vocations / RSVP</a:t>
            </a:r>
          </a:p>
          <a:p>
            <a:pPr marL="964292" indent="-957942">
              <a:spcBef>
                <a:spcPts val="600"/>
              </a:spcBef>
              <a:buSzPct val="100000"/>
              <a:buBlip>
                <a:blip r:embed="rId3"/>
              </a:buBlip>
            </a:pPr>
            <a:r>
              <a:rPr lang="en-US" sz="4400">
                <a:effectLst>
                  <a:outerShdw blurRad="12700" dist="25400" dir="18900000" rotWithShape="0">
                    <a:srgbClr val="B9A23B"/>
                  </a:outerShdw>
                </a:effectLst>
              </a:rPr>
              <a:t>Councils are encouraged to promote Vocations whenever possible. </a:t>
            </a:r>
          </a:p>
          <a:p>
            <a:pPr marL="964292" indent="-957942">
              <a:spcBef>
                <a:spcPts val="600"/>
              </a:spcBef>
              <a:buSzPct val="100000"/>
              <a:buBlip>
                <a:blip r:embed="rId3"/>
              </a:buBlip>
            </a:pPr>
            <a:r>
              <a:rPr lang="en-US" sz="4400">
                <a:effectLst>
                  <a:outerShdw blurRad="12700" dist="25400" dir="18900000" rotWithShape="0">
                    <a:srgbClr val="B9A23B"/>
                  </a:outerShdw>
                </a:effectLst>
              </a:rPr>
              <a:t>Several councils also support seminarians outside their dioceses including the Military Diocese.</a:t>
            </a:r>
          </a:p>
          <a:p>
            <a:pPr marL="964292" indent="-957942">
              <a:spcBef>
                <a:spcPts val="600"/>
              </a:spcBef>
              <a:buSzPct val="100000"/>
              <a:buBlip>
                <a:blip r:embed="rId3"/>
              </a:buBlip>
            </a:pPr>
            <a:r>
              <a:rPr lang="en-US" sz="4400">
                <a:effectLst>
                  <a:outerShdw blurRad="12700" dist="25400" dir="18900000" rotWithShape="0">
                    <a:srgbClr val="B9A23B"/>
                  </a:outerShdw>
                </a:effectLst>
                <a:highlight>
                  <a:srgbClr val="FFFF00"/>
                </a:highlight>
              </a:rPr>
              <a:t>RSVP Refund Application #2863 is due by JUNE 30 – or anytime before. </a:t>
            </a:r>
          </a:p>
        </p:txBody>
      </p:sp>
    </p:spTree>
    <p:extLst>
      <p:ext uri="{BB962C8B-B14F-4D97-AF65-F5344CB8AC3E}">
        <p14:creationId xmlns:p14="http://schemas.microsoft.com/office/powerpoint/2010/main" val="2407980549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uble-click to edit">
            <a:extLst>
              <a:ext uri="{FF2B5EF4-FFF2-40B4-BE49-F238E27FC236}">
                <a16:creationId xmlns:a16="http://schemas.microsoft.com/office/drawing/2014/main" id="{2DC724AF-E28E-892A-3218-E7650B2E2A61}"/>
              </a:ext>
            </a:extLst>
          </p:cNvPr>
          <p:cNvSpPr txBox="1">
            <a:spLocks/>
          </p:cNvSpPr>
          <p:nvPr/>
        </p:nvSpPr>
        <p:spPr>
          <a:xfrm>
            <a:off x="5576096" y="397229"/>
            <a:ext cx="8932313" cy="2590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68575" tIns="68575" rIns="68575" bIns="68575" anchor="ctr">
            <a:normAutofit fontScale="97500"/>
          </a:bodyPr>
          <a:lstStyle>
            <a:lvl1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1pPr>
            <a:lvl2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2pPr>
            <a:lvl3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3pPr>
            <a:lvl4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4pPr>
            <a:lvl5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5pPr>
            <a:lvl6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6pPr>
            <a:lvl7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7pPr>
            <a:lvl8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8pPr>
            <a:lvl9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9pPr>
          </a:lstStyle>
          <a:p>
            <a:pPr hangingPunct="1"/>
            <a:r>
              <a:rPr lang="en-US"/>
              <a:t>Life Programs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AA864C-B880-DAA2-6507-34D694B69892}"/>
              </a:ext>
            </a:extLst>
          </p:cNvPr>
          <p:cNvSpPr txBox="1"/>
          <p:nvPr/>
        </p:nvSpPr>
        <p:spPr>
          <a:xfrm>
            <a:off x="207701" y="3720506"/>
            <a:ext cx="5576412" cy="83407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8576" tIns="68576" rIns="68576" bIns="68576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u="sng" err="1">
                <a:effectLst>
                  <a:outerShdw blurRad="12700" dist="25400" dir="18900000" rotWithShape="0">
                    <a:srgbClr val="B9A23B"/>
                  </a:outerShdw>
                </a:effectLst>
              </a:rPr>
              <a:t>UltraSound</a:t>
            </a:r>
            <a:r>
              <a:rPr lang="en-US" sz="4400"/>
              <a:t> </a:t>
            </a:r>
          </a:p>
          <a:p>
            <a:pPr marL="964292" indent="-957942">
              <a:spcBef>
                <a:spcPts val="600"/>
              </a:spcBef>
              <a:buSzPct val="100000"/>
              <a:buBlip>
                <a:blip r:embed="rId2"/>
              </a:buBlip>
            </a:pPr>
            <a:r>
              <a:rPr lang="en-US" sz="4400">
                <a:effectLst>
                  <a:outerShdw blurRad="12700" dist="25400" dir="18900000" rotWithShape="0">
                    <a:srgbClr val="B9A23B"/>
                  </a:outerShdw>
                </a:effectLst>
              </a:rPr>
              <a:t>If any council is wanting to raise funds for an Ultrasound machine, they need to get with State Ultrasound Chairman Andrew Clark to go over all the necessary paperwork. </a:t>
            </a:r>
          </a:p>
        </p:txBody>
      </p:sp>
      <p:pic>
        <p:nvPicPr>
          <p:cNvPr id="3" name="Picture 2" descr="A baby sleeping in a green blanket&#10;&#10;Description automatically generated">
            <a:extLst>
              <a:ext uri="{FF2B5EF4-FFF2-40B4-BE49-F238E27FC236}">
                <a16:creationId xmlns:a16="http://schemas.microsoft.com/office/drawing/2014/main" id="{8F36BCA4-F02A-8FCA-4BBB-D42E7ABF8E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096" y="2556765"/>
            <a:ext cx="4767003" cy="78345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346577-5BCC-279D-3F08-A627DAC4A743}"/>
              </a:ext>
            </a:extLst>
          </p:cNvPr>
          <p:cNvSpPr txBox="1"/>
          <p:nvPr/>
        </p:nvSpPr>
        <p:spPr>
          <a:xfrm>
            <a:off x="5138813" y="10391303"/>
            <a:ext cx="12109365" cy="3000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8576" tIns="68576" rIns="68576" bIns="68576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u="sng">
                <a:effectLst>
                  <a:outerShdw blurRad="12700" dist="25400" dir="18900000" rotWithShape="0">
                    <a:srgbClr val="B9A23B"/>
                  </a:outerShdw>
                </a:effectLst>
              </a:rPr>
              <a:t>ASAP Program</a:t>
            </a:r>
          </a:p>
          <a:p>
            <a:pPr marL="964292" indent="-957942">
              <a:spcBef>
                <a:spcPts val="600"/>
              </a:spcBef>
              <a:buSzPct val="100000"/>
              <a:buBlip>
                <a:blip r:embed="rId2"/>
              </a:buBlip>
            </a:pPr>
            <a:r>
              <a:rPr lang="en-US" sz="4400" b="1" u="sng">
                <a:effectLst>
                  <a:outerShdw blurRad="12700" dist="25400" dir="18900000" rotWithShape="0">
                    <a:srgbClr val="B9A23B"/>
                  </a:outerShdw>
                </a:effectLst>
              </a:rPr>
              <a:t>A</a:t>
            </a:r>
            <a:r>
              <a:rPr lang="en-US" sz="4400">
                <a:effectLst>
                  <a:outerShdw blurRad="12700" dist="25400" dir="18900000" rotWithShape="0">
                    <a:srgbClr val="B9A23B"/>
                  </a:outerShdw>
                </a:effectLst>
              </a:rPr>
              <a:t>id and </a:t>
            </a:r>
            <a:r>
              <a:rPr lang="en-US" sz="4400" b="1" u="sng">
                <a:effectLst>
                  <a:outerShdw blurRad="12700" dist="25400" dir="18900000" rotWithShape="0">
                    <a:srgbClr val="B9A23B"/>
                  </a:outerShdw>
                </a:effectLst>
              </a:rPr>
              <a:t>S</a:t>
            </a:r>
            <a:r>
              <a:rPr lang="en-US" sz="4400">
                <a:effectLst>
                  <a:outerShdw blurRad="12700" dist="25400" dir="18900000" rotWithShape="0">
                    <a:srgbClr val="B9A23B"/>
                  </a:outerShdw>
                </a:effectLst>
              </a:rPr>
              <a:t>upport </a:t>
            </a:r>
            <a:r>
              <a:rPr lang="en-US" sz="4400" b="1" u="sng">
                <a:effectLst>
                  <a:outerShdw blurRad="12700" dist="25400" dir="18900000" rotWithShape="0">
                    <a:srgbClr val="B9A23B"/>
                  </a:outerShdw>
                </a:effectLst>
              </a:rPr>
              <a:t>A</a:t>
            </a:r>
            <a:r>
              <a:rPr lang="en-US" sz="4400">
                <a:effectLst>
                  <a:outerShdw blurRad="12700" dist="25400" dir="18900000" rotWithShape="0">
                    <a:srgbClr val="B9A23B"/>
                  </a:outerShdw>
                </a:effectLst>
              </a:rPr>
              <a:t>fter </a:t>
            </a:r>
            <a:r>
              <a:rPr lang="en-US" sz="4400" b="1" u="sng">
                <a:effectLst>
                  <a:outerShdw blurRad="12700" dist="25400" dir="18900000" rotWithShape="0">
                    <a:srgbClr val="B9A23B"/>
                  </a:outerShdw>
                </a:effectLst>
              </a:rPr>
              <a:t>P</a:t>
            </a:r>
            <a:r>
              <a:rPr lang="en-US" sz="4400">
                <a:effectLst>
                  <a:outerShdw blurRad="12700" dist="25400" dir="18900000" rotWithShape="0">
                    <a:srgbClr val="B9A23B"/>
                  </a:outerShdw>
                </a:effectLst>
              </a:rPr>
              <a:t>regnancy </a:t>
            </a:r>
          </a:p>
          <a:p>
            <a:pPr marL="964292" indent="-957942">
              <a:spcBef>
                <a:spcPts val="600"/>
              </a:spcBef>
              <a:buSzPct val="100000"/>
              <a:buBlip>
                <a:blip r:embed="rId2"/>
              </a:buBlip>
            </a:pPr>
            <a:r>
              <a:rPr lang="en-US" sz="4400">
                <a:effectLst>
                  <a:outerShdw blurRad="12700" dist="25400" dir="18900000" rotWithShape="0">
                    <a:srgbClr val="B9A23B"/>
                  </a:outerShdw>
                </a:effectLst>
              </a:rPr>
              <a:t>Councils supporting Pregnancy Centers at $500</a:t>
            </a:r>
          </a:p>
        </p:txBody>
      </p:sp>
      <p:pic>
        <p:nvPicPr>
          <p:cNvPr id="2" name="Picture 1" descr="A gold baby foot with wings and a heart&#10;&#10;Description automatically generated">
            <a:extLst>
              <a:ext uri="{FF2B5EF4-FFF2-40B4-BE49-F238E27FC236}">
                <a16:creationId xmlns:a16="http://schemas.microsoft.com/office/drawing/2014/main" id="{5BA88386-2ABB-2E48-A830-F778FB8941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803" y="2400173"/>
            <a:ext cx="7551349" cy="36412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B21181-6704-08F8-93F8-A54181540060}"/>
              </a:ext>
            </a:extLst>
          </p:cNvPr>
          <p:cNvSpPr txBox="1"/>
          <p:nvPr/>
        </p:nvSpPr>
        <p:spPr>
          <a:xfrm>
            <a:off x="16602877" y="6346238"/>
            <a:ext cx="7235318" cy="54630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8576" tIns="68576" rIns="68576" bIns="68576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u="sng" dirty="0">
                <a:effectLst>
                  <a:outerShdw blurRad="12700" dist="25400" dir="18900000" rotWithShape="0">
                    <a:srgbClr val="B9A23B"/>
                  </a:outerShdw>
                </a:effectLst>
              </a:rPr>
              <a:t>Chairman Tom Clark</a:t>
            </a:r>
          </a:p>
          <a:p>
            <a:pPr marL="964292" indent="-957942">
              <a:spcBef>
                <a:spcPts val="600"/>
              </a:spcBef>
              <a:buSzPct val="100000"/>
              <a:buBlip>
                <a:blip r:embed="rId2"/>
              </a:buBlip>
            </a:pPr>
            <a:r>
              <a:rPr lang="en-US" sz="4800" dirty="0">
                <a:effectLst>
                  <a:outerShdw blurRad="12700" dist="25400" dir="18900000" rotWithShape="0">
                    <a:srgbClr val="B9A23B"/>
                  </a:outerShdw>
                </a:effectLst>
              </a:rPr>
              <a:t>20th Anniversary of the ACE Wings.</a:t>
            </a:r>
          </a:p>
          <a:p>
            <a:pPr marL="964292" indent="-957942">
              <a:spcBef>
                <a:spcPts val="600"/>
              </a:spcBef>
              <a:buSzPct val="100000"/>
              <a:buBlip>
                <a:blip r:embed="rId2"/>
              </a:buBlip>
            </a:pPr>
            <a:r>
              <a:rPr lang="en-US" sz="4800" dirty="0">
                <a:effectLst>
                  <a:outerShdw blurRad="12700" dist="25400" dir="18900000" rotWithShape="0">
                    <a:srgbClr val="B9A23B"/>
                  </a:outerShdw>
                </a:effectLst>
              </a:rPr>
              <a:t>Councils are encouraged to do a Pro Life event in January – and every month.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EBDE20-EBE8-9C78-FDC7-B19BA17983F4}"/>
              </a:ext>
            </a:extLst>
          </p:cNvPr>
          <p:cNvSpPr txBox="1"/>
          <p:nvPr/>
        </p:nvSpPr>
        <p:spPr>
          <a:xfrm>
            <a:off x="10887740" y="2589606"/>
            <a:ext cx="5549027" cy="77405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8576" tIns="68576" rIns="68576" bIns="68576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u="sng">
                <a:effectLst>
                  <a:outerShdw blurRad="12700" dist="25400" dir="18900000" rotWithShape="0">
                    <a:srgbClr val="B9A23B"/>
                  </a:outerShdw>
                </a:effectLst>
              </a:rPr>
              <a:t>ACE Wings</a:t>
            </a:r>
          </a:p>
          <a:p>
            <a:pPr marL="964292" indent="-957942">
              <a:spcBef>
                <a:spcPts val="600"/>
              </a:spcBef>
              <a:buSzPct val="100000"/>
              <a:buBlip>
                <a:blip r:embed="rId2"/>
              </a:buBlip>
            </a:pPr>
            <a:r>
              <a:rPr lang="en-US" sz="4400">
                <a:effectLst>
                  <a:outerShdw blurRad="12700" dist="25400" dir="18900000" rotWithShape="0">
                    <a:srgbClr val="B9A23B"/>
                  </a:outerShdw>
                </a:effectLst>
              </a:rPr>
              <a:t>The “Precious Feet” are the size and shape of a baby’s feet at 10 weeks old after conception. </a:t>
            </a:r>
          </a:p>
          <a:p>
            <a:pPr marL="964292" indent="-957942">
              <a:spcBef>
                <a:spcPts val="600"/>
              </a:spcBef>
              <a:buSzPct val="100000"/>
              <a:buBlip>
                <a:blip r:embed="rId2"/>
              </a:buBlip>
            </a:pPr>
            <a:r>
              <a:rPr lang="en-US" sz="4400">
                <a:effectLst>
                  <a:outerShdw blurRad="12700" dist="25400" dir="18900000" rotWithShape="0">
                    <a:srgbClr val="B9A23B"/>
                  </a:outerShdw>
                </a:effectLst>
              </a:rPr>
              <a:t>The “Heart” is also the size as a baby’s heart at 10 weeks old.  </a:t>
            </a:r>
          </a:p>
        </p:txBody>
      </p:sp>
    </p:spTree>
    <p:extLst>
      <p:ext uri="{BB962C8B-B14F-4D97-AF65-F5344CB8AC3E}">
        <p14:creationId xmlns:p14="http://schemas.microsoft.com/office/powerpoint/2010/main" val="1022821376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uble-click to edit">
            <a:extLst>
              <a:ext uri="{FF2B5EF4-FFF2-40B4-BE49-F238E27FC236}">
                <a16:creationId xmlns:a16="http://schemas.microsoft.com/office/drawing/2014/main" id="{6BF15BB1-4626-BE44-CDBE-2F3E03A109EA}"/>
              </a:ext>
            </a:extLst>
          </p:cNvPr>
          <p:cNvSpPr txBox="1">
            <a:spLocks/>
          </p:cNvSpPr>
          <p:nvPr/>
        </p:nvSpPr>
        <p:spPr>
          <a:xfrm>
            <a:off x="3734091" y="281449"/>
            <a:ext cx="19722296" cy="2590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68575" tIns="68575" rIns="68575" bIns="68575" anchor="ctr">
            <a:normAutofit/>
          </a:bodyPr>
          <a:lstStyle>
            <a:lvl1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1pPr>
            <a:lvl2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2pPr>
            <a:lvl3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3pPr>
            <a:lvl4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4pPr>
            <a:lvl5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5pPr>
            <a:lvl6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6pPr>
            <a:lvl7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7pPr>
            <a:lvl8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8pPr>
            <a:lvl9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9pPr>
          </a:lstStyle>
          <a:p>
            <a:pPr hangingPunct="1"/>
            <a:r>
              <a:rPr lang="en-US"/>
              <a:t>State Athletics Programs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EFFF29-62F1-B62F-5416-ECD36B6BFC86}"/>
              </a:ext>
            </a:extLst>
          </p:cNvPr>
          <p:cNvSpPr txBox="1"/>
          <p:nvPr/>
        </p:nvSpPr>
        <p:spPr>
          <a:xfrm>
            <a:off x="617173" y="3798634"/>
            <a:ext cx="7529701" cy="807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8576" tIns="68576" rIns="68576" bIns="68576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 u="sng">
                <a:effectLst>
                  <a:outerShdw blurRad="12700" dist="25400" dir="18900000" rotWithShape="0">
                    <a:srgbClr val="B9A23B"/>
                  </a:outerShdw>
                </a:effectLst>
              </a:rPr>
              <a:t>State Free Throw</a:t>
            </a:r>
          </a:p>
          <a:p>
            <a:pPr marL="964292" indent="-957942">
              <a:spcBef>
                <a:spcPts val="600"/>
              </a:spcBef>
              <a:buSzPct val="100000"/>
              <a:buBlip>
                <a:blip r:embed="rId2"/>
              </a:buBlip>
            </a:pPr>
            <a:r>
              <a:rPr lang="en-US" sz="4800">
                <a:effectLst>
                  <a:outerShdw blurRad="12700" dist="25400" dir="18900000" rotWithShape="0">
                    <a:srgbClr val="B9A23B"/>
                  </a:outerShdw>
                </a:effectLst>
              </a:rPr>
              <a:t>Chairman Jessie Aguilar </a:t>
            </a:r>
          </a:p>
          <a:p>
            <a:pPr marL="964292" indent="-957942">
              <a:spcBef>
                <a:spcPts val="600"/>
              </a:spcBef>
              <a:buSzPct val="100000"/>
              <a:buBlip>
                <a:blip r:embed="rId2"/>
              </a:buBlip>
            </a:pPr>
            <a:r>
              <a:rPr lang="en-US" sz="4800">
                <a:effectLst>
                  <a:outerShdw blurRad="12700" dist="25400" dir="18900000" rotWithShape="0">
                    <a:srgbClr val="B9A23B"/>
                  </a:outerShdw>
                </a:effectLst>
              </a:rPr>
              <a:t>Saturday, March 2, 2024</a:t>
            </a:r>
          </a:p>
          <a:p>
            <a:pPr marL="964292" indent="-957942">
              <a:spcBef>
                <a:spcPts val="600"/>
              </a:spcBef>
              <a:buSzPct val="100000"/>
              <a:buBlip>
                <a:blip r:embed="rId2"/>
              </a:buBlip>
            </a:pPr>
            <a:r>
              <a:rPr lang="en-US" sz="4800">
                <a:effectLst>
                  <a:outerShdw blurRad="12700" dist="25400" dir="18900000" rotWithShape="0">
                    <a:srgbClr val="B9A23B"/>
                  </a:outerShdw>
                </a:effectLst>
              </a:rPr>
              <a:t>Ed White Middle School in San Antonio</a:t>
            </a:r>
          </a:p>
          <a:p>
            <a:pPr marL="964292" indent="-957942">
              <a:spcBef>
                <a:spcPts val="600"/>
              </a:spcBef>
              <a:buSzPct val="100000"/>
              <a:buBlip>
                <a:blip r:embed="rId2"/>
              </a:buBlip>
            </a:pPr>
            <a:r>
              <a:rPr lang="en-US" sz="4800">
                <a:effectLst>
                  <a:outerShdw blurRad="12700" dist="25400" dir="18900000" rotWithShape="0">
                    <a:srgbClr val="B9A23B"/>
                  </a:outerShdw>
                </a:effectLst>
              </a:rPr>
              <a:t>Make sure Council's per capita are paid!</a:t>
            </a:r>
          </a:p>
          <a:p>
            <a:pPr marL="964292" indent="-957942">
              <a:spcBef>
                <a:spcPts val="600"/>
              </a:spcBef>
              <a:buSzPct val="100000"/>
              <a:buBlip>
                <a:blip r:embed="rId2"/>
              </a:buBlip>
            </a:pPr>
            <a:r>
              <a:rPr lang="en-US" sz="4800">
                <a:effectLst>
                  <a:outerShdw blurRad="12700" dist="25400" dir="18900000" rotWithShape="0">
                    <a:srgbClr val="B9A23B"/>
                  </a:outerShdw>
                </a:effectLst>
              </a:rPr>
              <a:t>Order the Free Throw kits now. </a:t>
            </a:r>
          </a:p>
          <a:p>
            <a:pPr marL="964292" indent="-957942">
              <a:spcBef>
                <a:spcPts val="600"/>
              </a:spcBef>
              <a:buSzPct val="100000"/>
              <a:buBlip>
                <a:blip r:embed="rId2"/>
              </a:buBlip>
            </a:pPr>
            <a:r>
              <a:rPr lang="en-US" sz="4800">
                <a:effectLst>
                  <a:outerShdw blurRad="12700" dist="25400" dir="18900000" rotWithShape="0">
                    <a:srgbClr val="B9A23B"/>
                  </a:outerShdw>
                </a:effectLst>
              </a:rPr>
              <a:t>Ages 9 – 14 years old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A03ECA96-8EF0-FF60-EE76-1B1E6A965D4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31350" y="3399768"/>
            <a:ext cx="5059263" cy="892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D2CFA8-9CDF-79DB-D0A3-336286674B00}"/>
              </a:ext>
            </a:extLst>
          </p:cNvPr>
          <p:cNvSpPr txBox="1"/>
          <p:nvPr/>
        </p:nvSpPr>
        <p:spPr>
          <a:xfrm>
            <a:off x="15042586" y="2656858"/>
            <a:ext cx="8801272" cy="43550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8576" tIns="68576" rIns="68576" bIns="68576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 u="sng">
                <a:effectLst>
                  <a:outerShdw blurRad="12700" dist="25400" dir="18900000" rotWithShape="0">
                    <a:srgbClr val="B9A23B"/>
                  </a:outerShdw>
                </a:effectLst>
              </a:rPr>
              <a:t>State Bowling Tournament</a:t>
            </a:r>
          </a:p>
          <a:p>
            <a:pPr marL="964292" indent="-957942">
              <a:spcBef>
                <a:spcPts val="600"/>
              </a:spcBef>
              <a:buSzPct val="100000"/>
              <a:buBlip>
                <a:blip r:embed="rId2"/>
              </a:buBlip>
            </a:pPr>
            <a:r>
              <a:rPr lang="en-US" sz="4000">
                <a:effectLst>
                  <a:outerShdw blurRad="12700" dist="25400" dir="18900000" rotWithShape="0">
                    <a:srgbClr val="B9A23B"/>
                  </a:outerShdw>
                </a:effectLst>
              </a:rPr>
              <a:t>Chairman Skipper Arsenault -</a:t>
            </a:r>
          </a:p>
          <a:p>
            <a:pPr marL="964292" indent="-957942">
              <a:spcBef>
                <a:spcPts val="600"/>
              </a:spcBef>
              <a:buSzPct val="100000"/>
              <a:buBlip>
                <a:blip r:embed="rId2"/>
              </a:buBlip>
            </a:pPr>
            <a:r>
              <a:rPr lang="en-US" sz="4000">
                <a:effectLst>
                  <a:outerShdw blurRad="12700" dist="25400" dir="18900000" rotWithShape="0">
                    <a:srgbClr val="B9A23B"/>
                  </a:outerShdw>
                </a:effectLst>
              </a:rPr>
              <a:t>Two weekends: April 13/14 &amp; 20/21</a:t>
            </a:r>
          </a:p>
          <a:p>
            <a:pPr marL="964292" indent="-957942">
              <a:spcBef>
                <a:spcPts val="600"/>
              </a:spcBef>
              <a:buSzPct val="100000"/>
              <a:buBlip>
                <a:blip r:embed="rId2"/>
              </a:buBlip>
            </a:pPr>
            <a:r>
              <a:rPr lang="en-US" sz="4000">
                <a:effectLst>
                  <a:outerShdw blurRad="12700" dist="25400" dir="18900000" rotWithShape="0">
                    <a:srgbClr val="B9A23B"/>
                  </a:outerShdw>
                </a:effectLst>
              </a:rPr>
              <a:t>Port Arthur</a:t>
            </a:r>
          </a:p>
          <a:p>
            <a:pPr marL="964292" indent="-957942">
              <a:spcBef>
                <a:spcPts val="600"/>
              </a:spcBef>
              <a:buSzPct val="100000"/>
              <a:buBlip>
                <a:blip r:embed="rId2"/>
              </a:buBlip>
            </a:pPr>
            <a:r>
              <a:rPr lang="en-US" sz="4000">
                <a:effectLst>
                  <a:outerShdw blurRad="12700" dist="25400" dir="18900000" rotWithShape="0">
                    <a:srgbClr val="B9A23B"/>
                  </a:outerShdw>
                </a:effectLst>
              </a:rPr>
              <a:t>Forms will be sent out in January.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5886C5-59F8-120A-993F-232D99DFADE2}"/>
              </a:ext>
            </a:extLst>
          </p:cNvPr>
          <p:cNvSpPr txBox="1"/>
          <p:nvPr/>
        </p:nvSpPr>
        <p:spPr>
          <a:xfrm>
            <a:off x="14965554" y="7418067"/>
            <a:ext cx="8801273" cy="58015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8576" tIns="68576" rIns="68576" bIns="68576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 u="sng">
                <a:effectLst>
                  <a:outerShdw blurRad="12700" dist="25400" dir="18900000" rotWithShape="0">
                    <a:srgbClr val="B9A23B"/>
                  </a:outerShdw>
                </a:effectLst>
              </a:rPr>
              <a:t>State "Daryl Entrop" Softball Tournament</a:t>
            </a:r>
          </a:p>
          <a:p>
            <a:pPr marL="964292" indent="-957942">
              <a:spcBef>
                <a:spcPts val="600"/>
              </a:spcBef>
              <a:buSzPct val="100000"/>
              <a:buBlip>
                <a:blip r:embed="rId2"/>
              </a:buBlip>
            </a:pPr>
            <a:r>
              <a:rPr lang="en-US" sz="4000">
                <a:effectLst>
                  <a:outerShdw blurRad="12700" dist="25400" dir="18900000" rotWithShape="0">
                    <a:srgbClr val="B9A23B"/>
                  </a:outerShdw>
                </a:effectLst>
              </a:rPr>
              <a:t>Chairman Steve Simons</a:t>
            </a:r>
          </a:p>
          <a:p>
            <a:pPr marL="964292" indent="-957942">
              <a:spcBef>
                <a:spcPts val="600"/>
              </a:spcBef>
              <a:buSzPct val="100000"/>
              <a:buBlip>
                <a:blip r:embed="rId2"/>
              </a:buBlip>
            </a:pPr>
            <a:r>
              <a:rPr lang="en-US" sz="4000">
                <a:effectLst>
                  <a:outerShdw blurRad="12700" dist="25400" dir="18900000" rotWithShape="0">
                    <a:srgbClr val="B9A23B"/>
                  </a:outerShdw>
                </a:effectLst>
              </a:rPr>
              <a:t>Will be in June -</a:t>
            </a:r>
          </a:p>
          <a:p>
            <a:pPr marL="964292" indent="-957942">
              <a:spcBef>
                <a:spcPts val="600"/>
              </a:spcBef>
              <a:buSzPct val="100000"/>
              <a:buBlip>
                <a:blip r:embed="rId2"/>
              </a:buBlip>
            </a:pPr>
            <a:r>
              <a:rPr lang="en-US" sz="4000">
                <a:effectLst>
                  <a:outerShdw blurRad="12700" dist="25400" dir="18900000" rotWithShape="0">
                    <a:srgbClr val="B9A23B"/>
                  </a:outerShdw>
                </a:effectLst>
              </a:rPr>
              <a:t>Date / Location: Possibly in Arlington </a:t>
            </a:r>
          </a:p>
          <a:p>
            <a:pPr marL="964292" indent="-957942">
              <a:spcBef>
                <a:spcPts val="600"/>
              </a:spcBef>
              <a:buSzPct val="100000"/>
              <a:buBlip>
                <a:blip r:embed="rId2"/>
              </a:buBlip>
            </a:pPr>
            <a:r>
              <a:rPr lang="en-US" sz="4000">
                <a:effectLst>
                  <a:outerShdw blurRad="12700" dist="25400" dir="18900000" rotWithShape="0">
                    <a:srgbClr val="B9A23B"/>
                  </a:outerShdw>
                </a:effectLst>
              </a:rPr>
              <a:t>Celebrating the 50th anniversary of this tournament.</a:t>
            </a:r>
          </a:p>
        </p:txBody>
      </p:sp>
    </p:spTree>
    <p:extLst>
      <p:ext uri="{BB962C8B-B14F-4D97-AF65-F5344CB8AC3E}">
        <p14:creationId xmlns:p14="http://schemas.microsoft.com/office/powerpoint/2010/main" val="2033070604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orm with text and numbers&#10;&#10;Description automatically generated with medium confidence">
            <a:extLst>
              <a:ext uri="{FF2B5EF4-FFF2-40B4-BE49-F238E27FC236}">
                <a16:creationId xmlns:a16="http://schemas.microsoft.com/office/drawing/2014/main" id="{4FA6876B-DBF0-5224-70BF-6DD421EF2C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757" y="281449"/>
            <a:ext cx="15489377" cy="13088562"/>
          </a:xfrm>
          <a:prstGeom prst="rect">
            <a:avLst/>
          </a:prstGeom>
        </p:spPr>
      </p:pic>
      <p:sp>
        <p:nvSpPr>
          <p:cNvPr id="9" name="Up Arrow 8">
            <a:extLst>
              <a:ext uri="{FF2B5EF4-FFF2-40B4-BE49-F238E27FC236}">
                <a16:creationId xmlns:a16="http://schemas.microsoft.com/office/drawing/2014/main" id="{5767D02E-2022-1936-815F-2E0879673B4A}"/>
              </a:ext>
            </a:extLst>
          </p:cNvPr>
          <p:cNvSpPr/>
          <p:nvPr/>
        </p:nvSpPr>
        <p:spPr>
          <a:xfrm rot="16200000" flipH="1">
            <a:off x="13879028" y="6170657"/>
            <a:ext cx="593121" cy="2117718"/>
          </a:xfrm>
          <a:prstGeom prst="upArrow">
            <a:avLst/>
          </a:prstGeom>
          <a:solidFill>
            <a:srgbClr val="FFFF00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114300" dist="63500" dir="2100000" rotWithShape="0">
              <a:srgbClr val="000000">
                <a:alpha val="5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8575" tIns="68575" rIns="68575" bIns="68575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sto MT"/>
            </a:endParaRPr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81BDA906-881A-A0F2-ACC6-8425684B41B1}"/>
              </a:ext>
            </a:extLst>
          </p:cNvPr>
          <p:cNvSpPr/>
          <p:nvPr/>
        </p:nvSpPr>
        <p:spPr>
          <a:xfrm rot="5400000">
            <a:off x="13701593" y="8861845"/>
            <a:ext cx="593124" cy="1305717"/>
          </a:xfrm>
          <a:prstGeom prst="upArrow">
            <a:avLst/>
          </a:prstGeom>
          <a:solidFill>
            <a:srgbClr val="FFFF00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114300" dist="63500" dir="2100000" rotWithShape="0">
              <a:srgbClr val="000000">
                <a:alpha val="5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8575" tIns="68575" rIns="68575" bIns="68575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sto MT"/>
            </a:endParaRP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E9D38488-EC65-CE68-56BF-DAE27488A70F}"/>
              </a:ext>
            </a:extLst>
          </p:cNvPr>
          <p:cNvSpPr/>
          <p:nvPr/>
        </p:nvSpPr>
        <p:spPr>
          <a:xfrm rot="14003684">
            <a:off x="21763946" y="3212866"/>
            <a:ext cx="871387" cy="2029719"/>
          </a:xfrm>
          <a:prstGeom prst="upArrow">
            <a:avLst/>
          </a:prstGeom>
          <a:solidFill>
            <a:srgbClr val="FFFF00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114300" dist="63500" dir="2100000" rotWithShape="0">
              <a:srgbClr val="000000">
                <a:alpha val="5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8575" tIns="68575" rIns="68575" bIns="68575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sto MT"/>
            </a:endParaRPr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24A2D22E-B1DA-10BE-73F2-8E8FEB5CF42E}"/>
              </a:ext>
            </a:extLst>
          </p:cNvPr>
          <p:cNvSpPr/>
          <p:nvPr/>
        </p:nvSpPr>
        <p:spPr>
          <a:xfrm rot="10800000">
            <a:off x="8538107" y="7506093"/>
            <a:ext cx="815598" cy="1712048"/>
          </a:xfrm>
          <a:prstGeom prst="upArrow">
            <a:avLst/>
          </a:prstGeom>
          <a:solidFill>
            <a:srgbClr val="FFFF00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114300" dist="63500" dir="2100000" rotWithShape="0">
              <a:srgbClr val="000000">
                <a:alpha val="5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8575" tIns="68575" rIns="68575" bIns="68575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sto M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EFFF29-62F1-B62F-5416-ECD36B6BFC86}"/>
              </a:ext>
            </a:extLst>
          </p:cNvPr>
          <p:cNvSpPr txBox="1"/>
          <p:nvPr/>
        </p:nvSpPr>
        <p:spPr>
          <a:xfrm>
            <a:off x="255056" y="3351481"/>
            <a:ext cx="7529701" cy="98950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8576" tIns="68576" rIns="68576" bIns="68576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effectLst>
                  <a:outerShdw blurRad="12700" dist="25400" dir="18900000" rotWithShape="0">
                    <a:srgbClr val="B9A23B"/>
                  </a:outerShdw>
                </a:effectLst>
              </a:rPr>
              <a:t>        </a:t>
            </a:r>
            <a:r>
              <a:rPr lang="en-US" sz="4000" b="1" u="sng">
                <a:effectLst>
                  <a:outerShdw blurRad="12700" dist="25400" dir="18900000" rotWithShape="0">
                    <a:srgbClr val="B9A23B"/>
                  </a:outerShdw>
                </a:effectLst>
              </a:rPr>
              <a:t>Key Points</a:t>
            </a:r>
          </a:p>
          <a:p>
            <a:pPr marL="964292" indent="-957942">
              <a:spcBef>
                <a:spcPts val="600"/>
              </a:spcBef>
              <a:buSzPct val="100000"/>
              <a:buBlip>
                <a:blip r:embed="rId3"/>
              </a:buBlip>
            </a:pPr>
            <a:r>
              <a:rPr lang="en-US" sz="4000">
                <a:effectLst>
                  <a:outerShdw blurRad="12700" dist="25400" dir="18900000" rotWithShape="0">
                    <a:srgbClr val="B9A23B"/>
                  </a:outerShdw>
                </a:effectLst>
              </a:rPr>
              <a:t>** KIDS MUST BE PRESENT AND COMPETE TOGETHER </a:t>
            </a:r>
          </a:p>
          <a:p>
            <a:pPr marL="964292" indent="-957942">
              <a:spcBef>
                <a:spcPts val="600"/>
              </a:spcBef>
              <a:buSzPct val="100000"/>
              <a:buBlip>
                <a:blip r:embed="rId3"/>
              </a:buBlip>
            </a:pPr>
            <a:r>
              <a:rPr lang="en-US" sz="4000">
                <a:effectLst>
                  <a:outerShdw blurRad="12700" dist="25400" dir="18900000" rotWithShape="0">
                    <a:srgbClr val="B9A23B"/>
                  </a:outerShdw>
                </a:effectLst>
              </a:rPr>
              <a:t>USE THE CURRENT ENTRY / SCORE SHEET FORM…</a:t>
            </a:r>
          </a:p>
          <a:p>
            <a:pPr marL="964292" indent="-957942">
              <a:spcBef>
                <a:spcPts val="600"/>
              </a:spcBef>
              <a:buSzPct val="100000"/>
              <a:buBlip>
                <a:blip r:embed="rId3"/>
              </a:buBlip>
            </a:pPr>
            <a:r>
              <a:rPr lang="en-US" sz="4000">
                <a:effectLst>
                  <a:outerShdw blurRad="12700" dist="25400" dir="18900000" rotWithShape="0">
                    <a:srgbClr val="B9A23B"/>
                  </a:outerShdw>
                </a:effectLst>
              </a:rPr>
              <a:t>Boys &amp; Girls ages 9-11 use a woman’s regulation size BB. </a:t>
            </a:r>
          </a:p>
          <a:p>
            <a:pPr marL="964292" indent="-957942">
              <a:spcBef>
                <a:spcPts val="600"/>
              </a:spcBef>
              <a:buSzPct val="100000"/>
              <a:buBlip>
                <a:blip r:embed="rId3"/>
              </a:buBlip>
            </a:pPr>
            <a:r>
              <a:rPr lang="en-US" sz="4000">
                <a:effectLst>
                  <a:outerShdw blurRad="12700" dist="25400" dir="18900000" rotWithShape="0">
                    <a:srgbClr val="B9A23B"/>
                  </a:outerShdw>
                </a:effectLst>
              </a:rPr>
              <a:t>Girls ages 12-14 use a woman’s BB.</a:t>
            </a:r>
          </a:p>
          <a:p>
            <a:pPr marL="964292" indent="-957942">
              <a:spcBef>
                <a:spcPts val="600"/>
              </a:spcBef>
              <a:buSzPct val="100000"/>
              <a:buBlip>
                <a:blip r:embed="rId3"/>
              </a:buBlip>
            </a:pPr>
            <a:r>
              <a:rPr lang="en-US" sz="4000">
                <a:effectLst>
                  <a:outerShdw blurRad="12700" dist="25400" dir="18900000" rotWithShape="0">
                    <a:srgbClr val="B9A23B"/>
                  </a:outerShdw>
                </a:effectLst>
              </a:rPr>
              <a:t>Boys ages 12-14 use a men’s regulation size BB. </a:t>
            </a:r>
          </a:p>
          <a:p>
            <a:pPr marL="964292" indent="-957942">
              <a:spcBef>
                <a:spcPts val="600"/>
              </a:spcBef>
              <a:buSzPct val="100000"/>
              <a:buBlip>
                <a:blip r:embed="rId3"/>
              </a:buBlip>
            </a:pPr>
            <a:r>
              <a:rPr lang="en-US" sz="4000">
                <a:effectLst>
                  <a:outerShdw blurRad="12700" dist="25400" dir="18900000" rotWithShape="0">
                    <a:srgbClr val="B9A23B"/>
                  </a:outerShdw>
                </a:effectLst>
              </a:rPr>
              <a:t>International Scores are the totals from each level. </a:t>
            </a:r>
          </a:p>
        </p:txBody>
      </p:sp>
    </p:spTree>
    <p:extLst>
      <p:ext uri="{BB962C8B-B14F-4D97-AF65-F5344CB8AC3E}">
        <p14:creationId xmlns:p14="http://schemas.microsoft.com/office/powerpoint/2010/main" val="202885287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Membership"/>
          <p:cNvSpPr txBox="1">
            <a:spLocks noGrp="1"/>
          </p:cNvSpPr>
          <p:nvPr>
            <p:ph type="title"/>
          </p:nvPr>
        </p:nvSpPr>
        <p:spPr>
          <a:xfrm>
            <a:off x="6108700" y="584199"/>
            <a:ext cx="17284700" cy="2590804"/>
          </a:xfrm>
          <a:prstGeom prst="rect">
            <a:avLst/>
          </a:prstGeom>
        </p:spPr>
        <p:txBody>
          <a:bodyPr/>
          <a:lstStyle/>
          <a:p>
            <a:r>
              <a:rPr dirty="0"/>
              <a:t>Membership</a:t>
            </a:r>
          </a:p>
        </p:txBody>
      </p:sp>
      <p:sp>
        <p:nvSpPr>
          <p:cNvPr id="245" name="Double-click to edit"/>
          <p:cNvSpPr txBox="1"/>
          <p:nvPr/>
        </p:nvSpPr>
        <p:spPr>
          <a:xfrm>
            <a:off x="687624" y="4014718"/>
            <a:ext cx="23142194" cy="9368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137153" tIns="137153" rIns="137153" bIns="137153">
            <a:normAutofit/>
          </a:bodyPr>
          <a:lstStyle/>
          <a:p>
            <a:pPr indent="6350">
              <a:lnSpc>
                <a:spcPct val="90000"/>
              </a:lnSpc>
              <a:spcBef>
                <a:spcPts val="600"/>
              </a:spcBef>
              <a:defRPr sz="6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January 2024 Intake: 31 vs. Goal – 36</a:t>
            </a:r>
            <a:endParaRPr lang="en-US" dirty="0">
              <a:effectLst>
                <a:outerShdw blurRad="12700" dist="25400" dir="18900000" rotWithShape="0">
                  <a:srgbClr val="B9A23B"/>
                </a:outerShdw>
              </a:effectLst>
            </a:endParaRPr>
          </a:p>
          <a:p>
            <a:pPr indent="6350" defTabSz="1828800">
              <a:lnSpc>
                <a:spcPct val="90000"/>
              </a:lnSpc>
              <a:spcBef>
                <a:spcPts val="600"/>
              </a:spcBef>
              <a:defRPr sz="6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000" dirty="0">
              <a:effectLst>
                <a:outerShdw blurRad="12700" dist="25400" dir="18900000" rotWithShape="0">
                  <a:srgbClr val="B9A23B"/>
                </a:outerShdw>
              </a:effectLst>
            </a:endParaRPr>
          </a:p>
          <a:p>
            <a:pPr indent="6350" defTabSz="1828800">
              <a:lnSpc>
                <a:spcPct val="90000"/>
              </a:lnSpc>
              <a:spcBef>
                <a:spcPts val="600"/>
              </a:spcBef>
              <a:defRPr sz="6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As of January 26, 2024:	</a:t>
            </a:r>
            <a:r>
              <a:rPr lang="en-US" sz="8800" b="1" dirty="0">
                <a:solidFill>
                  <a:srgbClr val="FF0000"/>
                </a:solidFill>
              </a:rPr>
              <a:t>289 </a:t>
            </a:r>
            <a:r>
              <a:rPr lang="en-US" sz="8800" b="1" dirty="0" err="1">
                <a:solidFill>
                  <a:srgbClr val="FF0000"/>
                </a:solidFill>
              </a:rPr>
              <a:t>vs</a:t>
            </a:r>
            <a:r>
              <a:rPr lang="en-US" sz="8800" b="1" dirty="0">
                <a:solidFill>
                  <a:srgbClr val="FF0000"/>
                </a:solidFill>
              </a:rPr>
              <a:t> 572</a:t>
            </a:r>
          </a:p>
          <a:p>
            <a:pPr indent="6350" defTabSz="1828800">
              <a:lnSpc>
                <a:spcPct val="90000"/>
              </a:lnSpc>
              <a:spcBef>
                <a:spcPts val="600"/>
              </a:spcBef>
              <a:defRPr sz="6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8800" b="1" dirty="0">
                <a:solidFill>
                  <a:srgbClr val="FF0000"/>
                </a:solidFill>
              </a:rPr>
              <a:t>					50.5%  of year intake goal</a:t>
            </a:r>
          </a:p>
          <a:p>
            <a:pPr marL="964292" indent="-957942" defTabSz="1828800">
              <a:lnSpc>
                <a:spcPct val="90000"/>
              </a:lnSpc>
              <a:spcBef>
                <a:spcPts val="600"/>
              </a:spcBef>
              <a:buSzPct val="100000"/>
              <a:buBlip>
                <a:blip r:embed="rId3"/>
              </a:buBlip>
              <a:defRPr sz="6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800" dirty="0">
              <a:effectLst>
                <a:outerShdw blurRad="12700" dist="25400" dir="18900000" rotWithShape="0">
                  <a:srgbClr val="B9A23B"/>
                </a:outerShdw>
              </a:effectLst>
            </a:endParaRPr>
          </a:p>
          <a:p>
            <a:pPr indent="6350" defTabSz="1828800">
              <a:lnSpc>
                <a:spcPct val="90000"/>
              </a:lnSpc>
              <a:spcBef>
                <a:spcPts val="600"/>
              </a:spcBef>
              <a:defRPr sz="6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T</a:t>
            </a:r>
            <a:r>
              <a:rPr dirty="0"/>
              <a:t>wo (2) Districts inactive</a:t>
            </a:r>
            <a:endParaRPr lang="en-US" dirty="0"/>
          </a:p>
          <a:p>
            <a:pPr indent="6350" defTabSz="1828800">
              <a:lnSpc>
                <a:spcPct val="90000"/>
              </a:lnSpc>
              <a:spcBef>
                <a:spcPts val="600"/>
              </a:spcBef>
              <a:defRPr sz="6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5400" dirty="0"/>
              <a:t>Rest of year goals</a:t>
            </a:r>
            <a:r>
              <a:rPr lang="en-US" dirty="0"/>
              <a:t>:</a:t>
            </a:r>
          </a:p>
          <a:p>
            <a:pPr indent="6350" defTabSz="1828800">
              <a:lnSpc>
                <a:spcPct val="90000"/>
              </a:lnSpc>
              <a:spcBef>
                <a:spcPts val="600"/>
              </a:spcBef>
              <a:defRPr sz="6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February – 50			March – 50		April – 48</a:t>
            </a:r>
          </a:p>
          <a:p>
            <a:pPr indent="6350" defTabSz="1828800">
              <a:lnSpc>
                <a:spcPct val="90000"/>
              </a:lnSpc>
              <a:spcBef>
                <a:spcPts val="600"/>
              </a:spcBef>
              <a:defRPr sz="6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			May – 56			  June - 67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7578872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uble-click to edit">
            <a:extLst>
              <a:ext uri="{FF2B5EF4-FFF2-40B4-BE49-F238E27FC236}">
                <a16:creationId xmlns:a16="http://schemas.microsoft.com/office/drawing/2014/main" id="{43D2509B-66B1-2DF7-7676-2F4F545E350D}"/>
              </a:ext>
            </a:extLst>
          </p:cNvPr>
          <p:cNvSpPr txBox="1">
            <a:spLocks/>
          </p:cNvSpPr>
          <p:nvPr/>
        </p:nvSpPr>
        <p:spPr>
          <a:xfrm>
            <a:off x="4229770" y="410757"/>
            <a:ext cx="17283896" cy="2590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68575" tIns="68575" rIns="68575" bIns="68575" anchor="ctr">
            <a:normAutofit/>
          </a:bodyPr>
          <a:lstStyle>
            <a:lvl1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1pPr>
            <a:lvl2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2pPr>
            <a:lvl3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3pPr>
            <a:lvl4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4pPr>
            <a:lvl5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5pPr>
            <a:lvl6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6pPr>
            <a:lvl7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7pPr>
            <a:lvl8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8pPr>
            <a:lvl9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9pPr>
          </a:lstStyle>
          <a:p>
            <a:pPr hangingPunct="1"/>
            <a:r>
              <a:rPr lang="en-US"/>
              <a:t>Time Sensitive Programs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4AA510-D83C-C55F-36EA-F3D2A5E0ADBE}"/>
              </a:ext>
            </a:extLst>
          </p:cNvPr>
          <p:cNvSpPr txBox="1"/>
          <p:nvPr/>
        </p:nvSpPr>
        <p:spPr>
          <a:xfrm>
            <a:off x="13564705" y="3064413"/>
            <a:ext cx="8214639" cy="79714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8576" tIns="68576" rIns="68576" bIns="68576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u="sng" dirty="0">
                <a:effectLst>
                  <a:outerShdw blurRad="12700" dist="25400" dir="18900000" rotWithShape="0">
                    <a:srgbClr val="B9A23B"/>
                  </a:outerShdw>
                </a:effectLst>
              </a:rPr>
              <a:t>Keep Christ in Christmas</a:t>
            </a:r>
          </a:p>
          <a:p>
            <a:pPr marL="964292" indent="-957942">
              <a:spcBef>
                <a:spcPts val="600"/>
              </a:spcBef>
              <a:buSzPct val="100000"/>
              <a:buBlip>
                <a:blip r:embed="rId2"/>
              </a:buBlip>
            </a:pPr>
            <a:r>
              <a:rPr lang="en-US" sz="4000" dirty="0">
                <a:effectLst>
                  <a:outerShdw blurRad="12700" dist="25400" dir="18900000" rotWithShape="0">
                    <a:srgbClr val="B9A23B"/>
                  </a:outerShdw>
                </a:effectLst>
              </a:rPr>
              <a:t>November / December / January – Judging done at District / Diocesan level. </a:t>
            </a:r>
          </a:p>
          <a:p>
            <a:pPr marL="964292" indent="-957942">
              <a:spcBef>
                <a:spcPts val="600"/>
              </a:spcBef>
              <a:buSzPct val="100000"/>
              <a:buBlip>
                <a:blip r:embed="rId2"/>
              </a:buBlip>
            </a:pPr>
            <a:endParaRPr lang="en-US" sz="4000" dirty="0">
              <a:effectLst>
                <a:outerShdw blurRad="12700" dist="25400" dir="18900000" rotWithShape="0">
                  <a:srgbClr val="B9A23B"/>
                </a:outerShdw>
              </a:effectLst>
            </a:endParaRPr>
          </a:p>
          <a:p>
            <a:pPr marL="964292" indent="-957942">
              <a:spcBef>
                <a:spcPts val="600"/>
              </a:spcBef>
              <a:buSzPct val="100000"/>
              <a:buBlip>
                <a:blip r:embed="rId2"/>
              </a:buBlip>
            </a:pPr>
            <a:r>
              <a:rPr lang="en-US" sz="4000" dirty="0">
                <a:effectLst>
                  <a:outerShdw blurRad="12700" dist="25400" dir="18900000" rotWithShape="0">
                    <a:srgbClr val="B9A23B"/>
                  </a:outerShdw>
                </a:effectLst>
              </a:rPr>
              <a:t>Submit Diocesan winners to State Program Director by </a:t>
            </a:r>
            <a:r>
              <a:rPr lang="en-US" sz="4000" b="1" u="sng" dirty="0">
                <a:effectLst>
                  <a:outerShdw blurRad="12700" dist="25400" dir="18900000" rotWithShape="0">
                    <a:srgbClr val="B9A23B"/>
                  </a:outerShdw>
                </a:effectLst>
              </a:rPr>
              <a:t>February 9, 2024</a:t>
            </a:r>
          </a:p>
          <a:p>
            <a:pPr marL="964292" indent="-957942">
              <a:spcBef>
                <a:spcPts val="600"/>
              </a:spcBef>
              <a:buSzPct val="100000"/>
              <a:buBlip>
                <a:blip r:embed="rId2"/>
              </a:buBlip>
            </a:pPr>
            <a:endParaRPr lang="en-US" sz="4000" dirty="0">
              <a:effectLst>
                <a:outerShdw blurRad="12700" dist="25400" dir="18900000" rotWithShape="0">
                  <a:srgbClr val="B9A23B"/>
                </a:outerShdw>
              </a:effectLst>
            </a:endParaRPr>
          </a:p>
          <a:p>
            <a:pPr marL="964292" indent="-957942">
              <a:spcBef>
                <a:spcPts val="600"/>
              </a:spcBef>
              <a:buSzPct val="100000"/>
              <a:buBlip>
                <a:blip r:embed="rId2"/>
              </a:buBlip>
            </a:pPr>
            <a:r>
              <a:rPr lang="en-US" sz="4000" dirty="0">
                <a:effectLst>
                  <a:outerShdw blurRad="12700" dist="25400" dir="18900000" rotWithShape="0">
                    <a:srgbClr val="B9A23B"/>
                  </a:outerShdw>
                </a:effectLst>
              </a:rPr>
              <a:t>We have had several international winners in the past few years!! 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1B6A6FD-771D-C175-DBBA-02365F00575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71070" y="2654375"/>
            <a:ext cx="6369870" cy="85703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258FF6-09B3-4FFC-CB3F-1E2BA12CC5D9}"/>
              </a:ext>
            </a:extLst>
          </p:cNvPr>
          <p:cNvSpPr txBox="1"/>
          <p:nvPr/>
        </p:nvSpPr>
        <p:spPr>
          <a:xfrm>
            <a:off x="4493979" y="11224682"/>
            <a:ext cx="7084877" cy="13695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8576" tIns="68576" rIns="68576" bIns="68576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effectLst>
                  <a:outerShdw blurRad="12700" dist="25400" dir="18900000" rotWithShape="0">
                    <a:srgbClr val="B9A23B"/>
                  </a:outerShdw>
                </a:effectLst>
              </a:rPr>
              <a:t>Story Mendez – Age 8-10</a:t>
            </a:r>
          </a:p>
          <a:p>
            <a:r>
              <a:rPr lang="en-US" sz="4000" dirty="0">
                <a:effectLst>
                  <a:outerShdw blurRad="12700" dist="25400" dir="18900000" rotWithShape="0">
                    <a:srgbClr val="B9A23B"/>
                  </a:outerShdw>
                </a:effectLst>
              </a:rPr>
              <a:t>Council 1202 Corpus Christi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7A800F-7312-DF5B-2D55-5A1611563BB7}"/>
              </a:ext>
            </a:extLst>
          </p:cNvPr>
          <p:cNvSpPr txBox="1"/>
          <p:nvPr/>
        </p:nvSpPr>
        <p:spPr>
          <a:xfrm>
            <a:off x="2766637" y="12727726"/>
            <a:ext cx="18850725" cy="8156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8576" tIns="68576" rIns="68576" bIns="68576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>
                <a:effectLst>
                  <a:outerShdw blurRad="12700" dist="25400" dir="18900000" rotWithShape="0">
                    <a:srgbClr val="B9A23B"/>
                  </a:outerShdw>
                </a:effectLst>
              </a:rPr>
              <a:t>Submit all Diocesan 1st Place Winners to Pat Henz – </a:t>
            </a:r>
            <a:r>
              <a:rPr lang="en-US" sz="4400" b="1" err="1">
                <a:effectLst>
                  <a:outerShdw blurRad="12700" dist="25400" dir="18900000" rotWithShape="0">
                    <a:srgbClr val="B9A23B"/>
                  </a:outerShdw>
                </a:effectLst>
              </a:rPr>
              <a:t>pghenz@yahoo.com</a:t>
            </a:r>
            <a:endParaRPr lang="en-US" sz="4400" b="1">
              <a:effectLst>
                <a:outerShdw blurRad="12700" dist="25400" dir="18900000" rotWithShape="0">
                  <a:srgbClr val="B9A23B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1847473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uble-click to edit">
            <a:extLst>
              <a:ext uri="{FF2B5EF4-FFF2-40B4-BE49-F238E27FC236}">
                <a16:creationId xmlns:a16="http://schemas.microsoft.com/office/drawing/2014/main" id="{43D2509B-66B1-2DF7-7676-2F4F545E350D}"/>
              </a:ext>
            </a:extLst>
          </p:cNvPr>
          <p:cNvSpPr txBox="1">
            <a:spLocks/>
          </p:cNvSpPr>
          <p:nvPr/>
        </p:nvSpPr>
        <p:spPr>
          <a:xfrm>
            <a:off x="4229770" y="410757"/>
            <a:ext cx="17283896" cy="2590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5" tIns="68575" rIns="68575" bIns="68575" anchor="ctr">
            <a:normAutofit/>
          </a:bodyPr>
          <a:lstStyle>
            <a:lvl1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1pPr>
            <a:lvl2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2pPr>
            <a:lvl3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3pPr>
            <a:lvl4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4pPr>
            <a:lvl5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5pPr>
            <a:lvl6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6pPr>
            <a:lvl7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7pPr>
            <a:lvl8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8pPr>
            <a:lvl9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9pPr>
          </a:lstStyle>
          <a:p>
            <a:pPr hangingPunct="1"/>
            <a:r>
              <a:rPr lang="en-US"/>
              <a:t>Time Sensitive Programs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6608CD-64B4-BA0F-95BF-F68678F066C3}"/>
              </a:ext>
            </a:extLst>
          </p:cNvPr>
          <p:cNvSpPr txBox="1"/>
          <p:nvPr/>
        </p:nvSpPr>
        <p:spPr>
          <a:xfrm>
            <a:off x="617173" y="3779216"/>
            <a:ext cx="9641529" cy="89409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8576" tIns="68576" rIns="68576" bIns="68576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u="sng" dirty="0"/>
              <a:t>State Service Program </a:t>
            </a:r>
            <a:r>
              <a:rPr lang="en-US" sz="4400" b="1" u="sng" dirty="0" err="1"/>
              <a:t>Awarads</a:t>
            </a:r>
            <a:endParaRPr lang="en-US" sz="4400" b="1" u="sng" dirty="0"/>
          </a:p>
          <a:p>
            <a:pPr marL="964292" indent="-957942">
              <a:spcBef>
                <a:spcPts val="600"/>
              </a:spcBef>
              <a:buSzPct val="100000"/>
              <a:buBlip>
                <a:blip r:embed="rId2"/>
              </a:buBlip>
            </a:pPr>
            <a:r>
              <a:rPr lang="en-US" sz="4800" dirty="0">
                <a:effectLst>
                  <a:outerShdw blurRad="12700" dist="25400" dir="18900000" rotWithShape="0">
                    <a:srgbClr val="B9A23B"/>
                  </a:outerShdw>
                </a:effectLst>
              </a:rPr>
              <a:t>Form "STSP" is found under FORMS on Supreme website</a:t>
            </a:r>
          </a:p>
          <a:p>
            <a:pPr marL="964292" indent="-957942">
              <a:spcBef>
                <a:spcPts val="600"/>
              </a:spcBef>
              <a:buSzPct val="100000"/>
              <a:buBlip>
                <a:blip r:embed="rId2"/>
              </a:buBlip>
            </a:pPr>
            <a:r>
              <a:rPr lang="en-US" sz="4800" dirty="0">
                <a:effectLst>
                  <a:outerShdw blurRad="12700" dist="25400" dir="18900000" rotWithShape="0">
                    <a:srgbClr val="B9A23B"/>
                  </a:outerShdw>
                </a:effectLst>
              </a:rPr>
              <a:t>Submit one form for each category.</a:t>
            </a:r>
          </a:p>
          <a:p>
            <a:pPr marL="964292" indent="-957942">
              <a:spcBef>
                <a:spcPts val="600"/>
              </a:spcBef>
              <a:buSzPct val="100000"/>
              <a:buBlip>
                <a:blip r:embed="rId2"/>
              </a:buBlip>
            </a:pPr>
            <a:r>
              <a:rPr lang="en-US" sz="4800" b="1" dirty="0">
                <a:effectLst>
                  <a:outerShdw blurRad="12700" dist="25400" dir="18900000" rotWithShape="0">
                    <a:srgbClr val="B9A23B"/>
                  </a:outerShdw>
                </a:effectLst>
              </a:rPr>
              <a:t>DO NOT Submit to Supreme</a:t>
            </a:r>
          </a:p>
          <a:p>
            <a:pPr marL="964292" indent="-957942">
              <a:spcBef>
                <a:spcPts val="600"/>
              </a:spcBef>
              <a:buSzPct val="100000"/>
              <a:buBlip>
                <a:blip r:embed="rId2"/>
              </a:buBlip>
            </a:pPr>
            <a:r>
              <a:rPr lang="en-US" sz="4800" dirty="0">
                <a:effectLst>
                  <a:outerShdw blurRad="12700" dist="25400" dir="18900000" rotWithShape="0">
                    <a:srgbClr val="B9A23B"/>
                  </a:outerShdw>
                </a:effectLst>
              </a:rPr>
              <a:t>Include photos, articles, and extra pages if necessary. </a:t>
            </a:r>
          </a:p>
          <a:p>
            <a:pPr marL="964292" indent="-957942">
              <a:spcBef>
                <a:spcPts val="600"/>
              </a:spcBef>
              <a:buSzPct val="100000"/>
              <a:buBlip>
                <a:blip r:embed="rId2"/>
              </a:buBlip>
            </a:pPr>
            <a:r>
              <a:rPr lang="en-US" sz="4800" dirty="0">
                <a:effectLst>
                  <a:outerShdw blurRad="12700" dist="25400" dir="18900000" rotWithShape="0">
                    <a:srgbClr val="B9A23B"/>
                  </a:outerShdw>
                </a:effectLst>
              </a:rPr>
              <a:t>Due to the State Program Director by</a:t>
            </a:r>
          </a:p>
          <a:p>
            <a:pPr marL="964292" indent="-957942" algn="ctr">
              <a:spcBef>
                <a:spcPts val="600"/>
              </a:spcBef>
              <a:buSzPct val="100000"/>
            </a:pPr>
            <a:r>
              <a:rPr lang="en-US" sz="4800" dirty="0">
                <a:effectLst>
                  <a:outerShdw blurRad="12700" dist="25400" dir="18900000" rotWithShape="0">
                    <a:srgbClr val="B9A23B"/>
                  </a:outerShdw>
                </a:effectLst>
              </a:rPr>
              <a:t> 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</a:rPr>
              <a:t>MARCH 1, 2024</a:t>
            </a:r>
          </a:p>
        </p:txBody>
      </p:sp>
      <p:pic>
        <p:nvPicPr>
          <p:cNvPr id="3" name="Picture 7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20CED966-6DCE-AA75-720A-884AC56CB78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38655" y="2291685"/>
            <a:ext cx="12300857" cy="110503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7DC808-C4AC-17EA-F570-57D4B884D652}"/>
              </a:ext>
            </a:extLst>
          </p:cNvPr>
          <p:cNvSpPr txBox="1"/>
          <p:nvPr/>
        </p:nvSpPr>
        <p:spPr>
          <a:xfrm>
            <a:off x="129245" y="12568496"/>
            <a:ext cx="10791788" cy="8156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8576" tIns="68576" rIns="68576" bIns="68576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>
                <a:effectLst>
                  <a:outerShdw blurRad="12700" dist="25400" dir="18900000" rotWithShape="0">
                    <a:srgbClr val="B9A23B"/>
                  </a:outerShdw>
                </a:effectLst>
              </a:rPr>
              <a:t>Submit to Pat Henz – </a:t>
            </a:r>
            <a:r>
              <a:rPr lang="en-US" sz="4400" b="1" err="1">
                <a:effectLst>
                  <a:outerShdw blurRad="12700" dist="25400" dir="18900000" rotWithShape="0">
                    <a:srgbClr val="B9A23B"/>
                  </a:outerShdw>
                </a:effectLst>
              </a:rPr>
              <a:t>pghenz@yahoo.com</a:t>
            </a:r>
            <a:endParaRPr lang="en-US" sz="4400" b="1">
              <a:effectLst>
                <a:outerShdw blurRad="12700" dist="25400" dir="18900000" rotWithShape="0">
                  <a:srgbClr val="B9A23B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5144359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uble-click to edit">
            <a:extLst>
              <a:ext uri="{FF2B5EF4-FFF2-40B4-BE49-F238E27FC236}">
                <a16:creationId xmlns:a16="http://schemas.microsoft.com/office/drawing/2014/main" id="{43D2509B-66B1-2DF7-7676-2F4F545E350D}"/>
              </a:ext>
            </a:extLst>
          </p:cNvPr>
          <p:cNvSpPr txBox="1">
            <a:spLocks/>
          </p:cNvSpPr>
          <p:nvPr/>
        </p:nvSpPr>
        <p:spPr>
          <a:xfrm>
            <a:off x="4229770" y="410757"/>
            <a:ext cx="17283896" cy="2590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5" tIns="68575" rIns="68575" bIns="68575" anchor="ctr">
            <a:normAutofit/>
          </a:bodyPr>
          <a:lstStyle>
            <a:lvl1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1pPr>
            <a:lvl2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2pPr>
            <a:lvl3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3pPr>
            <a:lvl4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4pPr>
            <a:lvl5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5pPr>
            <a:lvl6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6pPr>
            <a:lvl7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7pPr>
            <a:lvl8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8pPr>
            <a:lvl9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9pPr>
          </a:lstStyle>
          <a:p>
            <a:pPr hangingPunct="1"/>
            <a:r>
              <a:rPr lang="en-US"/>
              <a:t>Time Sensitive Programs</a:t>
            </a:r>
          </a:p>
        </p:txBody>
      </p:sp>
      <p:pic>
        <p:nvPicPr>
          <p:cNvPr id="5" name="Picture 4" descr="A document with text and a blue and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08A8257D-357C-234D-CF03-9053833F3F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14" y="2624447"/>
            <a:ext cx="13436085" cy="106807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68FCEA-DAE9-4231-FDF3-0C1F69571200}"/>
              </a:ext>
            </a:extLst>
          </p:cNvPr>
          <p:cNvSpPr txBox="1"/>
          <p:nvPr/>
        </p:nvSpPr>
        <p:spPr>
          <a:xfrm>
            <a:off x="1507917" y="4071475"/>
            <a:ext cx="7932081" cy="79714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8576" tIns="68576" rIns="68576" bIns="68576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b="1" u="sng" dirty="0">
                <a:effectLst>
                  <a:outerShdw blurRad="12700" dist="25400" dir="18900000" rotWithShape="0">
                    <a:srgbClr val="B9A23B"/>
                  </a:outerShdw>
                </a:effectLst>
              </a:rPr>
              <a:t>Chaplain of the Year</a:t>
            </a:r>
          </a:p>
          <a:p>
            <a:pPr marL="571500" indent="-571500">
              <a:buFont typeface="Arial"/>
              <a:buChar char="•"/>
            </a:pPr>
            <a:endParaRPr lang="en-US" sz="5400" dirty="0"/>
          </a:p>
          <a:p>
            <a:pPr marL="964292" indent="-957942">
              <a:spcBef>
                <a:spcPts val="600"/>
              </a:spcBef>
              <a:buSzPct val="100000"/>
              <a:buBlip>
                <a:blip r:embed="rId3"/>
              </a:buBlip>
            </a:pPr>
            <a:r>
              <a:rPr lang="en-US" sz="5400" dirty="0">
                <a:effectLst>
                  <a:outerShdw blurRad="12700" dist="25400" dir="18900000" rotWithShape="0">
                    <a:srgbClr val="B9A23B"/>
                  </a:outerShdw>
                </a:effectLst>
              </a:rPr>
              <a:t>This form is found on Supreme website. </a:t>
            </a:r>
          </a:p>
          <a:p>
            <a:pPr marL="964292" indent="-957942">
              <a:spcBef>
                <a:spcPts val="600"/>
              </a:spcBef>
              <a:buSzPct val="100000"/>
              <a:buBlip>
                <a:blip r:embed="rId3"/>
              </a:buBlip>
            </a:pPr>
            <a:endParaRPr lang="en-US" sz="5400" dirty="0">
              <a:effectLst>
                <a:outerShdw blurRad="12700" dist="25400" dir="18900000" rotWithShape="0">
                  <a:srgbClr val="B9A23B"/>
                </a:outerShdw>
              </a:effectLst>
            </a:endParaRPr>
          </a:p>
          <a:p>
            <a:pPr marL="964292" indent="-957942">
              <a:spcBef>
                <a:spcPts val="600"/>
              </a:spcBef>
              <a:buSzPct val="100000"/>
              <a:buBlip>
                <a:blip r:embed="rId3"/>
              </a:buBlip>
            </a:pPr>
            <a:r>
              <a:rPr lang="en-US" sz="5400" dirty="0">
                <a:effectLst>
                  <a:outerShdw blurRad="12700" dist="25400" dir="18900000" rotWithShape="0">
                    <a:srgbClr val="B9A23B"/>
                  </a:outerShdw>
                </a:effectLst>
              </a:rPr>
              <a:t>Due to the State Program Director by 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</a:rPr>
              <a:t>March 1, 2024</a:t>
            </a:r>
          </a:p>
          <a:p>
            <a:pPr marL="571500" indent="-571500">
              <a:buFont typeface="Arial"/>
              <a:buChar char="•"/>
            </a:pPr>
            <a:endParaRPr lang="en-US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1BCA25-D4D1-056E-3D49-95151D3E1B33}"/>
              </a:ext>
            </a:extLst>
          </p:cNvPr>
          <p:cNvSpPr txBox="1"/>
          <p:nvPr/>
        </p:nvSpPr>
        <p:spPr>
          <a:xfrm>
            <a:off x="-256734" y="11435422"/>
            <a:ext cx="10595048" cy="14927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8576" tIns="68576" rIns="68576" bIns="68576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>
                <a:effectLst>
                  <a:outerShdw blurRad="12700" dist="25400" dir="18900000" rotWithShape="0">
                    <a:srgbClr val="B9A23B"/>
                  </a:outerShdw>
                </a:effectLst>
              </a:rPr>
              <a:t>Submit to Pat Henz – </a:t>
            </a:r>
            <a:br>
              <a:rPr lang="en-US" sz="4400" b="1">
                <a:effectLst>
                  <a:outerShdw blurRad="12700" dist="25400" dir="18900000" rotWithShape="0">
                    <a:srgbClr val="B9A23B"/>
                  </a:outerShdw>
                </a:effectLst>
              </a:rPr>
            </a:br>
            <a:r>
              <a:rPr lang="en-US" sz="4400" b="1">
                <a:effectLst>
                  <a:outerShdw blurRad="12700" dist="25400" dir="18900000" rotWithShape="0">
                    <a:srgbClr val="B9A23B"/>
                  </a:outerShdw>
                </a:effectLst>
              </a:rPr>
              <a:t>pghenz@yahoo.com</a:t>
            </a:r>
          </a:p>
        </p:txBody>
      </p:sp>
    </p:spTree>
    <p:extLst>
      <p:ext uri="{BB962C8B-B14F-4D97-AF65-F5344CB8AC3E}">
        <p14:creationId xmlns:p14="http://schemas.microsoft.com/office/powerpoint/2010/main" val="2374050013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uble-click to edit">
            <a:extLst>
              <a:ext uri="{FF2B5EF4-FFF2-40B4-BE49-F238E27FC236}">
                <a16:creationId xmlns:a16="http://schemas.microsoft.com/office/drawing/2014/main" id="{43D2509B-66B1-2DF7-7676-2F4F545E350D}"/>
              </a:ext>
            </a:extLst>
          </p:cNvPr>
          <p:cNvSpPr txBox="1">
            <a:spLocks/>
          </p:cNvSpPr>
          <p:nvPr/>
        </p:nvSpPr>
        <p:spPr>
          <a:xfrm>
            <a:off x="4229770" y="410757"/>
            <a:ext cx="17283896" cy="2590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5" tIns="68575" rIns="68575" bIns="68575" anchor="ctr">
            <a:normAutofit/>
          </a:bodyPr>
          <a:lstStyle>
            <a:lvl1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1pPr>
            <a:lvl2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2pPr>
            <a:lvl3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3pPr>
            <a:lvl4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4pPr>
            <a:lvl5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5pPr>
            <a:lvl6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6pPr>
            <a:lvl7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7pPr>
            <a:lvl8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8pPr>
            <a:lvl9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9pPr>
          </a:lstStyle>
          <a:p>
            <a:pPr hangingPunct="1"/>
            <a:r>
              <a:rPr lang="en-US"/>
              <a:t>Time Sensitive Programs</a:t>
            </a:r>
          </a:p>
        </p:txBody>
      </p:sp>
      <p:pic>
        <p:nvPicPr>
          <p:cNvPr id="3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079B0A9-F70F-8D06-2FE1-A4F55108524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98320" y="2745128"/>
            <a:ext cx="11408227" cy="9752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7AA396-0F05-280A-9936-7077D73C2CDE}"/>
              </a:ext>
            </a:extLst>
          </p:cNvPr>
          <p:cNvSpPr txBox="1"/>
          <p:nvPr/>
        </p:nvSpPr>
        <p:spPr>
          <a:xfrm>
            <a:off x="3417514" y="12469512"/>
            <a:ext cx="18850725" cy="8771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8576" tIns="68576" rIns="68576" bIns="68576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>
                <a:effectLst>
                  <a:outerShdw blurRad="12700" dist="25400" dir="18900000" rotWithShape="0">
                    <a:srgbClr val="B9A23B"/>
                  </a:outerShdw>
                </a:effectLst>
              </a:rPr>
              <a:t>Submit to Pat Henz – </a:t>
            </a:r>
            <a:r>
              <a:rPr lang="en-US" sz="4800" b="1" err="1">
                <a:effectLst>
                  <a:outerShdw blurRad="12700" dist="25400" dir="18900000" rotWithShape="0">
                    <a:srgbClr val="B9A23B"/>
                  </a:outerShdw>
                </a:effectLst>
              </a:rPr>
              <a:t>pghenz@yahoo.com</a:t>
            </a:r>
            <a:endParaRPr lang="en-US" sz="4800" b="1">
              <a:effectLst>
                <a:outerShdw blurRad="12700" dist="25400" dir="18900000" rotWithShape="0">
                  <a:srgbClr val="B9A23B"/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68FCEA-DAE9-4231-FDF3-0C1F69571200}"/>
              </a:ext>
            </a:extLst>
          </p:cNvPr>
          <p:cNvSpPr txBox="1"/>
          <p:nvPr/>
        </p:nvSpPr>
        <p:spPr>
          <a:xfrm>
            <a:off x="1978971" y="3960639"/>
            <a:ext cx="7932081" cy="79714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8576" tIns="68576" rIns="68576" bIns="68576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b="1" u="sng" dirty="0">
                <a:effectLst>
                  <a:outerShdw blurRad="12700" dist="25400" dir="18900000" rotWithShape="0">
                    <a:srgbClr val="B9A23B"/>
                  </a:outerShdw>
                </a:effectLst>
              </a:rPr>
              <a:t>Family of the Year</a:t>
            </a:r>
          </a:p>
          <a:p>
            <a:pPr marL="571500" indent="-571500">
              <a:buFont typeface="Arial"/>
              <a:buChar char="•"/>
            </a:pPr>
            <a:endParaRPr lang="en-US" sz="5400" dirty="0"/>
          </a:p>
          <a:p>
            <a:pPr marL="964292" indent="-957942">
              <a:spcBef>
                <a:spcPts val="600"/>
              </a:spcBef>
              <a:buSzPct val="100000"/>
              <a:buBlip>
                <a:blip r:embed="rId3"/>
              </a:buBlip>
            </a:pPr>
            <a:r>
              <a:rPr lang="en-US" sz="5400" dirty="0">
                <a:effectLst>
                  <a:outerShdw blurRad="12700" dist="25400" dir="18900000" rotWithShape="0">
                    <a:srgbClr val="B9A23B"/>
                  </a:outerShdw>
                </a:effectLst>
              </a:rPr>
              <a:t>This form is found on Supreme website. </a:t>
            </a:r>
          </a:p>
          <a:p>
            <a:pPr marL="964292" indent="-957942">
              <a:spcBef>
                <a:spcPts val="600"/>
              </a:spcBef>
              <a:buSzPct val="100000"/>
              <a:buBlip>
                <a:blip r:embed="rId3"/>
              </a:buBlip>
            </a:pPr>
            <a:endParaRPr lang="en-US" sz="5400" dirty="0">
              <a:effectLst>
                <a:outerShdw blurRad="12700" dist="25400" dir="18900000" rotWithShape="0">
                  <a:srgbClr val="B9A23B"/>
                </a:outerShdw>
              </a:effectLst>
            </a:endParaRPr>
          </a:p>
          <a:p>
            <a:pPr marL="964292" indent="-957942">
              <a:spcBef>
                <a:spcPts val="600"/>
              </a:spcBef>
              <a:buSzPct val="100000"/>
              <a:buBlip>
                <a:blip r:embed="rId3"/>
              </a:buBlip>
            </a:pPr>
            <a:r>
              <a:rPr lang="en-US" sz="5400" dirty="0">
                <a:effectLst>
                  <a:outerShdw blurRad="12700" dist="25400" dir="18900000" rotWithShape="0">
                    <a:srgbClr val="B9A23B"/>
                  </a:outerShdw>
                </a:effectLst>
              </a:rPr>
              <a:t>Due to the State Program Director by 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</a:rPr>
              <a:t>March 1, 2024</a:t>
            </a:r>
          </a:p>
          <a:p>
            <a:pPr marL="571500" indent="-571500">
              <a:buFont typeface="Arial"/>
              <a:buChar char="•"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675687776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B72E14DB-8DB3-8F56-B1D6-1B261246764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1919" y="119313"/>
            <a:ext cx="15152933" cy="29134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86A411-E677-5626-7700-82F2A4937AF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4266" y="2146316"/>
            <a:ext cx="12558376" cy="1386357"/>
          </a:xfrm>
          <a:prstGeom prst="rect">
            <a:avLst/>
          </a:prstGeom>
        </p:spPr>
      </p:pic>
      <p:pic>
        <p:nvPicPr>
          <p:cNvPr id="7" name="Picture 6" descr="A white and black form with black text&#10;&#10;Description automatically generated">
            <a:extLst>
              <a:ext uri="{FF2B5EF4-FFF2-40B4-BE49-F238E27FC236}">
                <a16:creationId xmlns:a16="http://schemas.microsoft.com/office/drawing/2014/main" id="{5DCDC437-DC59-91E3-0A7D-46AAC5A293F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971841" y="3589068"/>
            <a:ext cx="11951594" cy="9855021"/>
          </a:xfrm>
          <a:prstGeom prst="rect">
            <a:avLst/>
          </a:prstGeom>
        </p:spPr>
      </p:pic>
      <p:pic>
        <p:nvPicPr>
          <p:cNvPr id="8" name="Picture 7" descr="A application form with text and numbers&#10;&#10;Description automatically generated">
            <a:extLst>
              <a:ext uri="{FF2B5EF4-FFF2-40B4-BE49-F238E27FC236}">
                <a16:creationId xmlns:a16="http://schemas.microsoft.com/office/drawing/2014/main" id="{39232D8F-EC33-10E8-00F8-729BA5D199E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087" y="3598332"/>
            <a:ext cx="12084273" cy="985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14831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C89FE-1D04-2C60-8D74-4A527B318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B918C1C8-9140-9513-6587-370160BDEF5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1919" y="119313"/>
            <a:ext cx="15152933" cy="29134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996D8D-67F7-ED16-A146-F6857B47064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85842" y="2144556"/>
            <a:ext cx="11742715" cy="1279033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C495CF42-5267-FDC5-0148-94179D0D261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345473" y="3405724"/>
            <a:ext cx="11816634" cy="10106561"/>
          </a:xfrm>
          <a:prstGeom prst="rect">
            <a:avLst/>
          </a:prstGeom>
        </p:spPr>
      </p:pic>
      <p:pic>
        <p:nvPicPr>
          <p:cNvPr id="9" name="Picture 8" descr="A screen shot of a computer&#10;&#10;Description automatically generated">
            <a:extLst>
              <a:ext uri="{FF2B5EF4-FFF2-40B4-BE49-F238E27FC236}">
                <a16:creationId xmlns:a16="http://schemas.microsoft.com/office/drawing/2014/main" id="{169D2098-E5C2-2C2F-8D69-6F70F6A43DF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53" y="3404941"/>
            <a:ext cx="12451187" cy="1019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87194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>
            <a:spLocks noGrp="1"/>
          </p:cNvSpPr>
          <p:nvPr>
            <p:ph type="body" idx="1"/>
          </p:nvPr>
        </p:nvSpPr>
        <p:spPr>
          <a:xfrm>
            <a:off x="3144979" y="4475019"/>
            <a:ext cx="20024919" cy="7716982"/>
          </a:xfrm>
        </p:spPr>
        <p:txBody>
          <a:bodyPr anchor="t">
            <a:normAutofit fontScale="92500" lnSpcReduction="20000"/>
          </a:bodyPr>
          <a:lstStyle/>
          <a:p>
            <a:pPr algn="l"/>
            <a:r>
              <a:rPr lang="en-US" dirty="0"/>
              <a:t>Supreme Knight Patrick Kelly has challenged us to make a Council or Knight’s presence in every Parish or Mission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How do we make the Vision come true?</a:t>
            </a:r>
          </a:p>
          <a:p>
            <a:pPr algn="l"/>
            <a:endParaRPr lang="en-US" b="1" dirty="0">
              <a:solidFill>
                <a:srgbClr val="7030A0"/>
              </a:solidFill>
              <a:effectLst/>
            </a:endParaRPr>
          </a:p>
          <a:p>
            <a:r>
              <a:rPr lang="en-US" sz="8500" b="1" dirty="0">
                <a:solidFill>
                  <a:srgbClr val="7030A0"/>
                </a:solidFill>
                <a:effectLst/>
              </a:rPr>
              <a:t>New Councils</a:t>
            </a:r>
            <a:endParaRPr lang="en-US" sz="8500" b="1" dirty="0">
              <a:solidFill>
                <a:srgbClr val="0070C0"/>
              </a:solidFill>
              <a:effectLst/>
            </a:endParaRPr>
          </a:p>
          <a:p>
            <a:r>
              <a:rPr lang="en-US" sz="8500" b="1" dirty="0">
                <a:solidFill>
                  <a:schemeClr val="accent4">
                    <a:lumMod val="75000"/>
                  </a:schemeClr>
                </a:solidFill>
                <a:effectLst/>
              </a:rPr>
              <a:t>Council Retention </a:t>
            </a:r>
            <a:endParaRPr lang="en-US" sz="8500" b="1" dirty="0">
              <a:solidFill>
                <a:srgbClr val="0070C0"/>
              </a:solidFill>
              <a:effectLst/>
            </a:endParaRPr>
          </a:p>
          <a:p>
            <a:r>
              <a:rPr lang="en-US" sz="8500" b="1" dirty="0">
                <a:solidFill>
                  <a:srgbClr val="0070C0"/>
                </a:solidFill>
                <a:effectLst/>
              </a:rPr>
              <a:t>Roundtables</a:t>
            </a:r>
            <a:endParaRPr lang="en-US" b="1" dirty="0">
              <a:solidFill>
                <a:srgbClr val="0070C0"/>
              </a:solidFill>
              <a:effectLst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04730" y="583167"/>
            <a:ext cx="17283896" cy="2590801"/>
          </a:xfrm>
        </p:spPr>
        <p:txBody>
          <a:bodyPr/>
          <a:lstStyle/>
          <a:p>
            <a:r>
              <a:rPr lang="en-US"/>
              <a:t>Council Growth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04730" y="583167"/>
            <a:ext cx="17283896" cy="2590801"/>
          </a:xfrm>
        </p:spPr>
        <p:txBody>
          <a:bodyPr/>
          <a:lstStyle/>
          <a:p>
            <a:r>
              <a:rPr lang="en-US"/>
              <a:t>Council Growth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80219" y="2805546"/>
            <a:ext cx="7710054" cy="1107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8576" tIns="68576" rIns="68576" bIns="68576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3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sto MT"/>
              </a:rPr>
              <a:t>New Council</a:t>
            </a:r>
          </a:p>
        </p:txBody>
      </p:sp>
      <p:sp>
        <p:nvSpPr>
          <p:cNvPr id="9" name="Rectangle 8"/>
          <p:cNvSpPr/>
          <p:nvPr/>
        </p:nvSpPr>
        <p:spPr>
          <a:xfrm>
            <a:off x="5631871" y="4689763"/>
            <a:ext cx="1318260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/>
              <a:t>Council #18262</a:t>
            </a:r>
            <a:endParaRPr lang="en-US" sz="9600"/>
          </a:p>
          <a:p>
            <a:pPr algn="ctr"/>
            <a:r>
              <a:rPr lang="en-US" sz="6600"/>
              <a:t>Holy Trinity, Dallas, TX</a:t>
            </a:r>
          </a:p>
          <a:p>
            <a:pPr algn="ctr"/>
            <a:r>
              <a:rPr lang="en-US" sz="6600"/>
              <a:t>Dallas Diocese</a:t>
            </a:r>
          </a:p>
          <a:p>
            <a:pPr algn="ctr"/>
            <a:r>
              <a:rPr lang="en-US" sz="6600"/>
              <a:t>DD 108 Jack Ayres</a:t>
            </a:r>
          </a:p>
          <a:p>
            <a:pPr algn="ctr"/>
            <a:r>
              <a:rPr lang="en-US" sz="6600"/>
              <a:t>Mike Courtney – Diocesan Deputy</a:t>
            </a:r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966185" y="361494"/>
            <a:ext cx="17283896" cy="2590801"/>
          </a:xfrm>
        </p:spPr>
        <p:txBody>
          <a:bodyPr/>
          <a:lstStyle/>
          <a:p>
            <a:r>
              <a:rPr lang="en-US"/>
              <a:t>Council Growth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90109" y="2535382"/>
            <a:ext cx="19812000" cy="1107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8576" tIns="68576" rIns="68576" bIns="68576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3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sto MT"/>
              </a:rPr>
              <a:t>Council Retention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616526" y="3525982"/>
            <a:ext cx="23074745" cy="10556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>
                <a:solidFill>
                  <a:srgbClr val="FF0000"/>
                </a:solidFill>
              </a:rPr>
              <a:t>Supreme Per Capita</a:t>
            </a:r>
          </a:p>
          <a:p>
            <a:pPr algn="ctr"/>
            <a:r>
              <a:rPr lang="en-US" sz="6000"/>
              <a:t>total $6.50/member</a:t>
            </a:r>
          </a:p>
          <a:p>
            <a:pPr algn="ctr"/>
            <a:r>
              <a:rPr lang="en-US" sz="4800"/>
              <a:t>($4.50 per capita &amp; Catholic Advertisement &amp;</a:t>
            </a:r>
          </a:p>
          <a:p>
            <a:pPr algn="ctr"/>
            <a:r>
              <a:rPr lang="en-US" sz="4800"/>
              <a:t>$2.00 Culture of Life)</a:t>
            </a:r>
          </a:p>
          <a:p>
            <a:r>
              <a:rPr lang="en-US" sz="4000"/>
              <a:t> 		</a:t>
            </a:r>
            <a:r>
              <a:rPr lang="en-US" sz="4400"/>
              <a:t>Assessed ½ twice a year: ($3.25/member each)</a:t>
            </a:r>
          </a:p>
          <a:p>
            <a:r>
              <a:rPr lang="en-US" sz="4400"/>
              <a:t>		July 1 Roster – Due by </a:t>
            </a:r>
            <a:r>
              <a:rPr lang="en-US" sz="4400" b="1">
                <a:solidFill>
                  <a:srgbClr val="0070C0"/>
                </a:solidFill>
              </a:rPr>
              <a:t>October 10</a:t>
            </a:r>
          </a:p>
          <a:p>
            <a:r>
              <a:rPr lang="en-US" sz="4400"/>
              <a:t>		January 1 Roster – Due by </a:t>
            </a:r>
            <a:r>
              <a:rPr lang="en-US" sz="4400" b="1">
                <a:solidFill>
                  <a:srgbClr val="0070C0"/>
                </a:solidFill>
              </a:rPr>
              <a:t>April 10</a:t>
            </a:r>
          </a:p>
          <a:p>
            <a:endParaRPr lang="en-US" sz="1000"/>
          </a:p>
          <a:p>
            <a:pPr algn="ctr"/>
            <a:r>
              <a:rPr lang="en-US" sz="5400" b="1" i="1"/>
              <a:t>Council Statements </a:t>
            </a:r>
            <a:r>
              <a:rPr lang="en-US" sz="5400" b="1" i="1" u="sng">
                <a:solidFill>
                  <a:srgbClr val="7030A0"/>
                </a:solidFill>
              </a:rPr>
              <a:t>will only be available on Officers online</a:t>
            </a:r>
            <a:r>
              <a:rPr lang="en-US" sz="5400" b="1" i="1"/>
              <a:t>, Go To:</a:t>
            </a:r>
          </a:p>
          <a:p>
            <a:pPr algn="ctr"/>
            <a:r>
              <a:rPr lang="en-US" sz="5400" b="1">
                <a:hlinkClick r:id="rId2"/>
              </a:rPr>
              <a:t>www.kofc.org</a:t>
            </a:r>
            <a:r>
              <a:rPr lang="en-US" sz="5400" b="1" i="1"/>
              <a:t>&gt; sign in&gt;Click on Reports tab&gt;Click on Financial Statement</a:t>
            </a:r>
          </a:p>
          <a:p>
            <a:pPr algn="ctr"/>
            <a:endParaRPr lang="en-US" sz="3600" b="1" i="1"/>
          </a:p>
          <a:p>
            <a:pPr algn="ctr"/>
            <a:r>
              <a:rPr lang="en-US" sz="5400" b="1" i="1"/>
              <a:t>Councils that do not pay by dates above will be suspended &amp; not eligible for any Supreme Award (until paid in full)</a:t>
            </a:r>
          </a:p>
          <a:p>
            <a:endParaRPr lang="en-US" sz="4000" b="1" i="1"/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883057" y="0"/>
            <a:ext cx="17283896" cy="2590801"/>
          </a:xfrm>
        </p:spPr>
        <p:txBody>
          <a:bodyPr/>
          <a:lstStyle/>
          <a:p>
            <a:r>
              <a:rPr lang="en-US"/>
              <a:t>Council Growth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34691" y="2147455"/>
            <a:ext cx="19812000" cy="1107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8576" tIns="68576" rIns="68576" bIns="68576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3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sto MT"/>
              </a:rPr>
              <a:t>Council Retention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533399" y="3343930"/>
            <a:ext cx="23074745" cy="9756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>
                <a:solidFill>
                  <a:srgbClr val="FF0000"/>
                </a:solidFill>
              </a:rPr>
              <a:t>Texas State Council Per Capita</a:t>
            </a:r>
          </a:p>
          <a:p>
            <a:pPr algn="ctr"/>
            <a:r>
              <a:rPr lang="en-US" sz="6000" b="1" u="sng"/>
              <a:t>$10.00/member</a:t>
            </a:r>
          </a:p>
          <a:p>
            <a:pPr algn="ctr"/>
            <a:endParaRPr lang="en-US" sz="2800"/>
          </a:p>
          <a:p>
            <a:pPr algn="ctr"/>
            <a:r>
              <a:rPr lang="en-US" sz="5400"/>
              <a:t>Assessed once a year in July (sent with State Charities Statement)</a:t>
            </a:r>
          </a:p>
          <a:p>
            <a:pPr algn="ctr"/>
            <a:r>
              <a:rPr lang="en-US" sz="5400"/>
              <a:t>One is a blue statement &amp; one is yellow</a:t>
            </a:r>
          </a:p>
          <a:p>
            <a:pPr algn="ctr"/>
            <a:r>
              <a:rPr lang="en-US" sz="5400"/>
              <a:t>Due by </a:t>
            </a:r>
            <a:r>
              <a:rPr lang="en-US" sz="5400" b="1">
                <a:solidFill>
                  <a:srgbClr val="002060"/>
                </a:solidFill>
              </a:rPr>
              <a:t>March 1</a:t>
            </a:r>
            <a:r>
              <a:rPr lang="en-US" sz="5400"/>
              <a:t> or earlier for certain State Awards</a:t>
            </a:r>
          </a:p>
          <a:p>
            <a:pPr algn="ctr"/>
            <a:endParaRPr lang="en-US" sz="3600"/>
          </a:p>
          <a:p>
            <a:pPr algn="ctr"/>
            <a:r>
              <a:rPr lang="en-US" sz="5400" b="1" i="1"/>
              <a:t>Councils that do not pay by date above will be suspended &amp; not eligible for any State Activity or Award</a:t>
            </a:r>
          </a:p>
          <a:p>
            <a:pPr algn="ctr"/>
            <a:r>
              <a:rPr lang="en-US" sz="5400" b="1" i="1"/>
              <a:t>Includes Diocesan Deputy, District Deputy, or Individual Awards</a:t>
            </a:r>
          </a:p>
          <a:p>
            <a:pPr algn="ctr"/>
            <a:r>
              <a:rPr lang="en-US" sz="5400" b="1" i="1"/>
              <a:t>if home council is not paid</a:t>
            </a:r>
          </a:p>
          <a:p>
            <a:pPr algn="ctr"/>
            <a:endParaRPr lang="en-US" sz="5400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2DC28-26FC-6888-4A27-780383C43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MEMBERSHIP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CF158-840F-CAF8-E29B-DC17624198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1">
                <a:solidFill>
                  <a:srgbClr val="0070C0"/>
                </a:solidFill>
                <a:effectLst/>
              </a:rPr>
              <a:t> </a:t>
            </a:r>
            <a:r>
              <a:rPr lang="en-US" b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RECRUITMENT</a:t>
            </a:r>
            <a:r>
              <a:rPr lang="en-US" b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Success from the Prospect’s Point of View</a:t>
            </a:r>
          </a:p>
          <a:p>
            <a:pPr lvl="1" algn="l"/>
            <a:r>
              <a:rPr lang="en-US"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b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each out to ME</a:t>
            </a:r>
          </a:p>
          <a:p>
            <a:pPr lvl="1" algn="l"/>
            <a:r>
              <a:rPr lang="en-US" b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b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ngage ME as a friend</a:t>
            </a:r>
          </a:p>
          <a:p>
            <a:pPr lvl="1" algn="l"/>
            <a:r>
              <a:rPr lang="en-US" b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b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ommunicate with ME early and often</a:t>
            </a:r>
          </a:p>
          <a:p>
            <a:pPr lvl="1" algn="l"/>
            <a:r>
              <a:rPr lang="en-US" b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b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elate to MY perspective</a:t>
            </a:r>
          </a:p>
          <a:p>
            <a:pPr lvl="1" algn="l"/>
            <a:r>
              <a:rPr lang="en-US" b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b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nderstand MY availability and offer ME choices</a:t>
            </a:r>
          </a:p>
          <a:p>
            <a:pPr lvl="1" algn="l"/>
            <a:r>
              <a:rPr lang="en-US" b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I</a:t>
            </a:r>
            <a:r>
              <a:rPr lang="en-US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nclude MY family and yours</a:t>
            </a:r>
          </a:p>
          <a:p>
            <a:pPr lvl="1" algn="l"/>
            <a:r>
              <a:rPr lang="en-US" b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T</a:t>
            </a:r>
            <a:r>
              <a:rPr lang="en-US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hank ME regularly and ask ME to invite a friend</a:t>
            </a:r>
            <a:endParaRPr lang="en-US" b="1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123267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04730" y="583167"/>
            <a:ext cx="17283896" cy="2590801"/>
          </a:xfrm>
        </p:spPr>
        <p:txBody>
          <a:bodyPr/>
          <a:lstStyle/>
          <a:p>
            <a:r>
              <a:rPr lang="en-US"/>
              <a:t>Council Growth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19800" y="2819400"/>
            <a:ext cx="17145000" cy="1107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8576" tIns="68576" rIns="68576" bIns="68576" numCol="1" spcCol="38100" rtlCol="0" anchor="t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3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sto MT"/>
              </a:rPr>
              <a:t>Roundtables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533400" y="3962400"/>
            <a:ext cx="23393400" cy="1003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5400"/>
              <a:t>Roundtables help both the parish &amp; supporting Council</a:t>
            </a:r>
          </a:p>
          <a:p>
            <a:pPr>
              <a:buFont typeface="Wingdings" pitchFamily="2" charset="2"/>
              <a:buChar char="Ø"/>
            </a:pPr>
            <a:r>
              <a:rPr lang="en-US" sz="5400"/>
              <a:t>Should have a regular meeting prior to the Council meeting</a:t>
            </a:r>
          </a:p>
          <a:p>
            <a:pPr>
              <a:buFont typeface="Wingdings" pitchFamily="2" charset="2"/>
              <a:buChar char="Ø"/>
            </a:pPr>
            <a:r>
              <a:rPr lang="en-US" sz="5400"/>
              <a:t>The Coordinator is to be a member of the adjacent Parish/Mission &amp; of the supporting Council &amp; attend both the Roundtable meeting &amp; Council Meetings to report back &amp; forth the needs of the Parish/Mission &amp; Council</a:t>
            </a:r>
          </a:p>
          <a:p>
            <a:pPr>
              <a:buFont typeface="Wingdings" pitchFamily="2" charset="2"/>
              <a:buChar char="Ø"/>
            </a:pPr>
            <a:r>
              <a:rPr lang="en-US" sz="5400"/>
              <a:t>One Coordinator per </a:t>
            </a:r>
            <a:r>
              <a:rPr lang="en-US" sz="5400" err="1"/>
              <a:t>Roundatble</a:t>
            </a:r>
            <a:r>
              <a:rPr lang="en-US" sz="540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sz="5400"/>
              <a:t>Parish Round Table Coordinator (</a:t>
            </a:r>
            <a:r>
              <a:rPr lang="en-US" sz="5400" b="1"/>
              <a:t>Form #2629) DUE: </a:t>
            </a:r>
            <a:r>
              <a:rPr lang="en-US" sz="5400" b="1">
                <a:solidFill>
                  <a:srgbClr val="FF0000"/>
                </a:solidFill>
              </a:rPr>
              <a:t>June 30</a:t>
            </a:r>
            <a:endParaRPr lang="en-US" sz="5400" u="sng">
              <a:solidFill>
                <a:srgbClr val="FF0000"/>
              </a:solidFill>
            </a:endParaRPr>
          </a:p>
          <a:p>
            <a:r>
              <a:rPr lang="en-US" sz="5400">
                <a:solidFill>
                  <a:srgbClr val="FF0000"/>
                </a:solidFill>
              </a:rPr>
              <a:t>	</a:t>
            </a:r>
            <a:r>
              <a:rPr lang="en-US" sz="5400" b="1" u="sng">
                <a:solidFill>
                  <a:srgbClr val="002060"/>
                </a:solidFill>
              </a:rPr>
              <a:t>(by December 31 for State Incentive </a:t>
            </a:r>
            <a:r>
              <a:rPr lang="en-US" sz="5400" b="1" u="sng">
                <a:solidFill>
                  <a:srgbClr val="002060"/>
                </a:solidFill>
                <a:hlinkClick r:id="rId2"/>
              </a:rPr>
              <a:t>–</a:t>
            </a:r>
            <a:r>
              <a:rPr lang="en-US" sz="5400" b="1" u="sng">
                <a:solidFill>
                  <a:srgbClr val="002060"/>
                </a:solidFill>
              </a:rPr>
              <a:t> see Star Guide) </a:t>
            </a:r>
            <a:r>
              <a:rPr lang="en-US" sz="5200" u="sng">
                <a:hlinkClick r:id="rId2"/>
              </a:rPr>
              <a:t>https://www.kofc.org/un/en/forms/council/roundtable_coordinators2629_p.pdf</a:t>
            </a:r>
            <a:endParaRPr lang="en-US" sz="5200" u="sng"/>
          </a:p>
          <a:p>
            <a:pPr>
              <a:buFont typeface="Wingdings" pitchFamily="2" charset="2"/>
              <a:buChar char="Ø"/>
            </a:pPr>
            <a:r>
              <a:rPr lang="en-US" sz="5400"/>
              <a:t>Grand Knight must sign back of form!</a:t>
            </a:r>
          </a:p>
          <a:p>
            <a:pPr>
              <a:buFont typeface="Wingdings" pitchFamily="2" charset="2"/>
              <a:buChar char="Ø"/>
            </a:pPr>
            <a:r>
              <a:rPr lang="en-US" sz="5400"/>
              <a:t>Submit to State Roundtable Chairman, Diocesan Deputy, &amp; District Deputy</a:t>
            </a:r>
          </a:p>
          <a:p>
            <a:pPr>
              <a:buFont typeface="Wingdings" pitchFamily="2" charset="2"/>
              <a:buChar char="Ø"/>
            </a:pPr>
            <a:endParaRPr lang="en-US" sz="5400"/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>
            <a:spLocks noGrp="1"/>
          </p:cNvSpPr>
          <p:nvPr>
            <p:ph type="body" idx="1"/>
          </p:nvPr>
        </p:nvSpPr>
        <p:spPr>
          <a:xfrm>
            <a:off x="3338943" y="3200400"/>
            <a:ext cx="20024919" cy="9130145"/>
          </a:xfrm>
        </p:spPr>
        <p:txBody>
          <a:bodyPr anchor="t">
            <a:normAutofit/>
          </a:bodyPr>
          <a:lstStyle/>
          <a:p>
            <a:pPr algn="l"/>
            <a:endParaRPr lang="en-US"/>
          </a:p>
          <a:p>
            <a:pPr algn="l"/>
            <a:r>
              <a:rPr lang="en-US" b="1">
                <a:solidFill>
                  <a:schemeClr val="accent4">
                    <a:lumMod val="75000"/>
                  </a:schemeClr>
                </a:solidFill>
                <a:effectLst/>
              </a:rPr>
              <a:t>	</a:t>
            </a:r>
            <a:endParaRPr lang="en-US" b="1">
              <a:solidFill>
                <a:srgbClr val="0070C0"/>
              </a:solidFill>
              <a:effectLst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04730" y="583167"/>
            <a:ext cx="17283896" cy="3933415"/>
          </a:xfrm>
        </p:spPr>
        <p:txBody>
          <a:bodyPr>
            <a:normAutofit fontScale="90000"/>
          </a:bodyPr>
          <a:lstStyle/>
          <a:p>
            <a:r>
              <a:rPr lang="en-US" dirty="0"/>
              <a:t>Education, Training, &amp; Communications (ETC)</a:t>
            </a:r>
            <a:br>
              <a:rPr lang="en-US" dirty="0"/>
            </a:br>
            <a:r>
              <a:rPr lang="en-US" sz="7300" b="1" dirty="0"/>
              <a:t>Ed Tydings, Director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DCDE86-C91D-AE16-14CB-B8A155B07CB2}"/>
              </a:ext>
            </a:extLst>
          </p:cNvPr>
          <p:cNvSpPr txBox="1"/>
          <p:nvPr/>
        </p:nvSpPr>
        <p:spPr>
          <a:xfrm>
            <a:off x="4612696" y="4681241"/>
            <a:ext cx="16141412" cy="19389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LnTx/>
                <a:uFillTx/>
                <a:latin typeface="Calisto MT"/>
                <a:sym typeface="Calisto MT"/>
              </a:rPr>
              <a:t>For those looking for the State Directory, it can be found at the bottom of tkofc.org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8EE987-94A0-C1A3-2311-081B0760F95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91024" y="6788826"/>
            <a:ext cx="16326503" cy="566977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D38C91E-17D3-EE01-1334-B3D0A18863C3}"/>
                  </a:ext>
                </a:extLst>
              </p14:cNvPr>
              <p14:cNvContentPartPr/>
              <p14:nvPr/>
            </p14:nvContentPartPr>
            <p14:xfrm>
              <a:off x="9469363" y="9626529"/>
              <a:ext cx="1359000" cy="776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0D38C91E-17D3-EE01-1334-B3D0A18863C3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9460363" y="9617529"/>
                <a:ext cx="1376640" cy="793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9A745ADF-37EE-A54B-338B-CCE88DFD8601}"/>
              </a:ext>
            </a:extLst>
          </p:cNvPr>
          <p:cNvGrpSpPr/>
          <p:nvPr/>
        </p:nvGrpSpPr>
        <p:grpSpPr>
          <a:xfrm>
            <a:off x="8669803" y="9974649"/>
            <a:ext cx="898920" cy="981360"/>
            <a:chOff x="8669803" y="9974649"/>
            <a:chExt cx="898920" cy="98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5E072A4-6205-D89F-CEC9-C3697B2562F7}"/>
                    </a:ext>
                  </a:extLst>
                </p14:cNvPr>
                <p14:cNvContentPartPr/>
                <p14:nvPr/>
              </p14:nvContentPartPr>
              <p14:xfrm>
                <a:off x="8669803" y="9974649"/>
                <a:ext cx="871560" cy="981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15E072A4-6205-D89F-CEC9-C3697B2562F7}"/>
                    </a:ext>
                  </a:extLst>
                </p:cNvPr>
                <p:cNvPicPr/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8660803" y="9965652"/>
                  <a:ext cx="889200" cy="99899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AE11E73-413D-74D7-A45E-E213F1C095C0}"/>
                    </a:ext>
                  </a:extLst>
                </p14:cNvPr>
                <p14:cNvContentPartPr/>
                <p14:nvPr/>
              </p14:nvContentPartPr>
              <p14:xfrm>
                <a:off x="9551083" y="10009209"/>
                <a:ext cx="17640" cy="5529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BAE11E73-413D-74D7-A45E-E213F1C095C0}"/>
                    </a:ext>
                  </a:extLst>
                </p:cNvPr>
                <p:cNvPicPr/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9542263" y="10000203"/>
                  <a:ext cx="34927" cy="570611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DBB0D76-79A7-2C73-D82C-1EBFCE6C312B}"/>
                  </a:ext>
                </a:extLst>
              </p14:cNvPr>
              <p14:cNvContentPartPr/>
              <p14:nvPr/>
            </p14:nvContentPartPr>
            <p14:xfrm>
              <a:off x="10824403" y="9978609"/>
              <a:ext cx="1308240" cy="8956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FDBB0D76-79A7-2C73-D82C-1EBFCE6C312B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0815403" y="9969613"/>
                <a:ext cx="1325880" cy="91331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6897136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>
            <a:spLocks noGrp="1"/>
          </p:cNvSpPr>
          <p:nvPr>
            <p:ph type="body" idx="1"/>
          </p:nvPr>
        </p:nvSpPr>
        <p:spPr>
          <a:xfrm>
            <a:off x="3809998" y="2701638"/>
            <a:ext cx="20024919" cy="3394364"/>
          </a:xfrm>
        </p:spPr>
        <p:txBody>
          <a:bodyPr anchor="t">
            <a:normAutofit/>
          </a:bodyPr>
          <a:lstStyle/>
          <a:p>
            <a:pPr algn="l"/>
            <a:r>
              <a:rPr lang="en-US" sz="6000" dirty="0"/>
              <a:t>Supreme has made several training improvements to its offerings.  They can be found in the “For Members” tab on the home screen.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827639" y="361494"/>
            <a:ext cx="17283896" cy="2590801"/>
          </a:xfrm>
        </p:spPr>
        <p:txBody>
          <a:bodyPr/>
          <a:lstStyle/>
          <a:p>
            <a:r>
              <a:rPr lang="en-US" dirty="0"/>
              <a:t>ETC – DD 102</a:t>
            </a:r>
          </a:p>
        </p:txBody>
      </p:sp>
      <p:pic>
        <p:nvPicPr>
          <p:cNvPr id="6" name="Picture 5" descr="Supreme site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5709" y="5435946"/>
            <a:ext cx="19700657" cy="808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8940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>
            <a:spLocks noGrp="1"/>
          </p:cNvSpPr>
          <p:nvPr>
            <p:ph type="body" idx="1"/>
          </p:nvPr>
        </p:nvSpPr>
        <p:spPr>
          <a:xfrm>
            <a:off x="3338943" y="3200400"/>
            <a:ext cx="20024919" cy="9130145"/>
          </a:xfrm>
        </p:spPr>
        <p:txBody>
          <a:bodyPr anchor="t">
            <a:normAutofit/>
          </a:bodyPr>
          <a:lstStyle/>
          <a:p>
            <a:pPr algn="l"/>
            <a:endParaRPr lang="en-US"/>
          </a:p>
          <a:p>
            <a:pPr algn="l"/>
            <a:r>
              <a:rPr lang="en-US" b="1">
                <a:solidFill>
                  <a:schemeClr val="accent4">
                    <a:lumMod val="75000"/>
                  </a:schemeClr>
                </a:solidFill>
                <a:effectLst/>
              </a:rPr>
              <a:t>	</a:t>
            </a:r>
            <a:endParaRPr lang="en-US" b="1">
              <a:solidFill>
                <a:srgbClr val="0070C0"/>
              </a:solidFill>
              <a:effectLst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04730" y="583167"/>
            <a:ext cx="17283896" cy="2590801"/>
          </a:xfrm>
        </p:spPr>
        <p:txBody>
          <a:bodyPr/>
          <a:lstStyle/>
          <a:p>
            <a:r>
              <a:rPr lang="en-US"/>
              <a:t>ETC – DD 102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831983-EDC2-9CF0-CE3A-76068F14149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0506" y="3788228"/>
            <a:ext cx="17195980" cy="967273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7C3A760-6173-9227-AF19-0FC795663999}"/>
                  </a:ext>
                </a:extLst>
              </p14:cNvPr>
              <p14:cNvContentPartPr/>
              <p14:nvPr/>
            </p14:nvContentPartPr>
            <p14:xfrm>
              <a:off x="20135083" y="8120289"/>
              <a:ext cx="223488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97C3A760-6173-9227-AF19-0FC795663999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0117083" y="8102289"/>
                <a:ext cx="2270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AE410AE-8536-FF6A-41D0-28B2DBF99481}"/>
                  </a:ext>
                </a:extLst>
              </p14:cNvPr>
              <p14:cNvContentPartPr/>
              <p14:nvPr/>
            </p14:nvContentPartPr>
            <p14:xfrm>
              <a:off x="22271323" y="7287609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6AE410AE-8536-FF6A-41D0-28B2DBF99481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2253323" y="7269609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3497E13-C844-4646-5C1A-47BCFFF6DA60}"/>
                  </a:ext>
                </a:extLst>
              </p14:cNvPr>
              <p14:cNvContentPartPr/>
              <p14:nvPr/>
            </p14:nvContentPartPr>
            <p14:xfrm>
              <a:off x="20164243" y="7287609"/>
              <a:ext cx="21729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23497E13-C844-4646-5C1A-47BCFFF6DA60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0146243" y="7269609"/>
                <a:ext cx="22086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BF1D43BB-3469-98D4-BDC2-A391A4C6E9B5}"/>
              </a:ext>
            </a:extLst>
          </p:cNvPr>
          <p:cNvGrpSpPr/>
          <p:nvPr/>
        </p:nvGrpSpPr>
        <p:grpSpPr>
          <a:xfrm>
            <a:off x="20165323" y="6951729"/>
            <a:ext cx="408960" cy="641880"/>
            <a:chOff x="20165323" y="6951729"/>
            <a:chExt cx="408960" cy="64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98A40DF-B0DB-3DC0-1FE2-08F1C6B36A29}"/>
                    </a:ext>
                  </a:extLst>
                </p14:cNvPr>
                <p14:cNvContentPartPr/>
                <p14:nvPr/>
              </p14:nvContentPartPr>
              <p14:xfrm>
                <a:off x="20181523" y="6951729"/>
                <a:ext cx="392760" cy="3470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398A40DF-B0DB-3DC0-1FE2-08F1C6B36A29}"/>
                    </a:ext>
                  </a:extLst>
                </p:cNvPr>
                <p:cNvPicPr/>
                <p:nvPr/>
              </p:nvPicPr>
              <p:blipFill>
                <a:blip r:embed="rId11" cstate="print"/>
                <a:stretch>
                  <a:fillRect/>
                </a:stretch>
              </p:blipFill>
              <p:spPr>
                <a:xfrm>
                  <a:off x="20163523" y="6933729"/>
                  <a:ext cx="428400" cy="38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1F62B67-AD3D-875A-C300-E278B8379C56}"/>
                    </a:ext>
                  </a:extLst>
                </p14:cNvPr>
                <p14:cNvContentPartPr/>
                <p14:nvPr/>
              </p14:nvContentPartPr>
              <p14:xfrm>
                <a:off x="20165323" y="7282209"/>
                <a:ext cx="264960" cy="3114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xmlns="" xmlns:p14="http://schemas.microsoft.com/office/powerpoint/2010/main" id="{51F62B67-AD3D-875A-C300-E278B8379C56}"/>
                    </a:ext>
                  </a:extLst>
                </p:cNvPr>
                <p:cNvPicPr/>
                <p:nvPr/>
              </p:nvPicPr>
              <p:blipFill>
                <a:blip r:embed="rId13" cstate="print"/>
                <a:stretch>
                  <a:fillRect/>
                </a:stretch>
              </p:blipFill>
              <p:spPr>
                <a:xfrm>
                  <a:off x="20147323" y="7264209"/>
                  <a:ext cx="300600" cy="347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335CC47-C71E-7527-708F-B640DFEE3AB5}"/>
                  </a:ext>
                </a:extLst>
              </p14:cNvPr>
              <p14:cNvContentPartPr/>
              <p14:nvPr/>
            </p14:nvContentPartPr>
            <p14:xfrm>
              <a:off x="20165323" y="7788369"/>
              <a:ext cx="416520" cy="3596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D335CC47-C71E-7527-708F-B640DFEE3AB5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0147323" y="7770369"/>
                <a:ext cx="452160" cy="39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23921E9-380D-8A4B-8E60-29F8458A6800}"/>
                  </a:ext>
                </a:extLst>
              </p14:cNvPr>
              <p14:cNvContentPartPr/>
              <p14:nvPr/>
            </p14:nvContentPartPr>
            <p14:xfrm>
              <a:off x="20132203" y="8196249"/>
              <a:ext cx="359640" cy="3636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123921E9-380D-8A4B-8E60-29F8458A6800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20114203" y="8178249"/>
                <a:ext cx="395280" cy="39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49600641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>
            <a:spLocks noGrp="1"/>
          </p:cNvSpPr>
          <p:nvPr>
            <p:ph type="body" idx="1"/>
          </p:nvPr>
        </p:nvSpPr>
        <p:spPr>
          <a:xfrm>
            <a:off x="3338943" y="3200400"/>
            <a:ext cx="20024919" cy="9130145"/>
          </a:xfrm>
        </p:spPr>
        <p:txBody>
          <a:bodyPr anchor="t">
            <a:normAutofit fontScale="77500" lnSpcReduction="20000"/>
          </a:bodyPr>
          <a:lstStyle/>
          <a:p>
            <a:pPr algn="l"/>
            <a:endParaRPr lang="en-US" dirty="0"/>
          </a:p>
          <a:p>
            <a:pPr algn="l"/>
            <a:r>
              <a:rPr lang="en-US" sz="11600" b="1" dirty="0">
                <a:solidFill>
                  <a:schemeClr val="tx1"/>
                </a:solidFill>
                <a:effectLst/>
              </a:rPr>
              <a:t>Schedule FS training session any time you need it</a:t>
            </a:r>
          </a:p>
          <a:p>
            <a:pPr marL="1143000" indent="-1143000" algn="l">
              <a:buFont typeface="Arial" panose="020B0604020202020204" pitchFamily="34" charset="0"/>
              <a:buChar char="•"/>
            </a:pPr>
            <a:r>
              <a:rPr lang="en-US" sz="11600" b="1" dirty="0">
                <a:solidFill>
                  <a:schemeClr val="tx1"/>
                </a:solidFill>
                <a:effectLst/>
              </a:rPr>
              <a:t>Audit</a:t>
            </a:r>
          </a:p>
          <a:p>
            <a:pPr marL="1143000" indent="-1143000" algn="l">
              <a:buFont typeface="Arial" panose="020B0604020202020204" pitchFamily="34" charset="0"/>
              <a:buChar char="•"/>
            </a:pPr>
            <a:r>
              <a:rPr lang="en-US" sz="11600" b="1" dirty="0">
                <a:solidFill>
                  <a:schemeClr val="tx1"/>
                </a:solidFill>
                <a:effectLst/>
              </a:rPr>
              <a:t>New billing cycle</a:t>
            </a:r>
          </a:p>
          <a:p>
            <a:pPr marL="1143000" indent="-1143000" algn="l">
              <a:buFont typeface="Arial" panose="020B0604020202020204" pitchFamily="34" charset="0"/>
              <a:buChar char="•"/>
            </a:pPr>
            <a:r>
              <a:rPr lang="en-US" sz="11600" b="1" dirty="0">
                <a:solidFill>
                  <a:schemeClr val="tx1"/>
                </a:solidFill>
                <a:effectLst/>
              </a:rPr>
              <a:t>Before a membership drive</a:t>
            </a:r>
          </a:p>
          <a:p>
            <a:pPr marL="1143000" indent="-1143000" algn="l">
              <a:buFont typeface="Arial" panose="020B0604020202020204" pitchFamily="34" charset="0"/>
              <a:buChar char="•"/>
            </a:pPr>
            <a:r>
              <a:rPr lang="en-US" sz="11600" b="1" dirty="0">
                <a:solidFill>
                  <a:schemeClr val="tx1"/>
                </a:solidFill>
                <a:effectLst/>
              </a:rPr>
              <a:t>Dallas Diocese FS Trainer:</a:t>
            </a:r>
          </a:p>
          <a:p>
            <a:pPr marL="1143000" indent="-1143000" algn="l"/>
            <a:r>
              <a:rPr lang="en-US" sz="11600" b="1" dirty="0">
                <a:solidFill>
                  <a:schemeClr val="tx1"/>
                </a:solidFill>
                <a:effectLst/>
              </a:rPr>
              <a:t>	Victor Garza – vgarza48@att.net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04730" y="583167"/>
            <a:ext cx="17283896" cy="2590801"/>
          </a:xfrm>
        </p:spPr>
        <p:txBody>
          <a:bodyPr/>
          <a:lstStyle/>
          <a:p>
            <a:r>
              <a:rPr lang="en-US"/>
              <a:t>ETC – DD 102</a:t>
            </a:r>
          </a:p>
        </p:txBody>
      </p:sp>
    </p:spTree>
    <p:extLst>
      <p:ext uri="{BB962C8B-B14F-4D97-AF65-F5344CB8AC3E}">
        <p14:creationId xmlns:p14="http://schemas.microsoft.com/office/powerpoint/2010/main" val="4173878152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>
            <a:spLocks noGrp="1"/>
          </p:cNvSpPr>
          <p:nvPr>
            <p:ph type="body" idx="1"/>
          </p:nvPr>
        </p:nvSpPr>
        <p:spPr>
          <a:xfrm>
            <a:off x="3338943" y="3200400"/>
            <a:ext cx="20024919" cy="9130145"/>
          </a:xfrm>
        </p:spPr>
        <p:txBody>
          <a:bodyPr anchor="t">
            <a:normAutofit fontScale="92500" lnSpcReduction="10000"/>
          </a:bodyPr>
          <a:lstStyle/>
          <a:p>
            <a:pPr algn="l"/>
            <a:endParaRPr lang="en-US" dirty="0"/>
          </a:p>
          <a:p>
            <a:pPr marL="1143000" indent="-1143000" algn="l">
              <a:buFont typeface="Arial" panose="020B0604020202020204" pitchFamily="34" charset="0"/>
              <a:buChar char="•"/>
            </a:pPr>
            <a:r>
              <a:rPr lang="en-US" sz="8800" b="1" dirty="0">
                <a:solidFill>
                  <a:schemeClr val="tx1"/>
                </a:solidFill>
                <a:effectLst/>
              </a:rPr>
              <a:t>www.tkofc.org</a:t>
            </a:r>
          </a:p>
          <a:p>
            <a:pPr marL="1143000" indent="-1143000" algn="l">
              <a:buFont typeface="Arial" panose="020B0604020202020204" pitchFamily="34" charset="0"/>
              <a:buChar char="•"/>
            </a:pPr>
            <a:r>
              <a:rPr lang="en-US" sz="8800" b="1" dirty="0">
                <a:solidFill>
                  <a:schemeClr val="tx1"/>
                </a:solidFill>
                <a:effectLst/>
              </a:rPr>
              <a:t>Social media is your friend</a:t>
            </a:r>
          </a:p>
          <a:p>
            <a:pPr marL="1143000" indent="-1143000" algn="l">
              <a:buFont typeface="Arial" panose="020B0604020202020204" pitchFamily="34" charset="0"/>
              <a:buChar char="•"/>
            </a:pPr>
            <a:r>
              <a:rPr lang="en-US" sz="8800" b="1" dirty="0">
                <a:solidFill>
                  <a:schemeClr val="tx1"/>
                </a:solidFill>
                <a:effectLst/>
              </a:rPr>
              <a:t>Texas Knights of Columbus – YouTube</a:t>
            </a:r>
            <a:r>
              <a:rPr lang="en-US" sz="11600" b="1" dirty="0">
                <a:solidFill>
                  <a:schemeClr val="tx1"/>
                </a:solidFill>
                <a:effectLst/>
              </a:rPr>
              <a:t> </a:t>
            </a:r>
          </a:p>
          <a:p>
            <a:pPr marL="1143000" indent="-1143000"/>
            <a:r>
              <a:rPr lang="en-US" sz="5800" dirty="0">
                <a:hlinkClick r:id="rId3"/>
              </a:rPr>
              <a:t>Texas Knights of Columbus - YouTube</a:t>
            </a:r>
            <a:endParaRPr lang="en-US" sz="5800" b="1" dirty="0">
              <a:solidFill>
                <a:schemeClr val="tx1"/>
              </a:solidFill>
              <a:effectLst/>
            </a:endParaRPr>
          </a:p>
          <a:p>
            <a:pPr marL="1143000" indent="-1143000" algn="l">
              <a:buFont typeface="Arial" panose="020B0604020202020204" pitchFamily="34" charset="0"/>
              <a:buChar char="•"/>
            </a:pPr>
            <a:r>
              <a:rPr lang="en-US" sz="8800" b="1" dirty="0">
                <a:solidFill>
                  <a:schemeClr val="tx1"/>
                </a:solidFill>
                <a:effectLst/>
              </a:rPr>
              <a:t>Does your council, district, or diocese have a social media presence?  Are you tapped into it?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04730" y="583167"/>
            <a:ext cx="17283896" cy="2590801"/>
          </a:xfrm>
        </p:spPr>
        <p:txBody>
          <a:bodyPr/>
          <a:lstStyle/>
          <a:p>
            <a:r>
              <a:rPr lang="en-US"/>
              <a:t>ETC – DD 102</a:t>
            </a:r>
          </a:p>
        </p:txBody>
      </p:sp>
    </p:spTree>
    <p:extLst>
      <p:ext uri="{BB962C8B-B14F-4D97-AF65-F5344CB8AC3E}">
        <p14:creationId xmlns:p14="http://schemas.microsoft.com/office/powerpoint/2010/main" val="1909248043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heart with a cross and a crown of thorns&#10;&#10;Description automatically generated">
            <a:extLst>
              <a:ext uri="{FF2B5EF4-FFF2-40B4-BE49-F238E27FC236}">
                <a16:creationId xmlns:a16="http://schemas.microsoft.com/office/drawing/2014/main" id="{701A910C-A164-2CFB-4A37-F36A0F08BEF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26343" y="4170714"/>
            <a:ext cx="9272639" cy="9280576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F2037316-DA2E-D8C3-F118-C956EAC27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1863" y="583167"/>
            <a:ext cx="20418159" cy="2590801"/>
          </a:xfrm>
        </p:spPr>
        <p:txBody>
          <a:bodyPr>
            <a:normAutofit fontScale="90000"/>
          </a:bodyPr>
          <a:lstStyle/>
          <a:p>
            <a:r>
              <a:rPr lang="en-US" dirty="0"/>
              <a:t>Evangelization and Faith Formation</a:t>
            </a:r>
            <a:br>
              <a:rPr lang="en-US" dirty="0"/>
            </a:br>
            <a:r>
              <a:rPr lang="en-US" sz="7300" b="1" dirty="0"/>
              <a:t>Greg Brown, Director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99706" y="3351261"/>
          <a:ext cx="18232584" cy="9144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91162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162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1535">
                <a:tc>
                  <a:txBody>
                    <a:bodyPr/>
                    <a:lstStyle/>
                    <a:p>
                      <a:r>
                        <a:rPr lang="en-US" sz="5400" dirty="0">
                          <a:latin typeface="Calisto MT"/>
                        </a:rPr>
                        <a:t>Dallas Diocese - </a:t>
                      </a:r>
                      <a:r>
                        <a:rPr lang="en-US" sz="5400" dirty="0" err="1">
                          <a:latin typeface="Calisto MT"/>
                        </a:rPr>
                        <a:t>Coordiator</a:t>
                      </a:r>
                      <a:endParaRPr lang="en-US" sz="5400" dirty="0">
                        <a:latin typeface="Calisto MT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5400" dirty="0">
                          <a:latin typeface="Calisto MT"/>
                        </a:rPr>
                        <a:t>Dr. James Kauffmann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7495584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AAE13-BB8F-0A79-469D-3687F9759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944 "Will not be implementing </a:t>
            </a:r>
            <a:r>
              <a:rPr lang="en-US" dirty="0" err="1"/>
              <a:t>Cor</a:t>
            </a:r>
            <a:r>
              <a:rPr lang="en-US" dirty="0"/>
              <a:t> this Fraternal Year"</a:t>
            </a:r>
          </a:p>
        </p:txBody>
      </p:sp>
      <p:pic>
        <p:nvPicPr>
          <p:cNvPr id="6" name="Picture 5" descr="A pie chart with numbers on it&#10;&#10;Description automatically generated">
            <a:extLst>
              <a:ext uri="{FF2B5EF4-FFF2-40B4-BE49-F238E27FC236}">
                <a16:creationId xmlns:a16="http://schemas.microsoft.com/office/drawing/2014/main" id="{2D280FD5-9F8A-C5DC-D7D8-C6AC3998420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16" y="2298944"/>
            <a:ext cx="25740894" cy="12019547"/>
          </a:xfrm>
          <a:prstGeom prst="rect">
            <a:avLst/>
          </a:prstGeom>
        </p:spPr>
      </p:pic>
      <p:pic>
        <p:nvPicPr>
          <p:cNvPr id="4" name="Picture 3" descr="A heart with a cross and a crown of thorns&#10;&#10;Description automatically generated">
            <a:extLst>
              <a:ext uri="{FF2B5EF4-FFF2-40B4-BE49-F238E27FC236}">
                <a16:creationId xmlns:a16="http://schemas.microsoft.com/office/drawing/2014/main" id="{71149CD2-AC1E-0383-8106-6A4721DC6CF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8443" y="9793092"/>
            <a:ext cx="3622867" cy="363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18529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ACC45C-E992-C7CA-CF54-10585F2100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8B0821-9F1C-2D7D-5F6B-D182C4FE6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730" y="-199833"/>
            <a:ext cx="17283896" cy="2590801"/>
          </a:xfrm>
        </p:spPr>
        <p:txBody>
          <a:bodyPr/>
          <a:lstStyle/>
          <a:p>
            <a:r>
              <a:rPr lang="en-US" dirty="0"/>
              <a:t>www.kofc.org/cor</a:t>
            </a:r>
          </a:p>
        </p:txBody>
      </p:sp>
      <p:pic>
        <p:nvPicPr>
          <p:cNvPr id="4" name="Picture 3" descr="A screenshot of a website&#10;&#10;Description automatically generated">
            <a:extLst>
              <a:ext uri="{FF2B5EF4-FFF2-40B4-BE49-F238E27FC236}">
                <a16:creationId xmlns:a16="http://schemas.microsoft.com/office/drawing/2014/main" id="{753E9A83-17FF-5090-06D9-1896C028043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74096" y="2235739"/>
            <a:ext cx="18228808" cy="99062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 descr="A heart with a cross and a crown of thorns&#10;&#10;Description automatically generated">
            <a:extLst>
              <a:ext uri="{FF2B5EF4-FFF2-40B4-BE49-F238E27FC236}">
                <a16:creationId xmlns:a16="http://schemas.microsoft.com/office/drawing/2014/main" id="{188DDB2B-6BBD-042F-F601-F1133575F78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8443" y="9793092"/>
            <a:ext cx="3622867" cy="363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50834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CF9DC-AD0D-0CF9-5D04-FB6DB2942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386" y="4105196"/>
            <a:ext cx="11329698" cy="6956457"/>
          </a:xfrm>
        </p:spPr>
        <p:txBody>
          <a:bodyPr>
            <a:normAutofit fontScale="90000"/>
          </a:bodyPr>
          <a:lstStyle/>
          <a:p>
            <a:r>
              <a:rPr lang="en-US"/>
              <a:t>Available as a download on kofc.org/</a:t>
            </a:r>
            <a:r>
              <a:rPr lang="en-US" err="1"/>
              <a:t>cor</a:t>
            </a:r>
            <a:r>
              <a:rPr lang="en-US"/>
              <a:t> or order from supplies online 11500</a:t>
            </a:r>
          </a:p>
        </p:txBody>
      </p:sp>
      <p:pic>
        <p:nvPicPr>
          <p:cNvPr id="4" name="Picture 3" descr="A blue cover with a heart and a cross&#10;&#10;Description automatically generated">
            <a:extLst>
              <a:ext uri="{FF2B5EF4-FFF2-40B4-BE49-F238E27FC236}">
                <a16:creationId xmlns:a16="http://schemas.microsoft.com/office/drawing/2014/main" id="{BB06A450-319B-CB09-A526-4A65DC3E493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9654" y="643310"/>
            <a:ext cx="9596167" cy="124033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 descr="A heart with a cross and a crown of thorns&#10;&#10;Description automatically generated">
            <a:extLst>
              <a:ext uri="{FF2B5EF4-FFF2-40B4-BE49-F238E27FC236}">
                <a16:creationId xmlns:a16="http://schemas.microsoft.com/office/drawing/2014/main" id="{1DC2A80A-1569-0D9B-D7EA-414A2075ECB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8443" y="9793092"/>
            <a:ext cx="3622867" cy="363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5233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C915A-7DB4-B7BD-B834-7C7522CED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Membership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EB2A05F0-83CF-5EBF-DE43-1D6BD74F458B}"/>
              </a:ext>
            </a:extLst>
          </p:cNvPr>
          <p:cNvSpPr txBox="1">
            <a:spLocks/>
          </p:cNvSpPr>
          <p:nvPr/>
        </p:nvSpPr>
        <p:spPr>
          <a:xfrm>
            <a:off x="3937559" y="3309137"/>
            <a:ext cx="7549771" cy="1120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wrap="square" lIns="0" tIns="12065" rIns="0" bIns="0" rtlCol="0" anchor="ctr">
            <a:spAutoFit/>
          </a:bodyPr>
          <a:lstStyle>
            <a:lvl1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1pPr>
            <a:lvl2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2pPr>
            <a:lvl3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3pPr>
            <a:lvl4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4pPr>
            <a:lvl5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5pPr>
            <a:lvl6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6pPr>
            <a:lvl7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7pPr>
            <a:lvl8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8pPr>
            <a:lvl9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9pPr>
          </a:lstStyle>
          <a:p>
            <a:pPr marL="12700" hangingPunct="1">
              <a:spcBef>
                <a:spcPts val="95"/>
              </a:spcBef>
            </a:pPr>
            <a:r>
              <a:rPr lang="en-US" sz="7200" b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en-US" sz="7200" b="1" spc="-14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sz="7200" b="1" spc="-13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en-US" sz="7200" b="1" spc="-135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spc="-25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us!</a:t>
            </a:r>
            <a:endParaRPr lang="en-US" sz="7200" b="1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A8123357-9B28-9B4B-CD98-F9DEDD514EAD}"/>
              </a:ext>
            </a:extLst>
          </p:cNvPr>
          <p:cNvSpPr txBox="1">
            <a:spLocks/>
          </p:cNvSpPr>
          <p:nvPr/>
        </p:nvSpPr>
        <p:spPr>
          <a:xfrm>
            <a:off x="7771153" y="4563451"/>
            <a:ext cx="6979897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1pPr>
            <a:lvl2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2pPr>
            <a:lvl3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3pPr>
            <a:lvl4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4pPr>
            <a:lvl5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5pPr>
            <a:lvl6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6pPr>
            <a:lvl7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7pPr>
            <a:lvl8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8pPr>
            <a:lvl9pPr marL="0" marR="0" indent="0" algn="ctr" defTabSz="18288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9pPr>
          </a:lstStyle>
          <a:p>
            <a:pPr marL="12700" hangingPunct="1">
              <a:spcBef>
                <a:spcPts val="100"/>
              </a:spcBef>
              <a:tabLst>
                <a:tab pos="955675" algn="l"/>
              </a:tabLst>
            </a:pPr>
            <a:r>
              <a:rPr lang="en-US" sz="7200" b="1" spc="-2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It’s </a:t>
            </a:r>
            <a:r>
              <a:rPr lang="en-US" sz="7200" b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en-US" sz="7200" b="1" spc="-5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spc="-1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them!</a:t>
            </a:r>
            <a:endParaRPr lang="en-US" sz="7200" b="1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g object 18">
            <a:extLst>
              <a:ext uri="{FF2B5EF4-FFF2-40B4-BE49-F238E27FC236}">
                <a16:creationId xmlns:a16="http://schemas.microsoft.com/office/drawing/2014/main" id="{E85CEF54-6681-15C0-C044-9180ED321E6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455236" y="2687782"/>
            <a:ext cx="11707091" cy="1083425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B8300B-D417-FDD4-D1A3-2904A74D52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985" y="5951578"/>
            <a:ext cx="12153615" cy="8776477"/>
          </a:xfrm>
        </p:spPr>
        <p:txBody>
          <a:bodyPr>
            <a:normAutofit/>
          </a:bodyPr>
          <a:lstStyle/>
          <a:p>
            <a:pPr algn="l"/>
            <a:r>
              <a:rPr lang="en-US" b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Welcoming</a:t>
            </a:r>
          </a:p>
          <a:p>
            <a:pPr algn="l"/>
            <a:endParaRPr lang="en-US" sz="320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 sz="6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Invite prospects, new members, and existing members to Council, as well as community, activities and events</a:t>
            </a:r>
          </a:p>
          <a:p>
            <a:pPr algn="l"/>
            <a:endParaRPr lang="en-US" sz="600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 sz="6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Assign mentors to new members</a:t>
            </a:r>
          </a:p>
        </p:txBody>
      </p:sp>
    </p:spTree>
    <p:extLst>
      <p:ext uri="{BB962C8B-B14F-4D97-AF65-F5344CB8AC3E}">
        <p14:creationId xmlns:p14="http://schemas.microsoft.com/office/powerpoint/2010/main" val="3867989605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ACC45C-E992-C7CA-CF54-10585F2100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8B0821-9F1C-2D7D-5F6B-D182C4FE6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730" y="-199833"/>
            <a:ext cx="17283896" cy="2590801"/>
          </a:xfrm>
        </p:spPr>
        <p:txBody>
          <a:bodyPr/>
          <a:lstStyle/>
          <a:p>
            <a:r>
              <a:rPr lang="en-US" dirty="0"/>
              <a:t>www.kofc.org/cor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A5452AE-F665-5BBC-0647-2902DE16A6C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20194" y="2363949"/>
            <a:ext cx="18484521" cy="98658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 descr="A heart with a cross and a crown of thorns&#10;&#10;Description automatically generated">
            <a:extLst>
              <a:ext uri="{FF2B5EF4-FFF2-40B4-BE49-F238E27FC236}">
                <a16:creationId xmlns:a16="http://schemas.microsoft.com/office/drawing/2014/main" id="{3C2AE740-E9A5-FE11-2DFB-38DC255A710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8443" y="9793092"/>
            <a:ext cx="3622867" cy="363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13007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9D11B-1ABC-1127-5D20-56B315368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5026" y="162979"/>
            <a:ext cx="17284700" cy="2590801"/>
          </a:xfrm>
        </p:spPr>
        <p:txBody>
          <a:bodyPr/>
          <a:lstStyle/>
          <a:p>
            <a:r>
              <a:rPr lang="en-US"/>
              <a:t>COR Monthly Report Form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498A52-2859-684D-3199-44142D35AB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report form&#10;&#10;Description automatically generated">
            <a:extLst>
              <a:ext uri="{FF2B5EF4-FFF2-40B4-BE49-F238E27FC236}">
                <a16:creationId xmlns:a16="http://schemas.microsoft.com/office/drawing/2014/main" id="{9579FAC3-42E1-EFF5-FCF9-F01F8988788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34049" y="2630247"/>
            <a:ext cx="16444327" cy="10549187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0525ECCE-7DA8-11A9-2681-C8251F1C974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49162" y="8145884"/>
            <a:ext cx="13845425" cy="5146842"/>
          </a:xfrm>
          <a:prstGeom prst="rect">
            <a:avLst/>
          </a:prstGeom>
        </p:spPr>
      </p:pic>
      <p:pic>
        <p:nvPicPr>
          <p:cNvPr id="8" name="Picture 7" descr="A heart with a cross and a crown of thorns&#10;&#10;Description automatically generated">
            <a:extLst>
              <a:ext uri="{FF2B5EF4-FFF2-40B4-BE49-F238E27FC236}">
                <a16:creationId xmlns:a16="http://schemas.microsoft.com/office/drawing/2014/main" id="{AD995251-CAC1-90CB-E9D2-280D9EA6F4B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8443" y="9793092"/>
            <a:ext cx="3622867" cy="363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69367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8B0821-9F1C-2D7D-5F6B-D182C4FE6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730" y="-199833"/>
            <a:ext cx="17283896" cy="2590801"/>
          </a:xfrm>
        </p:spPr>
        <p:txBody>
          <a:bodyPr/>
          <a:lstStyle/>
          <a:p>
            <a:r>
              <a:rPr lang="en-US" dirty="0"/>
              <a:t>www.kofc.org/cor</a:t>
            </a:r>
          </a:p>
        </p:txBody>
      </p:sp>
      <p:pic>
        <p:nvPicPr>
          <p:cNvPr id="7" name="Picture 6" descr="A heart with a cross and a crown of thorns&#10;&#10;Description automatically generated">
            <a:extLst>
              <a:ext uri="{FF2B5EF4-FFF2-40B4-BE49-F238E27FC236}">
                <a16:creationId xmlns:a16="http://schemas.microsoft.com/office/drawing/2014/main" id="{8A3DAFF2-5E64-6D97-CB56-D0F2387377C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8443" y="9793092"/>
            <a:ext cx="3622867" cy="3631872"/>
          </a:xfrm>
          <a:prstGeom prst="rect">
            <a:avLst/>
          </a:prstGeom>
        </p:spPr>
      </p:pic>
      <p:pic>
        <p:nvPicPr>
          <p:cNvPr id="8" name="Picture 7" descr="A screenshot of a website&#10;&#10;Description automatically generated">
            <a:extLst>
              <a:ext uri="{FF2B5EF4-FFF2-40B4-BE49-F238E27FC236}">
                <a16:creationId xmlns:a16="http://schemas.microsoft.com/office/drawing/2014/main" id="{9CEBEA38-E341-1C2F-5A91-1FBDBAC0F92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2404" y="2333889"/>
            <a:ext cx="17721763" cy="97531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83782912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DEBE8-D41E-4E7F-BFA3-C391560BA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700" y="584200"/>
            <a:ext cx="12994846" cy="2590801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3A26F3-3719-4808-81B8-27F5AEEF4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53514" y="4110684"/>
            <a:ext cx="21743122" cy="9021116"/>
          </a:xfrm>
        </p:spPr>
        <p:txBody>
          <a:bodyPr>
            <a:normAutofit fontScale="85000" lnSpcReduction="20000"/>
          </a:bodyPr>
          <a:lstStyle/>
          <a:p>
            <a:pPr marL="465138"/>
            <a:r>
              <a:rPr lang="en-US"/>
              <a:t>David Pels – State Advocate</a:t>
            </a:r>
          </a:p>
          <a:p>
            <a:pPr marL="465138"/>
            <a:r>
              <a:rPr lang="en-US"/>
              <a:t>(817) 988-3484; </a:t>
            </a:r>
            <a:r>
              <a:rPr lang="en-US">
                <a:hlinkClick r:id="rId3"/>
              </a:rPr>
              <a:t>pelsd66@gmail.com</a:t>
            </a:r>
            <a:endParaRPr lang="en-US"/>
          </a:p>
          <a:p>
            <a:pPr marL="465138"/>
            <a:r>
              <a:rPr lang="en-US"/>
              <a:t>Fort Worth</a:t>
            </a:r>
          </a:p>
          <a:p>
            <a:pPr marL="465138"/>
            <a:endParaRPr lang="en-US"/>
          </a:p>
          <a:p>
            <a:pPr marL="465138"/>
            <a:r>
              <a:rPr lang="en-US"/>
              <a:t>Mikell West – Legal Affairs Committeeman</a:t>
            </a:r>
          </a:p>
          <a:p>
            <a:pPr marL="465138"/>
            <a:r>
              <a:rPr lang="en-US"/>
              <a:t>(361) 215-8487; </a:t>
            </a:r>
            <a:r>
              <a:rPr lang="en-US">
                <a:hlinkClick r:id="rId4"/>
              </a:rPr>
              <a:t>mikellwest@gmail.com</a:t>
            </a:r>
            <a:endParaRPr lang="en-US"/>
          </a:p>
          <a:p>
            <a:pPr marL="465138"/>
            <a:r>
              <a:rPr lang="en-US"/>
              <a:t>Corpus Christi</a:t>
            </a:r>
          </a:p>
          <a:p>
            <a:pPr marL="465138"/>
            <a:endParaRPr lang="en-US"/>
          </a:p>
          <a:p>
            <a:pPr marL="465138"/>
            <a:r>
              <a:rPr lang="en-US"/>
              <a:t>Webster </a:t>
            </a:r>
            <a:r>
              <a:rPr lang="en-US" err="1"/>
              <a:t>Veade</a:t>
            </a:r>
            <a:r>
              <a:rPr lang="en-US"/>
              <a:t> – Legal Affairs Committeeman</a:t>
            </a:r>
          </a:p>
          <a:p>
            <a:pPr marL="465138"/>
            <a:r>
              <a:rPr lang="en-US"/>
              <a:t>(512) 905-5900; </a:t>
            </a:r>
            <a:r>
              <a:rPr lang="en-US">
                <a:hlinkClick r:id="rId5"/>
              </a:rPr>
              <a:t>veade@cs.com</a:t>
            </a:r>
            <a:endParaRPr lang="en-US"/>
          </a:p>
          <a:p>
            <a:pPr marL="465138"/>
            <a:r>
              <a:rPr lang="en-US"/>
              <a:t>Austin</a:t>
            </a:r>
          </a:p>
        </p:txBody>
      </p:sp>
    </p:spTree>
    <p:extLst>
      <p:ext uri="{BB962C8B-B14F-4D97-AF65-F5344CB8AC3E}">
        <p14:creationId xmlns:p14="http://schemas.microsoft.com/office/powerpoint/2010/main" val="2208024898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F1C05-1436-4AAB-AEFB-DC8F17C82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1528" y="1106715"/>
            <a:ext cx="17284700" cy="2590801"/>
          </a:xfrm>
        </p:spPr>
        <p:txBody>
          <a:bodyPr>
            <a:noAutofit/>
          </a:bodyPr>
          <a:lstStyle/>
          <a:p>
            <a:r>
              <a:rPr lang="en-US" sz="7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RESOURCES FOR DISTRICT DEPUTIES AND COUNCIL OFFICERS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5A666-244A-440C-AE9D-7035BB1FD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63757" y="4355323"/>
            <a:ext cx="22120243" cy="8776477"/>
          </a:xfrm>
        </p:spPr>
        <p:txBody>
          <a:bodyPr>
            <a:normAutofit/>
          </a:bodyPr>
          <a:lstStyle/>
          <a:p>
            <a:pPr algn="l"/>
            <a:r>
              <a:rPr lang="en-US" i="1" dirty="0">
                <a:effectLst/>
              </a:rPr>
              <a:t>Officers Online on Supreme Council Website </a:t>
            </a:r>
            <a:r>
              <a:rPr lang="en-US" b="1" i="1" dirty="0">
                <a:effectLst/>
              </a:rPr>
              <a:t>www.kofc.org</a:t>
            </a:r>
            <a:endParaRPr lang="en-US" i="1" dirty="0">
              <a:effectLst/>
            </a:endParaRPr>
          </a:p>
          <a:p>
            <a:pPr marL="857250" indent="-857250" algn="l">
              <a:buFont typeface="Wingdings" panose="05000000000000000000" pitchFamily="2" charset="2"/>
              <a:buChar char="§"/>
            </a:pPr>
            <a:endParaRPr lang="en-US" dirty="0">
              <a:effectLst/>
            </a:endParaRP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 dirty="0">
                <a:effectLst/>
              </a:rPr>
              <a:t>Officers Desk Reference (ODR)</a:t>
            </a: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 dirty="0">
                <a:effectLst/>
              </a:rPr>
              <a:t>Home Corporation Handbook</a:t>
            </a: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 dirty="0">
                <a:effectLst/>
              </a:rPr>
              <a:t>Your Diocesan Deputy</a:t>
            </a: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 dirty="0">
                <a:effectLst/>
              </a:rPr>
              <a:t>Training sessions</a:t>
            </a: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 dirty="0">
                <a:effectLst/>
              </a:rPr>
              <a:t>Chapter Meetings and Conferences</a:t>
            </a:r>
          </a:p>
        </p:txBody>
      </p:sp>
    </p:spTree>
    <p:extLst>
      <p:ext uri="{BB962C8B-B14F-4D97-AF65-F5344CB8AC3E}">
        <p14:creationId xmlns:p14="http://schemas.microsoft.com/office/powerpoint/2010/main" val="118167851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F1C05-1436-4AAB-AEFB-DC8F17C82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1528" y="1106715"/>
            <a:ext cx="17284700" cy="2590801"/>
          </a:xfrm>
        </p:spPr>
        <p:txBody>
          <a:bodyPr>
            <a:noAutofit/>
          </a:bodyPr>
          <a:lstStyle/>
          <a:p>
            <a:r>
              <a:rPr lang="en-US" sz="7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 ENVIRONMENT – SUPREME OFFICE OF YOUTH PROTECTION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5A666-244A-440C-AE9D-7035BB1FD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63757" y="4355323"/>
            <a:ext cx="21682093" cy="8776477"/>
          </a:xfrm>
        </p:spPr>
        <p:txBody>
          <a:bodyPr>
            <a:normAutofit/>
          </a:bodyPr>
          <a:lstStyle/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 sz="6000">
                <a:effectLst/>
              </a:rPr>
              <a:t>Supreme website OYP</a:t>
            </a: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 sz="6000">
                <a:effectLst/>
              </a:rPr>
              <a:t>Report violations or incidents of abuse per the training to law enforcement, your Diocesan Safe Environment Coordinator, and Supreme OYP</a:t>
            </a: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 sz="6000">
                <a:effectLst/>
              </a:rPr>
              <a:t>Removal from membership is mandatory for felons and convicted sex offenders</a:t>
            </a: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 sz="6000">
                <a:effectLst/>
              </a:rPr>
              <a:t>Notify the State Advocate immediately with information regarding arrest or conviction of a sex offense</a:t>
            </a:r>
          </a:p>
        </p:txBody>
      </p:sp>
    </p:spTree>
    <p:extLst>
      <p:ext uri="{BB962C8B-B14F-4D97-AF65-F5344CB8AC3E}">
        <p14:creationId xmlns:p14="http://schemas.microsoft.com/office/powerpoint/2010/main" val="3637126218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F1C05-1436-4AAB-AEFB-DC8F17C82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1528" y="1106715"/>
            <a:ext cx="17284700" cy="2590801"/>
          </a:xfrm>
        </p:spPr>
        <p:txBody>
          <a:bodyPr>
            <a:noAutofit/>
          </a:bodyPr>
          <a:lstStyle/>
          <a:p>
            <a:r>
              <a:rPr lang="en-US" sz="7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 ENVIRONMENT TRAINING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5A666-244A-440C-AE9D-7035BB1FD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63757" y="4355323"/>
            <a:ext cx="21243943" cy="7171659"/>
          </a:xfrm>
        </p:spPr>
        <p:txBody>
          <a:bodyPr>
            <a:normAutofit/>
          </a:bodyPr>
          <a:lstStyle/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 sz="6000" dirty="0">
                <a:effectLst/>
              </a:rPr>
              <a:t>K of C safe environment (</a:t>
            </a:r>
            <a:r>
              <a:rPr lang="en-US" sz="6000" dirty="0" err="1">
                <a:effectLst/>
              </a:rPr>
              <a:t>Praesidium</a:t>
            </a:r>
            <a:r>
              <a:rPr lang="en-US" sz="6000" dirty="0">
                <a:effectLst/>
              </a:rPr>
              <a:t>) v Diocesan safe environment</a:t>
            </a: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 sz="6000" dirty="0">
                <a:effectLst/>
              </a:rPr>
              <a:t>NOT the same: one does not substitute for the other</a:t>
            </a: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 sz="6000" dirty="0">
                <a:effectLst/>
              </a:rPr>
              <a:t>GK, Program Director, Family Director, and Community Director</a:t>
            </a: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 sz="6000" dirty="0">
                <a:effectLst/>
              </a:rPr>
              <a:t>Diocesan:  follow your Bishop’s guidelines as to which Knights should take it</a:t>
            </a:r>
          </a:p>
        </p:txBody>
      </p:sp>
    </p:spTree>
    <p:extLst>
      <p:ext uri="{BB962C8B-B14F-4D97-AF65-F5344CB8AC3E}">
        <p14:creationId xmlns:p14="http://schemas.microsoft.com/office/powerpoint/2010/main" val="2555947627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F1C05-1436-4AAB-AEFB-DC8F17C82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1528" y="1106715"/>
            <a:ext cx="17284700" cy="2590801"/>
          </a:xfrm>
        </p:spPr>
        <p:txBody>
          <a:bodyPr>
            <a:noAutofit/>
          </a:bodyPr>
          <a:lstStyle/>
          <a:p>
            <a:r>
              <a:rPr lang="en-US" sz="7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UPDATING COUNCIL BYLAWS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5A666-244A-440C-AE9D-7035BB1FD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63757" y="4355323"/>
            <a:ext cx="22120243" cy="8776477"/>
          </a:xfrm>
        </p:spPr>
        <p:txBody>
          <a:bodyPr>
            <a:normAutofit/>
          </a:bodyPr>
          <a:lstStyle/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>
                <a:effectLst/>
              </a:rPr>
              <a:t>Template bylaws on the Supreme website</a:t>
            </a: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>
                <a:effectLst/>
              </a:rPr>
              <a:t>Same template for new Councils or existing ones</a:t>
            </a: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>
                <a:effectLst/>
              </a:rPr>
              <a:t>Fill in the blank</a:t>
            </a: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>
                <a:effectLst/>
              </a:rPr>
              <a:t>No other variations</a:t>
            </a: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>
                <a:effectLst/>
              </a:rPr>
              <a:t>Uniformity of provisions</a:t>
            </a: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>
                <a:effectLst/>
              </a:rPr>
              <a:t>Approval by Supreme</a:t>
            </a:r>
          </a:p>
        </p:txBody>
      </p:sp>
    </p:spTree>
    <p:extLst>
      <p:ext uri="{BB962C8B-B14F-4D97-AF65-F5344CB8AC3E}">
        <p14:creationId xmlns:p14="http://schemas.microsoft.com/office/powerpoint/2010/main" val="1456765431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F1C05-1436-4AAB-AEFB-DC8F17C82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1528" y="1106715"/>
            <a:ext cx="18597572" cy="2590801"/>
          </a:xfrm>
        </p:spPr>
        <p:txBody>
          <a:bodyPr>
            <a:noAutofit/>
          </a:bodyPr>
          <a:lstStyle/>
          <a:p>
            <a:r>
              <a:rPr lang="en-US" sz="7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COUNCIL IRS ISSUES</a:t>
            </a:r>
            <a:br>
              <a:rPr lang="en-US" sz="7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7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NATURE OF A COUNCIL AS AN ENTITY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5A666-244A-440C-AE9D-7035BB1FD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63757" y="4355323"/>
            <a:ext cx="21015343" cy="8776477"/>
          </a:xfrm>
        </p:spPr>
        <p:txBody>
          <a:bodyPr>
            <a:normAutofit/>
          </a:bodyPr>
          <a:lstStyle/>
          <a:p>
            <a:pPr marL="857250" indent="-857250" algn="l">
              <a:buFont typeface="Wingdings" panose="05000000000000000000" pitchFamily="2" charset="2"/>
              <a:buChar char="§"/>
            </a:pPr>
            <a:endParaRPr lang="en-US">
              <a:effectLst/>
            </a:endParaRP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>
                <a:effectLst/>
              </a:rPr>
              <a:t>Councils are 501(c)(8) entities</a:t>
            </a: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>
                <a:effectLst/>
              </a:rPr>
              <a:t>Make sales without having to pay sales tax</a:t>
            </a: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>
                <a:effectLst/>
              </a:rPr>
              <a:t>Councils are not 501(c)(3) entities per agreement between Supreme and the IRS</a:t>
            </a:r>
          </a:p>
        </p:txBody>
      </p:sp>
    </p:spTree>
    <p:extLst>
      <p:ext uri="{BB962C8B-B14F-4D97-AF65-F5344CB8AC3E}">
        <p14:creationId xmlns:p14="http://schemas.microsoft.com/office/powerpoint/2010/main" val="3743775624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F1C05-1436-4AAB-AEFB-DC8F17C82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1528" y="1106715"/>
            <a:ext cx="18597572" cy="2590801"/>
          </a:xfrm>
        </p:spPr>
        <p:txBody>
          <a:bodyPr>
            <a:noAutofit/>
          </a:bodyPr>
          <a:lstStyle/>
          <a:p>
            <a:r>
              <a:rPr lang="en-US" sz="7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 (Employer Identification Number)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5A666-244A-440C-AE9D-7035BB1FD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63757" y="4355323"/>
            <a:ext cx="21015343" cy="8776477"/>
          </a:xfrm>
        </p:spPr>
        <p:txBody>
          <a:bodyPr>
            <a:normAutofit/>
          </a:bodyPr>
          <a:lstStyle/>
          <a:p>
            <a:pPr marL="857250" indent="-857250" algn="l">
              <a:buFont typeface="Wingdings" panose="05000000000000000000" pitchFamily="2" charset="2"/>
              <a:buChar char="§"/>
            </a:pPr>
            <a:endParaRPr lang="en-US">
              <a:effectLst/>
            </a:endParaRP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>
                <a:effectLst/>
              </a:rPr>
              <a:t>Each Council should have its own EIN</a:t>
            </a: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>
                <a:effectLst/>
              </a:rPr>
              <a:t>No EIN means Council must pay taxes on sales</a:t>
            </a: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>
                <a:effectLst/>
              </a:rPr>
              <a:t>ODR has a step by step guide for getting a new EIN</a:t>
            </a: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>
                <a:effectLst/>
              </a:rPr>
              <a:t>Council’s EIN should be provided to Supreme</a:t>
            </a:r>
          </a:p>
        </p:txBody>
      </p:sp>
    </p:spTree>
    <p:extLst>
      <p:ext uri="{BB962C8B-B14F-4D97-AF65-F5344CB8AC3E}">
        <p14:creationId xmlns:p14="http://schemas.microsoft.com/office/powerpoint/2010/main" val="198332040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Membership"/>
          <p:cNvSpPr txBox="1">
            <a:spLocks noGrp="1"/>
          </p:cNvSpPr>
          <p:nvPr>
            <p:ph type="title"/>
          </p:nvPr>
        </p:nvSpPr>
        <p:spPr>
          <a:xfrm>
            <a:off x="6108700" y="584199"/>
            <a:ext cx="17284700" cy="2590804"/>
          </a:xfrm>
          <a:prstGeom prst="rect">
            <a:avLst/>
          </a:prstGeom>
        </p:spPr>
        <p:txBody>
          <a:bodyPr/>
          <a:lstStyle/>
          <a:p>
            <a:r>
              <a:t>Membership</a:t>
            </a:r>
          </a:p>
        </p:txBody>
      </p:sp>
      <p:pic>
        <p:nvPicPr>
          <p:cNvPr id="316" name="Picture 4" descr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7106" y="9160997"/>
            <a:ext cx="4013500" cy="401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Double-click to edit"/>
          <p:cNvSpPr txBox="1"/>
          <p:nvPr/>
        </p:nvSpPr>
        <p:spPr>
          <a:xfrm>
            <a:off x="12346983" y="4385255"/>
            <a:ext cx="11201400" cy="8789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137153" tIns="137153" rIns="137153" bIns="137153" anchor="t">
            <a:normAutofit/>
          </a:bodyPr>
          <a:lstStyle/>
          <a:p>
            <a:pPr indent="5080" algn="r" defTabSz="1645919">
              <a:lnSpc>
                <a:spcPct val="90000"/>
              </a:lnSpc>
              <a:spcBef>
                <a:spcPts val="500"/>
              </a:spcBef>
              <a:defRPr sz="476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eMembership</a:t>
            </a:r>
            <a:r>
              <a:rPr dirty="0"/>
              <a:t> – Online Membership</a:t>
            </a:r>
            <a:endParaRPr lang="en-US" sz="5490" dirty="0">
              <a:effectLst>
                <a:outerShdw blurRad="11430" dist="22860" dir="18900000" rotWithShape="0">
                  <a:srgbClr val="B9A23B"/>
                </a:outerShdw>
              </a:effectLst>
            </a:endParaRPr>
          </a:p>
          <a:p>
            <a:pPr indent="5080" algn="r" defTabSz="1645919">
              <a:lnSpc>
                <a:spcPct val="90000"/>
              </a:lnSpc>
              <a:spcBef>
                <a:spcPts val="500"/>
              </a:spcBef>
              <a:defRPr sz="476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/>
          </a:p>
          <a:p>
            <a:pPr indent="5080" algn="r" defTabSz="1645919">
              <a:lnSpc>
                <a:spcPct val="90000"/>
              </a:lnSpc>
              <a:spcBef>
                <a:spcPts val="500"/>
              </a:spcBef>
              <a:defRPr sz="476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750"/>
              <a:t>Conversions  (</a:t>
            </a:r>
            <a:r>
              <a:rPr lang="en-US" sz="4750"/>
              <a:t>912 </a:t>
            </a:r>
            <a:r>
              <a:rPr sz="4750"/>
              <a:t>– </a:t>
            </a:r>
            <a:r>
              <a:rPr lang="en-US" sz="4750"/>
              <a:t>52</a:t>
            </a:r>
            <a:r>
              <a:rPr sz="4750" dirty="0"/>
              <a:t>%)</a:t>
            </a:r>
            <a:endParaRPr sz="4750">
              <a:effectLst>
                <a:outerShdw blurRad="11430" dist="22860" dir="18900000" rotWithShape="0">
                  <a:srgbClr val="B9A23B"/>
                </a:outerShdw>
              </a:effectLst>
            </a:endParaRPr>
          </a:p>
          <a:p>
            <a:pPr marL="867410" indent="-861695" algn="r" defTabSz="1645919">
              <a:lnSpc>
                <a:spcPct val="90000"/>
              </a:lnSpc>
              <a:spcBef>
                <a:spcPts val="500"/>
              </a:spcBef>
              <a:buSzPct val="100000"/>
              <a:buBlip>
                <a:blip r:embed="rId4"/>
              </a:buBlip>
              <a:defRPr sz="13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5490">
              <a:effectLst>
                <a:outerShdw blurRad="11430" dist="22860" dir="18900000" rotWithShape="0">
                  <a:srgbClr val="B9A23B"/>
                </a:outerShdw>
              </a:effectLst>
            </a:endParaRPr>
          </a:p>
          <a:p>
            <a:pPr indent="5080" algn="r" defTabSz="1645919">
              <a:lnSpc>
                <a:spcPct val="90000"/>
              </a:lnSpc>
              <a:spcBef>
                <a:spcPts val="500"/>
              </a:spcBef>
              <a:defRPr sz="476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750" dirty="0"/>
              <a:t>Promo Code – </a:t>
            </a:r>
            <a:r>
              <a:rPr sz="4750" b="1" dirty="0" err="1">
                <a:solidFill>
                  <a:srgbClr val="000099"/>
                </a:solidFill>
              </a:rPr>
              <a:t>BlessedMcGivney</a:t>
            </a:r>
            <a:endParaRPr sz="4750" b="1" dirty="0">
              <a:solidFill>
                <a:srgbClr val="000099"/>
              </a:solidFill>
            </a:endParaRPr>
          </a:p>
          <a:p>
            <a:pPr indent="5080" algn="r" defTabSz="1645919">
              <a:lnSpc>
                <a:spcPct val="90000"/>
              </a:lnSpc>
              <a:spcBef>
                <a:spcPts val="500"/>
              </a:spcBef>
              <a:defRPr sz="521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5219" b="1">
              <a:solidFill>
                <a:srgbClr val="1D86CD"/>
              </a:solidFill>
            </a:endParaRPr>
          </a:p>
          <a:p>
            <a:pPr indent="5080" algn="r" defTabSz="1645919">
              <a:lnSpc>
                <a:spcPct val="90000"/>
              </a:lnSpc>
              <a:spcBef>
                <a:spcPts val="500"/>
              </a:spcBef>
              <a:defRPr sz="476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Good until further notice</a:t>
            </a:r>
            <a:endParaRPr lang="en-US" dirty="0"/>
          </a:p>
          <a:p>
            <a:pPr indent="5080" algn="r" defTabSz="1645919">
              <a:lnSpc>
                <a:spcPct val="90000"/>
              </a:lnSpc>
              <a:spcBef>
                <a:spcPts val="500"/>
              </a:spcBef>
              <a:defRPr sz="476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5490">
              <a:effectLst>
                <a:outerShdw blurRad="11430" dist="22860" dir="18900000" rotWithShape="0">
                  <a:srgbClr val="B9A23B"/>
                </a:outerShdw>
              </a:effectLst>
            </a:endParaRPr>
          </a:p>
          <a:p>
            <a:pPr indent="5080" algn="r" defTabSz="1645919">
              <a:lnSpc>
                <a:spcPct val="90000"/>
              </a:lnSpc>
              <a:spcBef>
                <a:spcPts val="500"/>
              </a:spcBef>
              <a:defRPr sz="476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5490">
              <a:effectLst>
                <a:outerShdw blurRad="11430" dist="22860" dir="18900000" rotWithShape="0">
                  <a:srgbClr val="B9A23B"/>
                </a:outerShdw>
              </a:effectLst>
            </a:endParaRPr>
          </a:p>
          <a:p>
            <a:pPr indent="5080" algn="r" defTabSz="1645919">
              <a:lnSpc>
                <a:spcPct val="90000"/>
              </a:lnSpc>
              <a:spcBef>
                <a:spcPts val="500"/>
              </a:spcBef>
              <a:defRPr sz="476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549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BFCB2C9-3EF9-481F-3EE8-7392DE1EE084}"/>
              </a:ext>
            </a:extLst>
          </p:cNvPr>
          <p:cNvGrpSpPr/>
          <p:nvPr/>
        </p:nvGrpSpPr>
        <p:grpSpPr>
          <a:xfrm>
            <a:off x="410840" y="4165908"/>
            <a:ext cx="6761184" cy="4516471"/>
            <a:chOff x="9978190" y="2862897"/>
            <a:chExt cx="6761184" cy="45164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0759BDB-A128-EEAE-8AB7-AEB46FC6A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78190" y="2862897"/>
              <a:ext cx="6761184" cy="4516471"/>
            </a:xfrm>
            <a:prstGeom prst="rect">
              <a:avLst/>
            </a:prstGeom>
          </p:spPr>
        </p:pic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AFFEFCBC-D2AF-FC62-4D62-22AC54A1A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3499">
              <a:off x="13473009" y="4472698"/>
              <a:ext cx="1540322" cy="1296867"/>
            </a:xfrm>
            <a:prstGeom prst="rect">
              <a:avLst/>
            </a:prstGeom>
          </p:spPr>
        </p:pic>
      </p:grpSp>
      <p:pic>
        <p:nvPicPr>
          <p:cNvPr id="315" name="Picture 3" descr="Picture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97844" y="6787438"/>
            <a:ext cx="7610230" cy="63870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68197100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F1C05-1436-4AAB-AEFB-DC8F17C82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1528" y="1106715"/>
            <a:ext cx="18597572" cy="2590801"/>
          </a:xfrm>
        </p:spPr>
        <p:txBody>
          <a:bodyPr>
            <a:noAutofit/>
          </a:bodyPr>
          <a:lstStyle/>
          <a:p>
            <a:r>
              <a:rPr lang="en-US"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 FORM 990 (INFORMATON TAX RETURN)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5A666-244A-440C-AE9D-7035BB1FD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63757" y="4355323"/>
            <a:ext cx="21015343" cy="8776477"/>
          </a:xfrm>
        </p:spPr>
        <p:txBody>
          <a:bodyPr>
            <a:normAutofit/>
          </a:bodyPr>
          <a:lstStyle/>
          <a:p>
            <a:pPr marL="857250" indent="-857250" algn="l">
              <a:buFont typeface="Wingdings" panose="05000000000000000000" pitchFamily="2" charset="2"/>
              <a:buChar char="§"/>
            </a:pPr>
            <a:endParaRPr lang="en-US">
              <a:effectLst/>
            </a:endParaRP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>
                <a:effectLst/>
              </a:rPr>
              <a:t>Each Council must file the 990 every year</a:t>
            </a: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>
                <a:effectLst/>
              </a:rPr>
              <a:t>Failure to file for 3 years means loss of EIN and tax exempt status</a:t>
            </a: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>
                <a:effectLst/>
              </a:rPr>
              <a:t>Step by step guide in ODR to the 990 filing</a:t>
            </a: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>
                <a:effectLst/>
              </a:rPr>
              <a:t>Less than $50,000, then 990n e-postcard</a:t>
            </a: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>
                <a:effectLst/>
              </a:rPr>
              <a:t>Most Councils qualify for the 990n</a:t>
            </a:r>
          </a:p>
        </p:txBody>
      </p:sp>
    </p:spTree>
    <p:extLst>
      <p:ext uri="{BB962C8B-B14F-4D97-AF65-F5344CB8AC3E}">
        <p14:creationId xmlns:p14="http://schemas.microsoft.com/office/powerpoint/2010/main" val="3348675864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F1C05-1436-4AAB-AEFB-DC8F17C82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1528" y="1106715"/>
            <a:ext cx="18597572" cy="2590801"/>
          </a:xfrm>
        </p:spPr>
        <p:txBody>
          <a:bodyPr>
            <a:noAutofit/>
          </a:bodyPr>
          <a:lstStyle/>
          <a:p>
            <a:r>
              <a:rPr lang="en-US" sz="7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MONEY ISSUES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5A666-244A-440C-AE9D-7035BB1FD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63757" y="4355323"/>
            <a:ext cx="21015343" cy="8776477"/>
          </a:xfrm>
        </p:spPr>
        <p:txBody>
          <a:bodyPr>
            <a:normAutofit/>
          </a:bodyPr>
          <a:lstStyle/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>
                <a:effectLst/>
              </a:rPr>
              <a:t>$500 Rule</a:t>
            </a: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>
                <a:effectLst/>
              </a:rPr>
              <a:t>Budgets</a:t>
            </a: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>
                <a:effectLst/>
              </a:rPr>
              <a:t>Semi-annual audits</a:t>
            </a: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>
                <a:effectLst/>
              </a:rPr>
              <a:t>Require 2 signatures on checks</a:t>
            </a: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>
                <a:effectLst/>
              </a:rPr>
              <a:t>Financial Secretary (FS) v. Treasurer duties</a:t>
            </a:r>
          </a:p>
        </p:txBody>
      </p:sp>
    </p:spTree>
    <p:extLst>
      <p:ext uri="{BB962C8B-B14F-4D97-AF65-F5344CB8AC3E}">
        <p14:creationId xmlns:p14="http://schemas.microsoft.com/office/powerpoint/2010/main" val="548119952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F1C05-1436-4AAB-AEFB-DC8F17C82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1528" y="1106715"/>
            <a:ext cx="18597572" cy="2590801"/>
          </a:xfrm>
        </p:spPr>
        <p:txBody>
          <a:bodyPr>
            <a:noAutofit/>
          </a:bodyPr>
          <a:lstStyle/>
          <a:p>
            <a:r>
              <a:rPr lang="en-US" sz="7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 CORPORATIONS OR HALLS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5A666-244A-440C-AE9D-7035BB1FD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63757" y="4355323"/>
            <a:ext cx="21015343" cy="8776477"/>
          </a:xfrm>
        </p:spPr>
        <p:txBody>
          <a:bodyPr>
            <a:normAutofit/>
          </a:bodyPr>
          <a:lstStyle/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>
                <a:effectLst/>
              </a:rPr>
              <a:t>Are entities separate and apart from the Order</a:t>
            </a: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>
                <a:effectLst/>
              </a:rPr>
              <a:t>Tax status and entity creation comes from Supreme &amp; IRS agreement</a:t>
            </a: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>
                <a:effectLst/>
              </a:rPr>
              <a:t>Either 501(c)(2) or 501(c)(7)</a:t>
            </a: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>
                <a:effectLst/>
              </a:rPr>
              <a:t>501(c)(2):  return all monies over expenses to the associated Council</a:t>
            </a: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>
                <a:effectLst/>
              </a:rPr>
              <a:t>501(c)(7):  fraternal lodge, social club</a:t>
            </a:r>
          </a:p>
        </p:txBody>
      </p:sp>
    </p:spTree>
    <p:extLst>
      <p:ext uri="{BB962C8B-B14F-4D97-AF65-F5344CB8AC3E}">
        <p14:creationId xmlns:p14="http://schemas.microsoft.com/office/powerpoint/2010/main" val="2452443619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F1C05-1436-4AAB-AEFB-DC8F17C82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1528" y="1106715"/>
            <a:ext cx="18597572" cy="2590801"/>
          </a:xfrm>
        </p:spPr>
        <p:txBody>
          <a:bodyPr>
            <a:noAutofit/>
          </a:bodyPr>
          <a:lstStyle/>
          <a:p>
            <a:r>
              <a:rPr lang="en-US" sz="6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 CORPORATIONS OR HALLS (cont’d)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5A666-244A-440C-AE9D-7035BB1FD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63757" y="4355323"/>
            <a:ext cx="21015343" cy="8776477"/>
          </a:xfrm>
        </p:spPr>
        <p:txBody>
          <a:bodyPr>
            <a:normAutofit/>
          </a:bodyPr>
          <a:lstStyle/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>
                <a:effectLst/>
              </a:rPr>
              <a:t>Are separate and apart from Councils</a:t>
            </a: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>
                <a:effectLst/>
              </a:rPr>
              <a:t>Councils cannot own real property</a:t>
            </a: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>
                <a:effectLst/>
              </a:rPr>
              <a:t>Charitable Distribution Agreement</a:t>
            </a: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>
                <a:effectLst/>
              </a:rPr>
              <a:t>Terms of Use Agreement</a:t>
            </a:r>
          </a:p>
          <a:p>
            <a:pPr marL="857250" indent="-857250" algn="l">
              <a:buFont typeface="Wingdings" panose="05000000000000000000" pitchFamily="2" charset="2"/>
              <a:buChar char="§"/>
            </a:pPr>
            <a:r>
              <a:rPr lang="en-US">
                <a:effectLst/>
              </a:rPr>
              <a:t>Notify State Advocate well in advance of Hall property sale</a:t>
            </a:r>
          </a:p>
        </p:txBody>
      </p:sp>
    </p:spTree>
    <p:extLst>
      <p:ext uri="{BB962C8B-B14F-4D97-AF65-F5344CB8AC3E}">
        <p14:creationId xmlns:p14="http://schemas.microsoft.com/office/powerpoint/2010/main" val="658519458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DEBE8-D41E-4E7F-BFA3-C391560BA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700" y="584200"/>
            <a:ext cx="12994846" cy="2590801"/>
          </a:xfrm>
        </p:spPr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3A26F3-3719-4808-81B8-27F5AEEF4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53514" y="4110684"/>
            <a:ext cx="21743122" cy="9021116"/>
          </a:xfrm>
        </p:spPr>
        <p:txBody>
          <a:bodyPr>
            <a:normAutofit fontScale="85000" lnSpcReduction="20000"/>
          </a:bodyPr>
          <a:lstStyle/>
          <a:p>
            <a:pPr marL="465138"/>
            <a:r>
              <a:rPr lang="en-US"/>
              <a:t>David Pels – State Advocate</a:t>
            </a:r>
          </a:p>
          <a:p>
            <a:pPr marL="465138"/>
            <a:r>
              <a:rPr lang="en-US"/>
              <a:t>(817) 988-3484; </a:t>
            </a:r>
            <a:r>
              <a:rPr lang="en-US">
                <a:hlinkClick r:id="rId3"/>
              </a:rPr>
              <a:t>pelsd66@gmail.com</a:t>
            </a:r>
            <a:endParaRPr lang="en-US"/>
          </a:p>
          <a:p>
            <a:pPr marL="465138"/>
            <a:r>
              <a:rPr lang="en-US"/>
              <a:t>Fort Worth</a:t>
            </a:r>
          </a:p>
          <a:p>
            <a:pPr marL="465138"/>
            <a:endParaRPr lang="en-US"/>
          </a:p>
          <a:p>
            <a:pPr marL="465138"/>
            <a:r>
              <a:rPr lang="en-US"/>
              <a:t>Mikell West – Legal Affairs Committeeman</a:t>
            </a:r>
          </a:p>
          <a:p>
            <a:pPr marL="465138"/>
            <a:r>
              <a:rPr lang="en-US"/>
              <a:t>(361) 215-8487; </a:t>
            </a:r>
            <a:r>
              <a:rPr lang="en-US">
                <a:hlinkClick r:id="rId4"/>
              </a:rPr>
              <a:t>mikellwest@gmail.com</a:t>
            </a:r>
            <a:endParaRPr lang="en-US"/>
          </a:p>
          <a:p>
            <a:pPr marL="465138"/>
            <a:r>
              <a:rPr lang="en-US"/>
              <a:t>Corpus Christi</a:t>
            </a:r>
          </a:p>
          <a:p>
            <a:pPr marL="465138"/>
            <a:endParaRPr lang="en-US"/>
          </a:p>
          <a:p>
            <a:pPr marL="465138"/>
            <a:r>
              <a:rPr lang="en-US"/>
              <a:t>Webster </a:t>
            </a:r>
            <a:r>
              <a:rPr lang="en-US" err="1"/>
              <a:t>Veade</a:t>
            </a:r>
            <a:r>
              <a:rPr lang="en-US"/>
              <a:t> – Legal Affairs Committeeman</a:t>
            </a:r>
          </a:p>
          <a:p>
            <a:pPr marL="465138"/>
            <a:r>
              <a:rPr lang="en-US"/>
              <a:t>(512) 905-5900; </a:t>
            </a:r>
            <a:r>
              <a:rPr lang="en-US">
                <a:hlinkClick r:id="rId5"/>
              </a:rPr>
              <a:t>veade@cs.com</a:t>
            </a:r>
            <a:endParaRPr lang="en-US"/>
          </a:p>
          <a:p>
            <a:pPr marL="465138"/>
            <a:r>
              <a:rPr lang="en-US"/>
              <a:t>Austin</a:t>
            </a:r>
          </a:p>
        </p:txBody>
      </p:sp>
    </p:spTree>
    <p:extLst>
      <p:ext uri="{BB962C8B-B14F-4D97-AF65-F5344CB8AC3E}">
        <p14:creationId xmlns:p14="http://schemas.microsoft.com/office/powerpoint/2010/main" val="1790913994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1142A9-3474-4AEA-72BA-2E3F72E762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500" y="4365172"/>
            <a:ext cx="5595000" cy="5595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787573E-2E2A-9194-B6F1-1FD5601878FE}"/>
              </a:ext>
            </a:extLst>
          </p:cNvPr>
          <p:cNvSpPr txBox="1">
            <a:spLocks/>
          </p:cNvSpPr>
          <p:nvPr/>
        </p:nvSpPr>
        <p:spPr>
          <a:xfrm>
            <a:off x="2940957" y="1139372"/>
            <a:ext cx="17284700" cy="2590801"/>
          </a:xfrm>
          <a:prstGeom prst="rect">
            <a:avLst/>
          </a:prstGeom>
        </p:spPr>
        <p:txBody>
          <a:bodyPr/>
          <a:lstStyle>
            <a:lvl1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1pPr>
            <a:lvl2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2pPr>
            <a:lvl3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3pPr>
            <a:lvl4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4pPr>
            <a:lvl5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5pPr>
            <a:lvl6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6pPr>
            <a:lvl7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7pPr>
            <a:lvl8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8pPr>
            <a:lvl9pPr marL="0" marR="0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solidFill>
                  <a:srgbClr val="000000"/>
                </a:solidFill>
                <a:effectLst>
                  <a:outerShdw blurRad="12700" dist="25400" dir="18900000" rotWithShape="0">
                    <a:srgbClr val="B9A23B"/>
                  </a:outerShdw>
                </a:effectLst>
                <a:uFillTx/>
                <a:latin typeface="+mj-lt"/>
                <a:ea typeface="+mj-ea"/>
                <a:cs typeface="+mj-cs"/>
                <a:sym typeface="Calisto MT"/>
              </a:defRPr>
            </a:lvl9pPr>
          </a:lstStyle>
          <a:p>
            <a:pPr hangingPunct="1"/>
            <a:r>
              <a:rPr lang="en-US"/>
              <a:t>Scan to Download</a:t>
            </a:r>
          </a:p>
        </p:txBody>
      </p:sp>
    </p:spTree>
    <p:extLst>
      <p:ext uri="{BB962C8B-B14F-4D97-AF65-F5344CB8AC3E}">
        <p14:creationId xmlns:p14="http://schemas.microsoft.com/office/powerpoint/2010/main" val="326821839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89F521-0D13-B619-33F3-2AE9F6322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/>
              </a:rPr>
              <a:t>Membership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BC24D476-F7F6-7965-7AAA-E47378A8D6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31933" y="4669832"/>
            <a:ext cx="13115064" cy="7584127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840"/>
              </a:spcBef>
              <a:tabLst>
                <a:tab pos="354965" algn="l"/>
              </a:tabLst>
            </a:pPr>
            <a:r>
              <a:rPr lang="en-US" sz="7200" b="1">
                <a:solidFill>
                  <a:schemeClr val="tx1"/>
                </a:solidFill>
                <a:effectLst/>
                <a:latin typeface="Arial"/>
                <a:cs typeface="Arial"/>
              </a:rPr>
              <a:t>Succeeding</a:t>
            </a:r>
          </a:p>
          <a:p>
            <a:pPr marL="12700" algn="l">
              <a:lnSpc>
                <a:spcPct val="100000"/>
              </a:lnSpc>
              <a:spcBef>
                <a:spcPts val="840"/>
              </a:spcBef>
              <a:tabLst>
                <a:tab pos="354965" algn="l"/>
              </a:tabLst>
            </a:pPr>
            <a:endParaRPr lang="en-US" sz="3600" b="1">
              <a:solidFill>
                <a:schemeClr val="tx1"/>
              </a:solidFill>
              <a:effectLst/>
              <a:latin typeface="Arial"/>
              <a:cs typeface="Arial"/>
            </a:endParaRPr>
          </a:p>
          <a:p>
            <a:pPr marL="354965" indent="-342265" algn="l">
              <a:lnSpc>
                <a:spcPct val="100000"/>
              </a:lnSpc>
              <a:spcBef>
                <a:spcPts val="840"/>
              </a:spcBef>
              <a:buFont typeface="Arial"/>
              <a:buChar char="•"/>
              <a:tabLst>
                <a:tab pos="354965" algn="l"/>
              </a:tabLst>
            </a:pPr>
            <a:r>
              <a:rPr sz="5400" b="1">
                <a:solidFill>
                  <a:schemeClr val="tx1"/>
                </a:solidFill>
                <a:effectLst/>
                <a:latin typeface="Arial"/>
                <a:cs typeface="Arial"/>
              </a:rPr>
              <a:t>Active</a:t>
            </a:r>
            <a:r>
              <a:rPr sz="5400" b="1" spc="-1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sz="5400" b="1">
                <a:solidFill>
                  <a:schemeClr val="tx1"/>
                </a:solidFill>
                <a:effectLst/>
                <a:latin typeface="Arial"/>
                <a:cs typeface="Arial"/>
              </a:rPr>
              <a:t>Membership</a:t>
            </a:r>
            <a:r>
              <a:rPr sz="5400" b="1" spc="-5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sz="5400" b="1" spc="-10">
                <a:solidFill>
                  <a:schemeClr val="tx1"/>
                </a:solidFill>
                <a:effectLst/>
                <a:latin typeface="Arial"/>
                <a:cs typeface="Arial"/>
              </a:rPr>
              <a:t>Director</a:t>
            </a:r>
            <a:endParaRPr sz="5400">
              <a:solidFill>
                <a:schemeClr val="tx1"/>
              </a:solidFill>
              <a:effectLst/>
              <a:latin typeface="Arial"/>
              <a:cs typeface="Arial"/>
            </a:endParaRPr>
          </a:p>
          <a:p>
            <a:pPr marL="983615" lvl="1" indent="-342900" algn="l">
              <a:lnSpc>
                <a:spcPct val="100000"/>
              </a:lnSpc>
              <a:spcBef>
                <a:spcPts val="635"/>
              </a:spcBef>
              <a:buSzPct val="68750"/>
              <a:buFont typeface="Arial"/>
              <a:buChar char="•"/>
              <a:tabLst>
                <a:tab pos="983615" algn="l"/>
              </a:tabLst>
            </a:pPr>
            <a:r>
              <a:rPr sz="4800" b="1">
                <a:solidFill>
                  <a:schemeClr val="tx1"/>
                </a:solidFill>
                <a:effectLst/>
                <a:latin typeface="Arial"/>
                <a:cs typeface="Arial"/>
              </a:rPr>
              <a:t>Monitor</a:t>
            </a:r>
            <a:r>
              <a:rPr sz="4800" b="1" spc="-4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sz="4800" b="1">
                <a:solidFill>
                  <a:schemeClr val="tx1"/>
                </a:solidFill>
                <a:effectLst/>
                <a:latin typeface="Arial"/>
                <a:cs typeface="Arial"/>
              </a:rPr>
              <a:t>Prospect</a:t>
            </a:r>
            <a:r>
              <a:rPr sz="4800" b="1" spc="-25">
                <a:solidFill>
                  <a:schemeClr val="tx1"/>
                </a:solidFill>
                <a:effectLst/>
                <a:latin typeface="Arial"/>
                <a:cs typeface="Arial"/>
              </a:rPr>
              <a:t> Tab</a:t>
            </a:r>
            <a:endParaRPr sz="4800">
              <a:solidFill>
                <a:schemeClr val="tx1"/>
              </a:solidFill>
              <a:effectLst/>
              <a:latin typeface="Arial"/>
              <a:cs typeface="Arial"/>
            </a:endParaRPr>
          </a:p>
          <a:p>
            <a:pPr marL="984250" marR="1282700" lvl="1" indent="-342900" algn="l">
              <a:lnSpc>
                <a:spcPct val="100000"/>
              </a:lnSpc>
              <a:spcBef>
                <a:spcPts val="600"/>
              </a:spcBef>
              <a:buSzPct val="68750"/>
              <a:buFont typeface="Arial"/>
              <a:buChar char="•"/>
              <a:tabLst>
                <a:tab pos="984250" algn="l"/>
              </a:tabLst>
            </a:pPr>
            <a:r>
              <a:rPr sz="4800" b="1">
                <a:solidFill>
                  <a:schemeClr val="tx1"/>
                </a:solidFill>
                <a:effectLst/>
                <a:latin typeface="Arial"/>
                <a:cs typeface="Arial"/>
              </a:rPr>
              <a:t>Get</a:t>
            </a:r>
            <a:r>
              <a:rPr sz="4800" b="1" spc="-2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sz="4800" b="1">
                <a:solidFill>
                  <a:schemeClr val="tx1"/>
                </a:solidFill>
                <a:effectLst/>
                <a:latin typeface="Arial"/>
                <a:cs typeface="Arial"/>
              </a:rPr>
              <a:t>candidates</a:t>
            </a:r>
            <a:r>
              <a:rPr sz="4800" b="1" spc="-5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sz="4800" b="1">
                <a:solidFill>
                  <a:schemeClr val="tx1"/>
                </a:solidFill>
                <a:effectLst/>
                <a:latin typeface="Arial"/>
                <a:cs typeface="Arial"/>
              </a:rPr>
              <a:t>to</a:t>
            </a:r>
            <a:r>
              <a:rPr sz="4800" b="1" spc="-15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sz="4800" b="1" spc="-25">
                <a:solidFill>
                  <a:schemeClr val="tx1"/>
                </a:solidFill>
                <a:effectLst/>
                <a:latin typeface="Arial"/>
                <a:cs typeface="Arial"/>
              </a:rPr>
              <a:t>an </a:t>
            </a:r>
            <a:r>
              <a:rPr sz="4800" b="1" spc="-10">
                <a:solidFill>
                  <a:schemeClr val="tx1"/>
                </a:solidFill>
                <a:effectLst/>
                <a:latin typeface="Arial"/>
                <a:cs typeface="Arial"/>
              </a:rPr>
              <a:t>Exemplification</a:t>
            </a:r>
            <a:endParaRPr sz="4800">
              <a:solidFill>
                <a:schemeClr val="tx1"/>
              </a:solidFill>
              <a:effectLst/>
              <a:latin typeface="Arial"/>
              <a:cs typeface="Arial"/>
            </a:endParaRPr>
          </a:p>
          <a:p>
            <a:pPr marL="354965" indent="-342265" algn="l">
              <a:lnSpc>
                <a:spcPct val="100000"/>
              </a:lnSpc>
              <a:spcBef>
                <a:spcPts val="1680"/>
              </a:spcBef>
              <a:buFont typeface="Arial"/>
              <a:buChar char="•"/>
              <a:tabLst>
                <a:tab pos="354965" algn="l"/>
              </a:tabLst>
            </a:pPr>
            <a:r>
              <a:rPr sz="5400" b="1">
                <a:solidFill>
                  <a:schemeClr val="tx1"/>
                </a:solidFill>
                <a:effectLst/>
                <a:latin typeface="Arial"/>
                <a:cs typeface="Arial"/>
              </a:rPr>
              <a:t>Spring</a:t>
            </a:r>
            <a:r>
              <a:rPr sz="5400" b="1" spc="-3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sz="5400" b="1">
                <a:solidFill>
                  <a:schemeClr val="tx1"/>
                </a:solidFill>
                <a:effectLst/>
                <a:latin typeface="Arial"/>
                <a:cs typeface="Arial"/>
              </a:rPr>
              <a:t>Drive</a:t>
            </a:r>
            <a:r>
              <a:rPr sz="5400" b="1" spc="-10">
                <a:solidFill>
                  <a:schemeClr val="tx1"/>
                </a:solidFill>
                <a:effectLst/>
                <a:latin typeface="Arial"/>
                <a:cs typeface="Arial"/>
              </a:rPr>
              <a:t> scheduled</a:t>
            </a:r>
            <a:endParaRPr sz="5400">
              <a:solidFill>
                <a:schemeClr val="tx1"/>
              </a:solidFill>
              <a:effectLst/>
              <a:latin typeface="Arial"/>
              <a:cs typeface="Arial"/>
            </a:endParaRPr>
          </a:p>
          <a:p>
            <a:pPr marL="354965" indent="-342265" algn="l">
              <a:lnSpc>
                <a:spcPct val="100000"/>
              </a:lnSpc>
              <a:spcBef>
                <a:spcPts val="1680"/>
              </a:spcBef>
              <a:buFont typeface="Arial"/>
              <a:buChar char="•"/>
              <a:tabLst>
                <a:tab pos="354965" algn="l"/>
              </a:tabLst>
            </a:pPr>
            <a:r>
              <a:rPr sz="5400" b="1">
                <a:solidFill>
                  <a:schemeClr val="tx1"/>
                </a:solidFill>
                <a:effectLst/>
                <a:latin typeface="Arial"/>
                <a:cs typeface="Arial"/>
              </a:rPr>
              <a:t>Inviting men</a:t>
            </a:r>
            <a:r>
              <a:rPr sz="5400" b="1" spc="-1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sz="5400" b="1">
                <a:solidFill>
                  <a:schemeClr val="tx1"/>
                </a:solidFill>
                <a:effectLst/>
                <a:latin typeface="Arial"/>
                <a:cs typeface="Arial"/>
              </a:rPr>
              <a:t>to join</a:t>
            </a:r>
            <a:r>
              <a:rPr sz="5400" b="1" spc="-1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sz="5400" b="1">
                <a:solidFill>
                  <a:schemeClr val="tx1"/>
                </a:solidFill>
                <a:effectLst/>
                <a:latin typeface="Arial"/>
                <a:cs typeface="Arial"/>
              </a:rPr>
              <a:t>at </a:t>
            </a:r>
            <a:r>
              <a:rPr sz="5400" b="1" spc="-10">
                <a:solidFill>
                  <a:schemeClr val="tx1"/>
                </a:solidFill>
                <a:effectLst/>
                <a:latin typeface="Arial"/>
                <a:cs typeface="Arial"/>
              </a:rPr>
              <a:t>events</a:t>
            </a:r>
            <a:endParaRPr sz="5400">
              <a:solidFill>
                <a:schemeClr val="tx1"/>
              </a:solidFill>
              <a:effectLst/>
              <a:latin typeface="Arial"/>
              <a:cs typeface="Arial"/>
            </a:endParaRPr>
          </a:p>
          <a:p>
            <a:pPr marL="354965" indent="-342265" algn="l">
              <a:lnSpc>
                <a:spcPct val="100000"/>
              </a:lnSpc>
              <a:spcBef>
                <a:spcPts val="1680"/>
              </a:spcBef>
              <a:buFont typeface="Arial"/>
              <a:buChar char="•"/>
              <a:tabLst>
                <a:tab pos="354965" algn="l"/>
              </a:tabLst>
            </a:pPr>
            <a:r>
              <a:rPr sz="5400" b="1">
                <a:solidFill>
                  <a:schemeClr val="tx1"/>
                </a:solidFill>
                <a:effectLst/>
                <a:latin typeface="Arial"/>
                <a:cs typeface="Arial"/>
              </a:rPr>
              <a:t>One</a:t>
            </a:r>
            <a:r>
              <a:rPr sz="5400" b="1" spc="-1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sz="5400" b="1">
                <a:solidFill>
                  <a:schemeClr val="tx1"/>
                </a:solidFill>
                <a:effectLst/>
                <a:latin typeface="Arial"/>
                <a:cs typeface="Arial"/>
              </a:rPr>
              <a:t>on</a:t>
            </a:r>
            <a:r>
              <a:rPr sz="5400" b="1" spc="-5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sz="5400" b="1">
                <a:solidFill>
                  <a:schemeClr val="tx1"/>
                </a:solidFill>
                <a:effectLst/>
                <a:latin typeface="Arial"/>
                <a:cs typeface="Arial"/>
              </a:rPr>
              <a:t>one</a:t>
            </a:r>
            <a:r>
              <a:rPr sz="5400" b="1" spc="-5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sz="5400" b="1" spc="-10">
                <a:solidFill>
                  <a:schemeClr val="tx1"/>
                </a:solidFill>
                <a:effectLst/>
                <a:latin typeface="Arial"/>
                <a:cs typeface="Arial"/>
              </a:rPr>
              <a:t>invitations</a:t>
            </a:r>
            <a:endParaRPr sz="5400"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pic>
        <p:nvPicPr>
          <p:cNvPr id="5" name="object 4">
            <a:extLst>
              <a:ext uri="{FF2B5EF4-FFF2-40B4-BE49-F238E27FC236}">
                <a16:creationId xmlns:a16="http://schemas.microsoft.com/office/drawing/2014/main" id="{7080CF56-F1FF-26E0-488A-6CC66E181B2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645402" y="4771704"/>
            <a:ext cx="11106665" cy="77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884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95881-D32C-1FD4-C955-9A9CE8860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Membership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B7C48641-DAD0-CA3A-8951-D7D2591AED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00298" y="4035281"/>
            <a:ext cx="8532409" cy="8997975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844"/>
              </a:spcBef>
              <a:tabLst>
                <a:tab pos="355600" algn="l"/>
              </a:tabLst>
            </a:pPr>
            <a:r>
              <a:rPr lang="en-US" sz="7200" b="1" spc="-10">
                <a:solidFill>
                  <a:schemeClr val="tx1"/>
                </a:solidFill>
                <a:effectLst/>
                <a:latin typeface="Arial"/>
                <a:cs typeface="Arial"/>
              </a:rPr>
              <a:t>Resources</a:t>
            </a:r>
          </a:p>
          <a:p>
            <a:pPr marL="355600" indent="-342900" algn="l">
              <a:lnSpc>
                <a:spcPct val="100000"/>
              </a:lnSpc>
              <a:spcBef>
                <a:spcPts val="844"/>
              </a:spcBef>
              <a:buFont typeface="Arial"/>
              <a:buChar char="•"/>
              <a:tabLst>
                <a:tab pos="355600" algn="l"/>
              </a:tabLst>
            </a:pPr>
            <a:r>
              <a:rPr sz="5400" b="1" spc="-10">
                <a:solidFill>
                  <a:schemeClr val="tx1"/>
                </a:solidFill>
                <a:effectLst/>
                <a:latin typeface="Arial"/>
                <a:cs typeface="Arial"/>
              </a:rPr>
              <a:t>Trainings</a:t>
            </a:r>
            <a:endParaRPr sz="5400">
              <a:solidFill>
                <a:schemeClr val="tx1"/>
              </a:solidFill>
              <a:effectLst/>
              <a:latin typeface="Arial"/>
              <a:cs typeface="Arial"/>
            </a:endParaRPr>
          </a:p>
          <a:p>
            <a:pPr marL="984250" lvl="1" indent="-342900" algn="l">
              <a:lnSpc>
                <a:spcPct val="100000"/>
              </a:lnSpc>
              <a:spcBef>
                <a:spcPts val="635"/>
              </a:spcBef>
              <a:buSzPct val="68750"/>
              <a:buFont typeface="Arial"/>
              <a:buChar char="•"/>
              <a:tabLst>
                <a:tab pos="984250" algn="l"/>
              </a:tabLst>
            </a:pPr>
            <a:r>
              <a:rPr sz="4800" b="1">
                <a:solidFill>
                  <a:schemeClr val="tx1"/>
                </a:solidFill>
                <a:effectLst/>
                <a:latin typeface="Arial"/>
                <a:cs typeface="Arial"/>
              </a:rPr>
              <a:t>Prospect/Candidate</a:t>
            </a:r>
            <a:r>
              <a:rPr sz="4800" b="1" spc="-65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sz="4800" b="1" spc="-30">
                <a:solidFill>
                  <a:schemeClr val="tx1"/>
                </a:solidFill>
                <a:effectLst/>
                <a:latin typeface="Arial"/>
                <a:cs typeface="Arial"/>
              </a:rPr>
              <a:t>Tab</a:t>
            </a:r>
            <a:endParaRPr sz="4800">
              <a:solidFill>
                <a:schemeClr val="tx1"/>
              </a:solidFill>
              <a:effectLst/>
              <a:latin typeface="Arial"/>
              <a:cs typeface="Arial"/>
            </a:endParaRPr>
          </a:p>
          <a:p>
            <a:pPr marL="984250" lvl="1" indent="-342900" algn="l">
              <a:lnSpc>
                <a:spcPct val="100000"/>
              </a:lnSpc>
              <a:spcBef>
                <a:spcPts val="600"/>
              </a:spcBef>
              <a:buSzPct val="68750"/>
              <a:buFont typeface="Arial"/>
              <a:buChar char="•"/>
              <a:tabLst>
                <a:tab pos="984250" algn="l"/>
              </a:tabLst>
            </a:pPr>
            <a:r>
              <a:rPr sz="4800" b="1" spc="-10">
                <a:solidFill>
                  <a:schemeClr val="tx1"/>
                </a:solidFill>
                <a:effectLst/>
                <a:latin typeface="Arial"/>
                <a:cs typeface="Arial"/>
              </a:rPr>
              <a:t>Exemplifications</a:t>
            </a:r>
            <a:endParaRPr sz="4800">
              <a:solidFill>
                <a:schemeClr val="tx1"/>
              </a:solidFill>
              <a:effectLst/>
              <a:latin typeface="Arial"/>
              <a:cs typeface="Arial"/>
            </a:endParaRPr>
          </a:p>
          <a:p>
            <a:pPr marL="984250" lvl="1" indent="-342900" algn="l">
              <a:lnSpc>
                <a:spcPct val="100000"/>
              </a:lnSpc>
              <a:spcBef>
                <a:spcPts val="600"/>
              </a:spcBef>
              <a:buSzPct val="68750"/>
              <a:buFont typeface="Arial"/>
              <a:buChar char="•"/>
              <a:tabLst>
                <a:tab pos="984250" algn="l"/>
              </a:tabLst>
            </a:pPr>
            <a:r>
              <a:rPr sz="4800" b="1">
                <a:solidFill>
                  <a:schemeClr val="tx1"/>
                </a:solidFill>
                <a:effectLst/>
                <a:latin typeface="Arial"/>
                <a:cs typeface="Arial"/>
              </a:rPr>
              <a:t>Church</a:t>
            </a:r>
            <a:r>
              <a:rPr sz="4800" b="1" spc="-2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sz="4800" b="1" spc="-10">
                <a:solidFill>
                  <a:schemeClr val="tx1"/>
                </a:solidFill>
                <a:effectLst/>
                <a:latin typeface="Arial"/>
                <a:cs typeface="Arial"/>
              </a:rPr>
              <a:t>Drives</a:t>
            </a:r>
            <a:endParaRPr sz="4800">
              <a:solidFill>
                <a:schemeClr val="tx1"/>
              </a:solidFill>
              <a:effectLst/>
              <a:latin typeface="Arial"/>
              <a:cs typeface="Arial"/>
            </a:endParaRPr>
          </a:p>
          <a:p>
            <a:pPr marL="984250" lvl="1" indent="-342900" algn="l">
              <a:lnSpc>
                <a:spcPct val="100000"/>
              </a:lnSpc>
              <a:spcBef>
                <a:spcPts val="600"/>
              </a:spcBef>
              <a:buSzPct val="68750"/>
              <a:buFont typeface="Arial"/>
              <a:buChar char="•"/>
              <a:tabLst>
                <a:tab pos="984250" algn="l"/>
              </a:tabLst>
            </a:pPr>
            <a:r>
              <a:rPr sz="4800" b="1">
                <a:solidFill>
                  <a:schemeClr val="tx1"/>
                </a:solidFill>
                <a:effectLst/>
                <a:latin typeface="Arial"/>
                <a:cs typeface="Arial"/>
              </a:rPr>
              <a:t>Council</a:t>
            </a:r>
            <a:r>
              <a:rPr sz="4800" b="1" spc="-4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sz="4800" b="1" spc="-10">
                <a:solidFill>
                  <a:schemeClr val="tx1"/>
                </a:solidFill>
                <a:effectLst/>
                <a:latin typeface="Arial"/>
                <a:cs typeface="Arial"/>
              </a:rPr>
              <a:t>Growth</a:t>
            </a:r>
            <a:endParaRPr sz="4800">
              <a:solidFill>
                <a:schemeClr val="tx1"/>
              </a:solidFill>
              <a:effectLst/>
              <a:latin typeface="Arial"/>
              <a:cs typeface="Arial"/>
            </a:endParaRPr>
          </a:p>
          <a:p>
            <a:pPr marL="355600" indent="-342900" algn="l">
              <a:lnSpc>
                <a:spcPct val="100000"/>
              </a:lnSpc>
              <a:spcBef>
                <a:spcPts val="1505"/>
              </a:spcBef>
              <a:buFont typeface="Arial"/>
              <a:buChar char="•"/>
              <a:tabLst>
                <a:tab pos="355600" algn="l"/>
              </a:tabLst>
            </a:pPr>
            <a:r>
              <a:rPr sz="4800" b="1">
                <a:solidFill>
                  <a:schemeClr val="tx1"/>
                </a:solidFill>
                <a:effectLst/>
                <a:latin typeface="Arial"/>
                <a:cs typeface="Arial"/>
              </a:rPr>
              <a:t>How</a:t>
            </a:r>
            <a:r>
              <a:rPr sz="4800" b="1" spc="-75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sz="4800" b="1" spc="-30">
                <a:solidFill>
                  <a:schemeClr val="tx1"/>
                </a:solidFill>
                <a:effectLst/>
                <a:latin typeface="Arial"/>
                <a:cs typeface="Arial"/>
              </a:rPr>
              <a:t>To</a:t>
            </a:r>
            <a:r>
              <a:rPr sz="4800" b="1" spc="-70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sz="4800" b="1" spc="-10">
                <a:solidFill>
                  <a:schemeClr val="tx1"/>
                </a:solidFill>
                <a:effectLst/>
                <a:latin typeface="Arial"/>
                <a:cs typeface="Arial"/>
              </a:rPr>
              <a:t>Videos</a:t>
            </a:r>
            <a:endParaRPr sz="4800">
              <a:solidFill>
                <a:schemeClr val="tx1"/>
              </a:solidFill>
              <a:effectLst/>
              <a:latin typeface="Arial"/>
              <a:cs typeface="Arial"/>
            </a:endParaRPr>
          </a:p>
          <a:p>
            <a:pPr marL="984250" lvl="1" indent="-342900" algn="l">
              <a:lnSpc>
                <a:spcPct val="100000"/>
              </a:lnSpc>
              <a:spcBef>
                <a:spcPts val="535"/>
              </a:spcBef>
              <a:buSzPct val="68750"/>
              <a:buFont typeface="Arial"/>
              <a:buChar char="•"/>
              <a:tabLst>
                <a:tab pos="984250" algn="l"/>
              </a:tabLst>
            </a:pPr>
            <a:r>
              <a:rPr sz="4800" b="1">
                <a:solidFill>
                  <a:schemeClr val="tx1"/>
                </a:solidFill>
                <a:effectLst/>
                <a:latin typeface="Arial"/>
                <a:cs typeface="Arial"/>
              </a:rPr>
              <a:t>Online</a:t>
            </a:r>
            <a:r>
              <a:rPr sz="4800" b="1" spc="-25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sz="4800" b="1">
                <a:solidFill>
                  <a:schemeClr val="tx1"/>
                </a:solidFill>
                <a:effectLst/>
                <a:latin typeface="Arial"/>
                <a:cs typeface="Arial"/>
              </a:rPr>
              <a:t>Join</a:t>
            </a:r>
            <a:r>
              <a:rPr sz="4800" b="1" spc="-15">
                <a:solidFill>
                  <a:schemeClr val="tx1"/>
                </a:solidFill>
                <a:effectLst/>
                <a:latin typeface="Arial"/>
                <a:cs typeface="Arial"/>
              </a:rPr>
              <a:t> </a:t>
            </a:r>
            <a:r>
              <a:rPr sz="4800" b="1" spc="-10">
                <a:solidFill>
                  <a:schemeClr val="tx1"/>
                </a:solidFill>
                <a:effectLst/>
                <a:latin typeface="Arial"/>
                <a:cs typeface="Arial"/>
              </a:rPr>
              <a:t>Process</a:t>
            </a:r>
            <a:endParaRPr sz="4800">
              <a:solidFill>
                <a:schemeClr val="tx1"/>
              </a:solidFill>
              <a:effectLst/>
              <a:latin typeface="Arial"/>
              <a:cs typeface="Arial"/>
            </a:endParaRPr>
          </a:p>
          <a:p>
            <a:pPr marL="984250" lvl="1" indent="-342900" algn="l">
              <a:lnSpc>
                <a:spcPct val="100000"/>
              </a:lnSpc>
              <a:spcBef>
                <a:spcPts val="605"/>
              </a:spcBef>
              <a:buSzPct val="68750"/>
              <a:buFont typeface="Arial"/>
              <a:buChar char="•"/>
              <a:tabLst>
                <a:tab pos="984250" algn="l"/>
              </a:tabLst>
            </a:pPr>
            <a:r>
              <a:rPr sz="4800" b="1">
                <a:solidFill>
                  <a:schemeClr val="tx1"/>
                </a:solidFill>
                <a:effectLst/>
                <a:latin typeface="Arial"/>
                <a:cs typeface="Arial"/>
              </a:rPr>
              <a:t>Open</a:t>
            </a:r>
            <a:r>
              <a:rPr sz="4800" b="1" spc="-10">
                <a:solidFill>
                  <a:schemeClr val="tx1"/>
                </a:solidFill>
                <a:effectLst/>
                <a:latin typeface="Arial"/>
                <a:cs typeface="Arial"/>
              </a:rPr>
              <a:t> Houses</a:t>
            </a:r>
            <a:endParaRPr sz="4800">
              <a:solidFill>
                <a:schemeClr val="tx1"/>
              </a:solidFill>
              <a:effectLst/>
              <a:latin typeface="Arial"/>
              <a:cs typeface="Arial"/>
            </a:endParaRPr>
          </a:p>
          <a:p>
            <a:pPr marL="355600" indent="-342900" algn="l">
              <a:lnSpc>
                <a:spcPct val="100000"/>
              </a:lnSpc>
              <a:spcBef>
                <a:spcPts val="1645"/>
              </a:spcBef>
              <a:buFont typeface="Arial"/>
              <a:buChar char="•"/>
              <a:tabLst>
                <a:tab pos="355600" algn="l"/>
              </a:tabLst>
            </a:pPr>
            <a:r>
              <a:rPr sz="5400" b="1">
                <a:solidFill>
                  <a:schemeClr val="tx1"/>
                </a:solidFill>
                <a:effectLst/>
                <a:latin typeface="Arial"/>
                <a:cs typeface="Arial"/>
              </a:rPr>
              <a:t>Recruiting</a:t>
            </a:r>
            <a:r>
              <a:rPr sz="5400" b="1" spc="-10">
                <a:solidFill>
                  <a:schemeClr val="tx1"/>
                </a:solidFill>
                <a:effectLst/>
                <a:latin typeface="Arial"/>
                <a:cs typeface="Arial"/>
              </a:rPr>
              <a:t> Resources</a:t>
            </a:r>
            <a:endParaRPr sz="5400"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pic>
        <p:nvPicPr>
          <p:cNvPr id="6" name="Picture 5" descr="A picture containing text, person, crowd&#10;&#10;Description automatically generated">
            <a:extLst>
              <a:ext uri="{FF2B5EF4-FFF2-40B4-BE49-F238E27FC236}">
                <a16:creationId xmlns:a16="http://schemas.microsoft.com/office/drawing/2014/main" id="{B0194CD3-B040-3090-0201-08C84D99A3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038" y="5068171"/>
            <a:ext cx="5102352" cy="7781544"/>
          </a:xfrm>
          <a:prstGeom prst="rect">
            <a:avLst/>
          </a:prstGeom>
        </p:spPr>
      </p:pic>
      <p:grpSp>
        <p:nvGrpSpPr>
          <p:cNvPr id="11" name="object 4">
            <a:extLst>
              <a:ext uri="{FF2B5EF4-FFF2-40B4-BE49-F238E27FC236}">
                <a16:creationId xmlns:a16="http://schemas.microsoft.com/office/drawing/2014/main" id="{7A3E70B0-BEF2-2FFC-B51A-6741888A9082}"/>
              </a:ext>
            </a:extLst>
          </p:cNvPr>
          <p:cNvGrpSpPr/>
          <p:nvPr/>
        </p:nvGrpSpPr>
        <p:grpSpPr>
          <a:xfrm>
            <a:off x="19735890" y="7674100"/>
            <a:ext cx="3314646" cy="5209727"/>
            <a:chOff x="7433309" y="512826"/>
            <a:chExt cx="3770629" cy="5876925"/>
          </a:xfrm>
        </p:grpSpPr>
        <p:pic>
          <p:nvPicPr>
            <p:cNvPr id="12" name="object 5">
              <a:extLst>
                <a:ext uri="{FF2B5EF4-FFF2-40B4-BE49-F238E27FC236}">
                  <a16:creationId xmlns:a16="http://schemas.microsoft.com/office/drawing/2014/main" id="{096BCDD5-E162-D148-C7DD-F18B7150D1B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71409" y="550926"/>
              <a:ext cx="3694176" cy="5800344"/>
            </a:xfrm>
            <a:prstGeom prst="rect">
              <a:avLst/>
            </a:prstGeom>
          </p:spPr>
        </p:pic>
        <p:sp>
          <p:nvSpPr>
            <p:cNvPr id="13" name="object 6">
              <a:extLst>
                <a:ext uri="{FF2B5EF4-FFF2-40B4-BE49-F238E27FC236}">
                  <a16:creationId xmlns:a16="http://schemas.microsoft.com/office/drawing/2014/main" id="{48A4CAA0-92FE-8AF5-2A93-2E2F57BF3AC9}"/>
                </a:ext>
              </a:extLst>
            </p:cNvPr>
            <p:cNvSpPr/>
            <p:nvPr/>
          </p:nvSpPr>
          <p:spPr>
            <a:xfrm>
              <a:off x="7452359" y="531876"/>
              <a:ext cx="3732529" cy="5838825"/>
            </a:xfrm>
            <a:custGeom>
              <a:avLst/>
              <a:gdLst/>
              <a:ahLst/>
              <a:cxnLst/>
              <a:rect l="l" t="t" r="r" b="b"/>
              <a:pathLst>
                <a:path w="3732529" h="5838825">
                  <a:moveTo>
                    <a:pt x="0" y="5838444"/>
                  </a:moveTo>
                  <a:lnTo>
                    <a:pt x="3732276" y="5838444"/>
                  </a:lnTo>
                  <a:lnTo>
                    <a:pt x="3732276" y="0"/>
                  </a:lnTo>
                  <a:lnTo>
                    <a:pt x="0" y="0"/>
                  </a:lnTo>
                  <a:lnTo>
                    <a:pt x="0" y="5838444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F7104880-CFCD-8DF0-A170-2B5BABAEC7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"/>
          <a:stretch/>
        </p:blipFill>
        <p:spPr bwMode="auto">
          <a:xfrm>
            <a:off x="20091297" y="2514600"/>
            <a:ext cx="348615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75AE936-1DC8-8B75-F747-D9BB5573E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5550" y="3175001"/>
            <a:ext cx="3590925" cy="80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4535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tory">
  <a:themeElements>
    <a:clrScheme name="Story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0000FF"/>
      </a:hlink>
      <a:folHlink>
        <a:srgbClr val="FF00FF"/>
      </a:folHlink>
    </a:clrScheme>
    <a:fontScheme name="Story">
      <a:majorFont>
        <a:latin typeface="Calisto MT"/>
        <a:ea typeface="Calisto MT"/>
        <a:cs typeface="Calisto MT"/>
      </a:majorFont>
      <a:minorFont>
        <a:latin typeface="Helvetica"/>
        <a:ea typeface="Helvetica"/>
        <a:cs typeface="Helvetica"/>
      </a:minorFont>
    </a:fontScheme>
    <a:fmtScheme name="Stor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14300" dist="63500" dir="21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14300" dist="63500" dir="21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14300" dist="63500" dir="2100000" rotWithShape="0">
              <a:srgbClr val="000000">
                <a:alpha val="5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14300" dist="63500" dir="2100000" rotWithShape="0">
            <a:srgbClr val="000000">
              <a:alpha val="55000"/>
            </a:srgbClr>
          </a:outerShdw>
        </a:effectLst>
        <a:sp3d/>
      </a:spPr>
      <a:bodyPr rot="0" spcFirstLastPara="1" vertOverflow="overflow" horzOverflow="overflow" vert="horz" wrap="square" lIns="68575" tIns="68575" rIns="68575" bIns="68575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sto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114300" dist="63500" dir="2100000" rotWithShape="0">
            <a:srgbClr val="000000">
              <a:alpha val="5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8575" tIns="68575" rIns="68575" bIns="68575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sto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tory">
  <a:themeElements>
    <a:clrScheme name="Story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0000FF"/>
      </a:hlink>
      <a:folHlink>
        <a:srgbClr val="FF00FF"/>
      </a:folHlink>
    </a:clrScheme>
    <a:fontScheme name="Story">
      <a:majorFont>
        <a:latin typeface="Calisto MT"/>
        <a:ea typeface="Calisto MT"/>
        <a:cs typeface="Calisto MT"/>
      </a:majorFont>
      <a:minorFont>
        <a:latin typeface="Helvetica"/>
        <a:ea typeface="Helvetica"/>
        <a:cs typeface="Helvetica"/>
      </a:minorFont>
    </a:fontScheme>
    <a:fmtScheme name="Stor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14300" dist="63500" dir="21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14300" dist="63500" dir="21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14300" dist="63500" dir="2100000" rotWithShape="0">
              <a:srgbClr val="000000">
                <a:alpha val="5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14300" dist="63500" dir="2100000" rotWithShape="0">
            <a:srgbClr val="000000">
              <a:alpha val="55000"/>
            </a:srgbClr>
          </a:outerShdw>
        </a:effectLst>
        <a:sp3d/>
      </a:spPr>
      <a:bodyPr rot="0" spcFirstLastPara="1" vertOverflow="overflow" horzOverflow="overflow" vert="horz" wrap="square" lIns="68575" tIns="68575" rIns="68575" bIns="68575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sto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114300" dist="63500" dir="2100000" rotWithShape="0">
            <a:srgbClr val="000000">
              <a:alpha val="5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8575" tIns="68575" rIns="68575" bIns="68575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sto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3803</Words>
  <Application>Microsoft Macintosh PowerPoint</Application>
  <PresentationFormat>Custom</PresentationFormat>
  <Paragraphs>549</Paragraphs>
  <Slides>75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3" baseType="lpstr">
      <vt:lpstr>Arial</vt:lpstr>
      <vt:lpstr>Arial Black</vt:lpstr>
      <vt:lpstr>Calibri</vt:lpstr>
      <vt:lpstr>Calisto MT</vt:lpstr>
      <vt:lpstr>Georgia</vt:lpstr>
      <vt:lpstr>Helvetica</vt:lpstr>
      <vt:lpstr>Wingdings</vt:lpstr>
      <vt:lpstr>Story</vt:lpstr>
      <vt:lpstr>PowerPoint Presentation</vt:lpstr>
      <vt:lpstr>PowerPoint Presentation</vt:lpstr>
      <vt:lpstr>Membership  Derek W. Rabey, Director</vt:lpstr>
      <vt:lpstr>Membership</vt:lpstr>
      <vt:lpstr>MEMBERSHIP</vt:lpstr>
      <vt:lpstr>Membership</vt:lpstr>
      <vt:lpstr>Membership</vt:lpstr>
      <vt:lpstr>Membership</vt:lpstr>
      <vt:lpstr>Membership</vt:lpstr>
      <vt:lpstr>Membership</vt:lpstr>
      <vt:lpstr>Membership</vt:lpstr>
      <vt:lpstr>Membership</vt:lpstr>
      <vt:lpstr>State Charities Reed Fontenot, State Director</vt:lpstr>
      <vt:lpstr>Charity fundraising goals:</vt:lpstr>
      <vt:lpstr>State Charities Expenses for the 30% of Charity Funds retained by the State</vt:lpstr>
      <vt:lpstr>State Charities (12/31/23)</vt:lpstr>
      <vt:lpstr>State Charities American Wheelchair Mission</vt:lpstr>
      <vt:lpstr>State Charities Bishop Thomas J. Flanagan Fund Goals</vt:lpstr>
      <vt:lpstr>State Charities Special Olympics</vt:lpstr>
      <vt:lpstr>State Charities Cardinal Medeiros Fellows</vt:lpstr>
      <vt:lpstr>State Charities Catholic Educational Grants</vt:lpstr>
      <vt:lpstr>State Charities Emergency Response</vt:lpstr>
      <vt:lpstr>Star Council Bill Tillotson, State Director</vt:lpstr>
      <vt:lpstr>Star Council – Requirements (Cont.)</vt:lpstr>
      <vt:lpstr>Star Council – Requirements - FBE</vt:lpstr>
      <vt:lpstr>Star Council – SE Training</vt:lpstr>
      <vt:lpstr>Star Council – Lone Star Award for Excellence</vt:lpstr>
      <vt:lpstr>Star Council – Lone Star Award for Excellence w/ Distinction</vt:lpstr>
      <vt:lpstr>Star Council – Where Should We Be Today</vt:lpstr>
      <vt:lpstr>Star Council – Where are we going?</vt:lpstr>
      <vt:lpstr>Star Council – Where are we going?</vt:lpstr>
      <vt:lpstr>Star Council – Star Tracker</vt:lpstr>
      <vt:lpstr>Star Council – Motivation</vt:lpstr>
      <vt:lpstr>PROGRAMS Pat Henz, Director</vt:lpstr>
      <vt:lpstr>Texas State Programs </vt:lpstr>
      <vt:lpstr>Vocations /Pilgrim Icon Programs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Council Growth</vt:lpstr>
      <vt:lpstr>Council Growth</vt:lpstr>
      <vt:lpstr>Council Growth</vt:lpstr>
      <vt:lpstr>Council Growth</vt:lpstr>
      <vt:lpstr>Council Growth</vt:lpstr>
      <vt:lpstr>Education, Training, &amp; Communications (ETC) Ed Tydings, Director</vt:lpstr>
      <vt:lpstr>ETC – DD 102</vt:lpstr>
      <vt:lpstr>ETC – DD 102</vt:lpstr>
      <vt:lpstr>ETC – DD 102</vt:lpstr>
      <vt:lpstr>ETC – DD 102</vt:lpstr>
      <vt:lpstr>Evangelization and Faith Formation Greg Brown, Director</vt:lpstr>
      <vt:lpstr>944 "Will not be implementing Cor this Fraternal Year"</vt:lpstr>
      <vt:lpstr>www.kofc.org/cor</vt:lpstr>
      <vt:lpstr>Available as a download on kofc.org/cor or order from supplies online 11500</vt:lpstr>
      <vt:lpstr>www.kofc.org/cor</vt:lpstr>
      <vt:lpstr>COR Monthly Report Form</vt:lpstr>
      <vt:lpstr>www.kofc.org/cor</vt:lpstr>
      <vt:lpstr>Legal</vt:lpstr>
      <vt:lpstr>RESOURCES FOR DISTRICT DEPUTIES AND COUNCIL OFFICERS</vt:lpstr>
      <vt:lpstr>SAFE ENVIRONMENT – SUPREME OFFICE OF YOUTH PROTECTION</vt:lpstr>
      <vt:lpstr>SAFE ENVIRONMENT TRAINING</vt:lpstr>
      <vt:lpstr>UPDATING COUNCIL BYLAWS</vt:lpstr>
      <vt:lpstr>COUNCIL IRS ISSUES NATURE OF A COUNCIL AS AN ENTITY</vt:lpstr>
      <vt:lpstr>EIN (Employer Identification Number)</vt:lpstr>
      <vt:lpstr>IRS FORM 990 (INFORMATON TAX RETURN)</vt:lpstr>
      <vt:lpstr>MONEY ISSUES</vt:lpstr>
      <vt:lpstr>HOME CORPORATIONS OR HALLS</vt:lpstr>
      <vt:lpstr>HOME CORPORATIONS OR HALLS (cont’d)</vt:lpstr>
      <vt:lpstr>Legal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Jorge Ruiz</cp:lastModifiedBy>
  <cp:revision>49</cp:revision>
  <dcterms:modified xsi:type="dcterms:W3CDTF">2024-01-27T03:33:35Z</dcterms:modified>
</cp:coreProperties>
</file>