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3" r:id="rId4"/>
    <p:sldId id="264" r:id="rId5"/>
    <p:sldId id="260" r:id="rId6"/>
    <p:sldId id="259" r:id="rId7"/>
    <p:sldId id="265" r:id="rId8"/>
    <p:sldId id="270" r:id="rId9"/>
    <p:sldId id="271"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46"/>
    <p:restoredTop sz="94691"/>
  </p:normalViewPr>
  <p:slideViewPr>
    <p:cSldViewPr snapToGrid="0">
      <p:cViewPr varScale="1">
        <p:scale>
          <a:sx n="88" d="100"/>
          <a:sy n="88" d="100"/>
        </p:scale>
        <p:origin x="200"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johnfleischer/Library/Containers/com.apple.mail/Data/Library/Mail%20Downloads/6C2BB2E4-3A97-43E6-85C0-7950EA41ACB5/BSMMA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2025 Bob</a:t>
            </a:r>
            <a:r>
              <a:rPr lang="en-US" baseline="0" dirty="0"/>
              <a:t> Stras Memorial Ad Summary </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C71F-B54B-8A6B-81968CC5E7F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C71F-B54B-8A6B-81968CC5E7F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C71F-B54B-8A6B-81968CC5E7F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C71F-B54B-8A6B-81968CC5E7F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C71F-B54B-8A6B-81968CC5E7F8}"/>
              </c:ext>
            </c:extLst>
          </c:dPt>
          <c:dLbls>
            <c:dLbl>
              <c:idx val="4"/>
              <c:layout>
                <c:manualLayout>
                  <c:x val="8.8819158108057059E-2"/>
                  <c:y val="-1.4245899369484789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71F-B54B-8A6B-81968CC5E7F8}"/>
                </c:ext>
              </c:extLst>
            </c:dLbl>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Sheet1!$D$4:$D$8</c:f>
              <c:strCache>
                <c:ptCount val="5"/>
                <c:pt idx="0">
                  <c:v>Commercial Sponsors </c:v>
                </c:pt>
                <c:pt idx="1">
                  <c:v>Councils &amp; Assembilies</c:v>
                </c:pt>
                <c:pt idx="2">
                  <c:v>Individual Knights</c:v>
                </c:pt>
                <c:pt idx="3">
                  <c:v>Insurance &amp; Other Affiliates </c:v>
                </c:pt>
                <c:pt idx="4">
                  <c:v>Foundations </c:v>
                </c:pt>
              </c:strCache>
            </c:strRef>
          </c:cat>
          <c:val>
            <c:numRef>
              <c:f>Sheet1!$E$4:$E$8</c:f>
              <c:numCache>
                <c:formatCode>"$"#,##0_);[Red]\("$"#,##0\)</c:formatCode>
                <c:ptCount val="5"/>
                <c:pt idx="0">
                  <c:v>8950</c:v>
                </c:pt>
                <c:pt idx="1">
                  <c:v>6325</c:v>
                </c:pt>
                <c:pt idx="2">
                  <c:v>4549</c:v>
                </c:pt>
                <c:pt idx="3">
                  <c:v>1500</c:v>
                </c:pt>
                <c:pt idx="4">
                  <c:v>375</c:v>
                </c:pt>
              </c:numCache>
            </c:numRef>
          </c:val>
          <c:extLst>
            <c:ext xmlns:c16="http://schemas.microsoft.com/office/drawing/2014/chart" uri="{C3380CC4-5D6E-409C-BE32-E72D297353CC}">
              <c16:uniqueId val="{0000000A-C71F-B54B-8A6B-81968CC5E7F8}"/>
            </c:ext>
          </c:extLst>
        </c:ser>
        <c:ser>
          <c:idx val="1"/>
          <c:order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C-C71F-B54B-8A6B-81968CC5E7F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E-C71F-B54B-8A6B-81968CC5E7F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0-C71F-B54B-8A6B-81968CC5E7F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2-C71F-B54B-8A6B-81968CC5E7F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4-C71F-B54B-8A6B-81968CC5E7F8}"/>
              </c:ext>
            </c:extLst>
          </c:dPt>
          <c:dLbls>
            <c:spPr>
              <a:solidFill>
                <a:schemeClr val="lt1"/>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Sheet1!$D$4:$D$8</c:f>
              <c:strCache>
                <c:ptCount val="5"/>
                <c:pt idx="0">
                  <c:v>Commercial Sponsors </c:v>
                </c:pt>
                <c:pt idx="1">
                  <c:v>Councils &amp; Assembilies</c:v>
                </c:pt>
                <c:pt idx="2">
                  <c:v>Individual Knights</c:v>
                </c:pt>
                <c:pt idx="3">
                  <c:v>Insurance &amp; Other Affiliates </c:v>
                </c:pt>
                <c:pt idx="4">
                  <c:v>Foundations </c:v>
                </c:pt>
              </c:strCache>
            </c:strRef>
          </c:cat>
          <c:val>
            <c:numRef>
              <c:f>Sheet1!$F$4:$F$8</c:f>
              <c:numCache>
                <c:formatCode>0%</c:formatCode>
                <c:ptCount val="5"/>
                <c:pt idx="0">
                  <c:v>0.41</c:v>
                </c:pt>
                <c:pt idx="1">
                  <c:v>0.28999999999999998</c:v>
                </c:pt>
                <c:pt idx="2">
                  <c:v>0.21</c:v>
                </c:pt>
                <c:pt idx="3">
                  <c:v>7.0000000000000007E-2</c:v>
                </c:pt>
                <c:pt idx="4">
                  <c:v>0.02</c:v>
                </c:pt>
              </c:numCache>
            </c:numRef>
          </c:val>
          <c:extLst>
            <c:ext xmlns:c16="http://schemas.microsoft.com/office/drawing/2014/chart" uri="{C3380CC4-5D6E-409C-BE32-E72D297353CC}">
              <c16:uniqueId val="{00000015-C71F-B54B-8A6B-81968CC5E7F8}"/>
            </c:ext>
          </c:extLst>
        </c:ser>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3A22-9027-F44D-8759-203D3868C8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D48A95-5BEB-8AFD-13F5-B5E0DB5FD5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F4E69-D488-628B-6D52-B44C0F69296B}"/>
              </a:ext>
            </a:extLst>
          </p:cNvPr>
          <p:cNvSpPr>
            <a:spLocks noGrp="1"/>
          </p:cNvSpPr>
          <p:nvPr>
            <p:ph type="dt" sz="half" idx="10"/>
          </p:nvPr>
        </p:nvSpPr>
        <p:spPr/>
        <p:txBody>
          <a:bodyPr/>
          <a:lstStyle/>
          <a:p>
            <a:fld id="{F6630B42-6C7E-4540-A210-BCB363E9FF7F}" type="datetimeFigureOut">
              <a:rPr lang="en-US" smtClean="0"/>
              <a:t>7/7/26</a:t>
            </a:fld>
            <a:endParaRPr lang="en-US" dirty="0"/>
          </a:p>
        </p:txBody>
      </p:sp>
      <p:sp>
        <p:nvSpPr>
          <p:cNvPr id="5" name="Footer Placeholder 4">
            <a:extLst>
              <a:ext uri="{FF2B5EF4-FFF2-40B4-BE49-F238E27FC236}">
                <a16:creationId xmlns:a16="http://schemas.microsoft.com/office/drawing/2014/main" id="{22961D7D-DCB1-60BE-F106-5D6C782D73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E456F2-0F2F-6216-E615-3F24897A218B}"/>
              </a:ext>
            </a:extLst>
          </p:cNvPr>
          <p:cNvSpPr>
            <a:spLocks noGrp="1"/>
          </p:cNvSpPr>
          <p:nvPr>
            <p:ph type="sldNum" sz="quarter" idx="12"/>
          </p:nvPr>
        </p:nvSpPr>
        <p:spPr/>
        <p:txBody>
          <a:bodyPr/>
          <a:lstStyle/>
          <a:p>
            <a:fld id="{C58AB509-AEF1-D64E-BB29-D7DF4E0D94E2}" type="slidenum">
              <a:rPr lang="en-US" smtClean="0"/>
              <a:t>‹#›</a:t>
            </a:fld>
            <a:endParaRPr lang="en-US" dirty="0"/>
          </a:p>
        </p:txBody>
      </p:sp>
    </p:spTree>
    <p:extLst>
      <p:ext uri="{BB962C8B-B14F-4D97-AF65-F5344CB8AC3E}">
        <p14:creationId xmlns:p14="http://schemas.microsoft.com/office/powerpoint/2010/main" val="221189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EFCA-A2B2-E0C1-88C6-56E68C4078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6CE5F0-D67C-AD1C-7842-AB5B6D2B2D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131EAD-951F-9944-668C-7DF50520FC7B}"/>
              </a:ext>
            </a:extLst>
          </p:cNvPr>
          <p:cNvSpPr>
            <a:spLocks noGrp="1"/>
          </p:cNvSpPr>
          <p:nvPr>
            <p:ph type="dt" sz="half" idx="10"/>
          </p:nvPr>
        </p:nvSpPr>
        <p:spPr/>
        <p:txBody>
          <a:bodyPr/>
          <a:lstStyle/>
          <a:p>
            <a:fld id="{F6630B42-6C7E-4540-A210-BCB363E9FF7F}" type="datetimeFigureOut">
              <a:rPr lang="en-US" smtClean="0"/>
              <a:t>7/7/26</a:t>
            </a:fld>
            <a:endParaRPr lang="en-US" dirty="0"/>
          </a:p>
        </p:txBody>
      </p:sp>
      <p:sp>
        <p:nvSpPr>
          <p:cNvPr id="5" name="Footer Placeholder 4">
            <a:extLst>
              <a:ext uri="{FF2B5EF4-FFF2-40B4-BE49-F238E27FC236}">
                <a16:creationId xmlns:a16="http://schemas.microsoft.com/office/drawing/2014/main" id="{6319AE91-A169-0DD9-CBE5-94BF610227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FFBB7B-DF9E-11F7-86E7-0FB7B5392EDC}"/>
              </a:ext>
            </a:extLst>
          </p:cNvPr>
          <p:cNvSpPr>
            <a:spLocks noGrp="1"/>
          </p:cNvSpPr>
          <p:nvPr>
            <p:ph type="sldNum" sz="quarter" idx="12"/>
          </p:nvPr>
        </p:nvSpPr>
        <p:spPr/>
        <p:txBody>
          <a:bodyPr/>
          <a:lstStyle/>
          <a:p>
            <a:fld id="{C58AB509-AEF1-D64E-BB29-D7DF4E0D94E2}" type="slidenum">
              <a:rPr lang="en-US" smtClean="0"/>
              <a:t>‹#›</a:t>
            </a:fld>
            <a:endParaRPr lang="en-US" dirty="0"/>
          </a:p>
        </p:txBody>
      </p:sp>
    </p:spTree>
    <p:extLst>
      <p:ext uri="{BB962C8B-B14F-4D97-AF65-F5344CB8AC3E}">
        <p14:creationId xmlns:p14="http://schemas.microsoft.com/office/powerpoint/2010/main" val="196726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BEFB83-8ECD-156D-E3D9-104F901828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2004CC-683D-E732-F844-755E8A3095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3BAA3-FA51-FD7B-076D-C340B26BF200}"/>
              </a:ext>
            </a:extLst>
          </p:cNvPr>
          <p:cNvSpPr>
            <a:spLocks noGrp="1"/>
          </p:cNvSpPr>
          <p:nvPr>
            <p:ph type="dt" sz="half" idx="10"/>
          </p:nvPr>
        </p:nvSpPr>
        <p:spPr/>
        <p:txBody>
          <a:bodyPr/>
          <a:lstStyle/>
          <a:p>
            <a:fld id="{F6630B42-6C7E-4540-A210-BCB363E9FF7F}" type="datetimeFigureOut">
              <a:rPr lang="en-US" smtClean="0"/>
              <a:t>7/7/26</a:t>
            </a:fld>
            <a:endParaRPr lang="en-US" dirty="0"/>
          </a:p>
        </p:txBody>
      </p:sp>
      <p:sp>
        <p:nvSpPr>
          <p:cNvPr id="5" name="Footer Placeholder 4">
            <a:extLst>
              <a:ext uri="{FF2B5EF4-FFF2-40B4-BE49-F238E27FC236}">
                <a16:creationId xmlns:a16="http://schemas.microsoft.com/office/drawing/2014/main" id="{86680A7E-DB3D-C22A-4910-D2E4F48645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F04C42-3138-6F48-300D-AE0F2E6FE030}"/>
              </a:ext>
            </a:extLst>
          </p:cNvPr>
          <p:cNvSpPr>
            <a:spLocks noGrp="1"/>
          </p:cNvSpPr>
          <p:nvPr>
            <p:ph type="sldNum" sz="quarter" idx="12"/>
          </p:nvPr>
        </p:nvSpPr>
        <p:spPr/>
        <p:txBody>
          <a:bodyPr/>
          <a:lstStyle/>
          <a:p>
            <a:fld id="{C58AB509-AEF1-D64E-BB29-D7DF4E0D94E2}" type="slidenum">
              <a:rPr lang="en-US" smtClean="0"/>
              <a:t>‹#›</a:t>
            </a:fld>
            <a:endParaRPr lang="en-US" dirty="0"/>
          </a:p>
        </p:txBody>
      </p:sp>
    </p:spTree>
    <p:extLst>
      <p:ext uri="{BB962C8B-B14F-4D97-AF65-F5344CB8AC3E}">
        <p14:creationId xmlns:p14="http://schemas.microsoft.com/office/powerpoint/2010/main" val="295845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7380-8E35-D9E4-2DD4-066AA0A7E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FB775B-A933-3CA2-C465-486681F8A3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B5373-5305-6BD9-23B7-7712F2AFEC52}"/>
              </a:ext>
            </a:extLst>
          </p:cNvPr>
          <p:cNvSpPr>
            <a:spLocks noGrp="1"/>
          </p:cNvSpPr>
          <p:nvPr>
            <p:ph type="dt" sz="half" idx="10"/>
          </p:nvPr>
        </p:nvSpPr>
        <p:spPr/>
        <p:txBody>
          <a:bodyPr/>
          <a:lstStyle/>
          <a:p>
            <a:fld id="{F6630B42-6C7E-4540-A210-BCB363E9FF7F}" type="datetimeFigureOut">
              <a:rPr lang="en-US" smtClean="0"/>
              <a:t>7/7/26</a:t>
            </a:fld>
            <a:endParaRPr lang="en-US" dirty="0"/>
          </a:p>
        </p:txBody>
      </p:sp>
      <p:sp>
        <p:nvSpPr>
          <p:cNvPr id="5" name="Footer Placeholder 4">
            <a:extLst>
              <a:ext uri="{FF2B5EF4-FFF2-40B4-BE49-F238E27FC236}">
                <a16:creationId xmlns:a16="http://schemas.microsoft.com/office/drawing/2014/main" id="{BE6EA713-FDEF-F4F5-496F-2B43DAD7D9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85AAAA-376D-6342-4AC3-873B68F5C98A}"/>
              </a:ext>
            </a:extLst>
          </p:cNvPr>
          <p:cNvSpPr>
            <a:spLocks noGrp="1"/>
          </p:cNvSpPr>
          <p:nvPr>
            <p:ph type="sldNum" sz="quarter" idx="12"/>
          </p:nvPr>
        </p:nvSpPr>
        <p:spPr/>
        <p:txBody>
          <a:bodyPr/>
          <a:lstStyle/>
          <a:p>
            <a:fld id="{C58AB509-AEF1-D64E-BB29-D7DF4E0D94E2}" type="slidenum">
              <a:rPr lang="en-US" smtClean="0"/>
              <a:t>‹#›</a:t>
            </a:fld>
            <a:endParaRPr lang="en-US" dirty="0"/>
          </a:p>
        </p:txBody>
      </p:sp>
    </p:spTree>
    <p:extLst>
      <p:ext uri="{BB962C8B-B14F-4D97-AF65-F5344CB8AC3E}">
        <p14:creationId xmlns:p14="http://schemas.microsoft.com/office/powerpoint/2010/main" val="1910335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E21B-9101-95AD-BA32-92F793363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445CAF-7B43-EF47-42BE-5D32BE3C39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8AE296-E101-EC99-27E2-278D6FFC386E}"/>
              </a:ext>
            </a:extLst>
          </p:cNvPr>
          <p:cNvSpPr>
            <a:spLocks noGrp="1"/>
          </p:cNvSpPr>
          <p:nvPr>
            <p:ph type="dt" sz="half" idx="10"/>
          </p:nvPr>
        </p:nvSpPr>
        <p:spPr/>
        <p:txBody>
          <a:bodyPr/>
          <a:lstStyle/>
          <a:p>
            <a:fld id="{F6630B42-6C7E-4540-A210-BCB363E9FF7F}" type="datetimeFigureOut">
              <a:rPr lang="en-US" smtClean="0"/>
              <a:t>7/7/26</a:t>
            </a:fld>
            <a:endParaRPr lang="en-US" dirty="0"/>
          </a:p>
        </p:txBody>
      </p:sp>
      <p:sp>
        <p:nvSpPr>
          <p:cNvPr id="5" name="Footer Placeholder 4">
            <a:extLst>
              <a:ext uri="{FF2B5EF4-FFF2-40B4-BE49-F238E27FC236}">
                <a16:creationId xmlns:a16="http://schemas.microsoft.com/office/drawing/2014/main" id="{157FFD54-48DD-9CD3-290F-49E30FFA75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FA16BC-33AE-813C-2500-7BC8412A3F03}"/>
              </a:ext>
            </a:extLst>
          </p:cNvPr>
          <p:cNvSpPr>
            <a:spLocks noGrp="1"/>
          </p:cNvSpPr>
          <p:nvPr>
            <p:ph type="sldNum" sz="quarter" idx="12"/>
          </p:nvPr>
        </p:nvSpPr>
        <p:spPr/>
        <p:txBody>
          <a:bodyPr/>
          <a:lstStyle/>
          <a:p>
            <a:fld id="{C58AB509-AEF1-D64E-BB29-D7DF4E0D94E2}" type="slidenum">
              <a:rPr lang="en-US" smtClean="0"/>
              <a:t>‹#›</a:t>
            </a:fld>
            <a:endParaRPr lang="en-US" dirty="0"/>
          </a:p>
        </p:txBody>
      </p:sp>
    </p:spTree>
    <p:extLst>
      <p:ext uri="{BB962C8B-B14F-4D97-AF65-F5344CB8AC3E}">
        <p14:creationId xmlns:p14="http://schemas.microsoft.com/office/powerpoint/2010/main" val="12379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1343-C62F-A4BA-82AF-759F268B9B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44E446-4216-F448-8FED-8EA48BBE71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5B8BB1-0520-66A4-D745-6AD4133CA0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70B95-975A-9220-B2FD-CDA86699AF00}"/>
              </a:ext>
            </a:extLst>
          </p:cNvPr>
          <p:cNvSpPr>
            <a:spLocks noGrp="1"/>
          </p:cNvSpPr>
          <p:nvPr>
            <p:ph type="dt" sz="half" idx="10"/>
          </p:nvPr>
        </p:nvSpPr>
        <p:spPr/>
        <p:txBody>
          <a:bodyPr/>
          <a:lstStyle/>
          <a:p>
            <a:fld id="{F6630B42-6C7E-4540-A210-BCB363E9FF7F}" type="datetimeFigureOut">
              <a:rPr lang="en-US" smtClean="0"/>
              <a:t>7/7/26</a:t>
            </a:fld>
            <a:endParaRPr lang="en-US" dirty="0"/>
          </a:p>
        </p:txBody>
      </p:sp>
      <p:sp>
        <p:nvSpPr>
          <p:cNvPr id="6" name="Footer Placeholder 5">
            <a:extLst>
              <a:ext uri="{FF2B5EF4-FFF2-40B4-BE49-F238E27FC236}">
                <a16:creationId xmlns:a16="http://schemas.microsoft.com/office/drawing/2014/main" id="{1A6B94B5-E7A5-1F2F-001F-C9FCA58FD2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AC8DC2-9DC7-5B64-E558-4B939FAD52A4}"/>
              </a:ext>
            </a:extLst>
          </p:cNvPr>
          <p:cNvSpPr>
            <a:spLocks noGrp="1"/>
          </p:cNvSpPr>
          <p:nvPr>
            <p:ph type="sldNum" sz="quarter" idx="12"/>
          </p:nvPr>
        </p:nvSpPr>
        <p:spPr/>
        <p:txBody>
          <a:bodyPr/>
          <a:lstStyle/>
          <a:p>
            <a:fld id="{C58AB509-AEF1-D64E-BB29-D7DF4E0D94E2}" type="slidenum">
              <a:rPr lang="en-US" smtClean="0"/>
              <a:t>‹#›</a:t>
            </a:fld>
            <a:endParaRPr lang="en-US" dirty="0"/>
          </a:p>
        </p:txBody>
      </p:sp>
    </p:spTree>
    <p:extLst>
      <p:ext uri="{BB962C8B-B14F-4D97-AF65-F5344CB8AC3E}">
        <p14:creationId xmlns:p14="http://schemas.microsoft.com/office/powerpoint/2010/main" val="2961004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2068-1BBD-C209-071F-5C2C7EE01E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3F7B62-51BD-1A53-F5A8-7D34EA5075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9A23C8-7027-0DE0-D02B-7495907151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D4C014-F417-F2B1-9A6E-ED54FF1BDD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C701C7-77CB-5105-21CB-8AE2DB281E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D6DE68-0B57-0AB1-F566-6AEA68F318C7}"/>
              </a:ext>
            </a:extLst>
          </p:cNvPr>
          <p:cNvSpPr>
            <a:spLocks noGrp="1"/>
          </p:cNvSpPr>
          <p:nvPr>
            <p:ph type="dt" sz="half" idx="10"/>
          </p:nvPr>
        </p:nvSpPr>
        <p:spPr/>
        <p:txBody>
          <a:bodyPr/>
          <a:lstStyle/>
          <a:p>
            <a:fld id="{F6630B42-6C7E-4540-A210-BCB363E9FF7F}" type="datetimeFigureOut">
              <a:rPr lang="en-US" smtClean="0"/>
              <a:t>7/7/26</a:t>
            </a:fld>
            <a:endParaRPr lang="en-US" dirty="0"/>
          </a:p>
        </p:txBody>
      </p:sp>
      <p:sp>
        <p:nvSpPr>
          <p:cNvPr id="8" name="Footer Placeholder 7">
            <a:extLst>
              <a:ext uri="{FF2B5EF4-FFF2-40B4-BE49-F238E27FC236}">
                <a16:creationId xmlns:a16="http://schemas.microsoft.com/office/drawing/2014/main" id="{E6B02FA3-44E3-E89F-959B-762E47BE385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5E5757-76CA-BFBF-050D-71A7C4A7436D}"/>
              </a:ext>
            </a:extLst>
          </p:cNvPr>
          <p:cNvSpPr>
            <a:spLocks noGrp="1"/>
          </p:cNvSpPr>
          <p:nvPr>
            <p:ph type="sldNum" sz="quarter" idx="12"/>
          </p:nvPr>
        </p:nvSpPr>
        <p:spPr/>
        <p:txBody>
          <a:bodyPr/>
          <a:lstStyle/>
          <a:p>
            <a:fld id="{C58AB509-AEF1-D64E-BB29-D7DF4E0D94E2}" type="slidenum">
              <a:rPr lang="en-US" smtClean="0"/>
              <a:t>‹#›</a:t>
            </a:fld>
            <a:endParaRPr lang="en-US" dirty="0"/>
          </a:p>
        </p:txBody>
      </p:sp>
    </p:spTree>
    <p:extLst>
      <p:ext uri="{BB962C8B-B14F-4D97-AF65-F5344CB8AC3E}">
        <p14:creationId xmlns:p14="http://schemas.microsoft.com/office/powerpoint/2010/main" val="3674692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B21F-0318-09FD-74FD-9C14719CC9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DDFE18-6D7C-7E11-86B7-7C5E0225FC58}"/>
              </a:ext>
            </a:extLst>
          </p:cNvPr>
          <p:cNvSpPr>
            <a:spLocks noGrp="1"/>
          </p:cNvSpPr>
          <p:nvPr>
            <p:ph type="dt" sz="half" idx="10"/>
          </p:nvPr>
        </p:nvSpPr>
        <p:spPr/>
        <p:txBody>
          <a:bodyPr/>
          <a:lstStyle/>
          <a:p>
            <a:fld id="{F6630B42-6C7E-4540-A210-BCB363E9FF7F}" type="datetimeFigureOut">
              <a:rPr lang="en-US" smtClean="0"/>
              <a:t>7/7/26</a:t>
            </a:fld>
            <a:endParaRPr lang="en-US" dirty="0"/>
          </a:p>
        </p:txBody>
      </p:sp>
      <p:sp>
        <p:nvSpPr>
          <p:cNvPr id="4" name="Footer Placeholder 3">
            <a:extLst>
              <a:ext uri="{FF2B5EF4-FFF2-40B4-BE49-F238E27FC236}">
                <a16:creationId xmlns:a16="http://schemas.microsoft.com/office/drawing/2014/main" id="{D278409A-40C4-00D9-BD2F-4CB1765039C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274437B-D2FA-B87F-9BED-7D65476B3CDB}"/>
              </a:ext>
            </a:extLst>
          </p:cNvPr>
          <p:cNvSpPr>
            <a:spLocks noGrp="1"/>
          </p:cNvSpPr>
          <p:nvPr>
            <p:ph type="sldNum" sz="quarter" idx="12"/>
          </p:nvPr>
        </p:nvSpPr>
        <p:spPr/>
        <p:txBody>
          <a:bodyPr/>
          <a:lstStyle/>
          <a:p>
            <a:fld id="{C58AB509-AEF1-D64E-BB29-D7DF4E0D94E2}" type="slidenum">
              <a:rPr lang="en-US" smtClean="0"/>
              <a:t>‹#›</a:t>
            </a:fld>
            <a:endParaRPr lang="en-US" dirty="0"/>
          </a:p>
        </p:txBody>
      </p:sp>
    </p:spTree>
    <p:extLst>
      <p:ext uri="{BB962C8B-B14F-4D97-AF65-F5344CB8AC3E}">
        <p14:creationId xmlns:p14="http://schemas.microsoft.com/office/powerpoint/2010/main" val="298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E1CF9A-2189-A1D3-5EF1-303E862C9098}"/>
              </a:ext>
            </a:extLst>
          </p:cNvPr>
          <p:cNvSpPr>
            <a:spLocks noGrp="1"/>
          </p:cNvSpPr>
          <p:nvPr>
            <p:ph type="dt" sz="half" idx="10"/>
          </p:nvPr>
        </p:nvSpPr>
        <p:spPr/>
        <p:txBody>
          <a:bodyPr/>
          <a:lstStyle/>
          <a:p>
            <a:fld id="{F6630B42-6C7E-4540-A210-BCB363E9FF7F}" type="datetimeFigureOut">
              <a:rPr lang="en-US" smtClean="0"/>
              <a:t>7/7/26</a:t>
            </a:fld>
            <a:endParaRPr lang="en-US" dirty="0"/>
          </a:p>
        </p:txBody>
      </p:sp>
      <p:sp>
        <p:nvSpPr>
          <p:cNvPr id="3" name="Footer Placeholder 2">
            <a:extLst>
              <a:ext uri="{FF2B5EF4-FFF2-40B4-BE49-F238E27FC236}">
                <a16:creationId xmlns:a16="http://schemas.microsoft.com/office/drawing/2014/main" id="{0FFAB452-513F-12B6-05D3-C79B7334B0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D327540-B70C-F178-C5AB-F738C89C7ED4}"/>
              </a:ext>
            </a:extLst>
          </p:cNvPr>
          <p:cNvSpPr>
            <a:spLocks noGrp="1"/>
          </p:cNvSpPr>
          <p:nvPr>
            <p:ph type="sldNum" sz="quarter" idx="12"/>
          </p:nvPr>
        </p:nvSpPr>
        <p:spPr/>
        <p:txBody>
          <a:bodyPr/>
          <a:lstStyle/>
          <a:p>
            <a:fld id="{C58AB509-AEF1-D64E-BB29-D7DF4E0D94E2}" type="slidenum">
              <a:rPr lang="en-US" smtClean="0"/>
              <a:t>‹#›</a:t>
            </a:fld>
            <a:endParaRPr lang="en-US" dirty="0"/>
          </a:p>
        </p:txBody>
      </p:sp>
    </p:spTree>
    <p:extLst>
      <p:ext uri="{BB962C8B-B14F-4D97-AF65-F5344CB8AC3E}">
        <p14:creationId xmlns:p14="http://schemas.microsoft.com/office/powerpoint/2010/main" val="1366736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2AC63-8311-8D4C-DBD4-185C2F6995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7C92EA-986F-C962-8365-B962B146F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1F9673-511F-DBFF-EDDD-4595CC50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7296-67F2-3C6C-DB58-247FD8DD6CAA}"/>
              </a:ext>
            </a:extLst>
          </p:cNvPr>
          <p:cNvSpPr>
            <a:spLocks noGrp="1"/>
          </p:cNvSpPr>
          <p:nvPr>
            <p:ph type="dt" sz="half" idx="10"/>
          </p:nvPr>
        </p:nvSpPr>
        <p:spPr/>
        <p:txBody>
          <a:bodyPr/>
          <a:lstStyle/>
          <a:p>
            <a:fld id="{F6630B42-6C7E-4540-A210-BCB363E9FF7F}" type="datetimeFigureOut">
              <a:rPr lang="en-US" smtClean="0"/>
              <a:t>7/7/26</a:t>
            </a:fld>
            <a:endParaRPr lang="en-US" dirty="0"/>
          </a:p>
        </p:txBody>
      </p:sp>
      <p:sp>
        <p:nvSpPr>
          <p:cNvPr id="6" name="Footer Placeholder 5">
            <a:extLst>
              <a:ext uri="{FF2B5EF4-FFF2-40B4-BE49-F238E27FC236}">
                <a16:creationId xmlns:a16="http://schemas.microsoft.com/office/drawing/2014/main" id="{36335A47-AC62-65D1-D68A-0C4A6A2B39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A88E7E-B131-61DF-CFB1-AD020A71EC52}"/>
              </a:ext>
            </a:extLst>
          </p:cNvPr>
          <p:cNvSpPr>
            <a:spLocks noGrp="1"/>
          </p:cNvSpPr>
          <p:nvPr>
            <p:ph type="sldNum" sz="quarter" idx="12"/>
          </p:nvPr>
        </p:nvSpPr>
        <p:spPr/>
        <p:txBody>
          <a:bodyPr/>
          <a:lstStyle/>
          <a:p>
            <a:fld id="{C58AB509-AEF1-D64E-BB29-D7DF4E0D94E2}" type="slidenum">
              <a:rPr lang="en-US" smtClean="0"/>
              <a:t>‹#›</a:t>
            </a:fld>
            <a:endParaRPr lang="en-US" dirty="0"/>
          </a:p>
        </p:txBody>
      </p:sp>
    </p:spTree>
    <p:extLst>
      <p:ext uri="{BB962C8B-B14F-4D97-AF65-F5344CB8AC3E}">
        <p14:creationId xmlns:p14="http://schemas.microsoft.com/office/powerpoint/2010/main" val="377498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BB75-F8DB-468E-C2F2-760E47FC18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8CD36C-C6AE-7879-0228-3A38182F6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89737E-CCAC-D021-A7E5-02A7E744A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57A2C-E40B-CCA5-A954-3C86669D4306}"/>
              </a:ext>
            </a:extLst>
          </p:cNvPr>
          <p:cNvSpPr>
            <a:spLocks noGrp="1"/>
          </p:cNvSpPr>
          <p:nvPr>
            <p:ph type="dt" sz="half" idx="10"/>
          </p:nvPr>
        </p:nvSpPr>
        <p:spPr/>
        <p:txBody>
          <a:bodyPr/>
          <a:lstStyle/>
          <a:p>
            <a:fld id="{F6630B42-6C7E-4540-A210-BCB363E9FF7F}" type="datetimeFigureOut">
              <a:rPr lang="en-US" smtClean="0"/>
              <a:t>7/7/26</a:t>
            </a:fld>
            <a:endParaRPr lang="en-US" dirty="0"/>
          </a:p>
        </p:txBody>
      </p:sp>
      <p:sp>
        <p:nvSpPr>
          <p:cNvPr id="6" name="Footer Placeholder 5">
            <a:extLst>
              <a:ext uri="{FF2B5EF4-FFF2-40B4-BE49-F238E27FC236}">
                <a16:creationId xmlns:a16="http://schemas.microsoft.com/office/drawing/2014/main" id="{B613B35A-43B8-601D-F2F2-0AE78ABB0F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87C923-45C5-44B1-D0A8-342E9CCA7AF0}"/>
              </a:ext>
            </a:extLst>
          </p:cNvPr>
          <p:cNvSpPr>
            <a:spLocks noGrp="1"/>
          </p:cNvSpPr>
          <p:nvPr>
            <p:ph type="sldNum" sz="quarter" idx="12"/>
          </p:nvPr>
        </p:nvSpPr>
        <p:spPr/>
        <p:txBody>
          <a:bodyPr/>
          <a:lstStyle/>
          <a:p>
            <a:fld id="{C58AB509-AEF1-D64E-BB29-D7DF4E0D94E2}" type="slidenum">
              <a:rPr lang="en-US" smtClean="0"/>
              <a:t>‹#›</a:t>
            </a:fld>
            <a:endParaRPr lang="en-US" dirty="0"/>
          </a:p>
        </p:txBody>
      </p:sp>
    </p:spTree>
    <p:extLst>
      <p:ext uri="{BB962C8B-B14F-4D97-AF65-F5344CB8AC3E}">
        <p14:creationId xmlns:p14="http://schemas.microsoft.com/office/powerpoint/2010/main" val="402428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8FDE10-44F4-ABF6-146B-5C5657953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990E6D-B017-1915-F2C1-ED15D633EC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794D-E826-13D3-B275-42F32E74E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630B42-6C7E-4540-A210-BCB363E9FF7F}" type="datetimeFigureOut">
              <a:rPr lang="en-US" smtClean="0"/>
              <a:t>7/7/26</a:t>
            </a:fld>
            <a:endParaRPr lang="en-US" dirty="0"/>
          </a:p>
        </p:txBody>
      </p:sp>
      <p:sp>
        <p:nvSpPr>
          <p:cNvPr id="5" name="Footer Placeholder 4">
            <a:extLst>
              <a:ext uri="{FF2B5EF4-FFF2-40B4-BE49-F238E27FC236}">
                <a16:creationId xmlns:a16="http://schemas.microsoft.com/office/drawing/2014/main" id="{E869E0C4-147C-2937-D36C-0D615A267A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52EC0CDD-6425-2C1F-CA97-D0A094E4B0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8AB509-AEF1-D64E-BB29-D7DF4E0D94E2}" type="slidenum">
              <a:rPr lang="en-US" smtClean="0"/>
              <a:t>‹#›</a:t>
            </a:fld>
            <a:endParaRPr lang="en-US" dirty="0"/>
          </a:p>
        </p:txBody>
      </p:sp>
    </p:spTree>
    <p:extLst>
      <p:ext uri="{BB962C8B-B14F-4D97-AF65-F5344CB8AC3E}">
        <p14:creationId xmlns:p14="http://schemas.microsoft.com/office/powerpoint/2010/main" val="3044644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johnfleischer7@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8.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kofcdallas.org/"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DC4E951-9636-61D8-E913-90DA6E2A94D8}"/>
              </a:ext>
            </a:extLst>
          </p:cNvPr>
          <p:cNvSpPr>
            <a:spLocks noGrp="1"/>
          </p:cNvSpPr>
          <p:nvPr>
            <p:ph type="ctrTitle"/>
          </p:nvPr>
        </p:nvSpPr>
        <p:spPr>
          <a:xfrm>
            <a:off x="773408" y="992093"/>
            <a:ext cx="3670005" cy="3494181"/>
          </a:xfrm>
        </p:spPr>
        <p:txBody>
          <a:bodyPr>
            <a:normAutofit/>
          </a:bodyPr>
          <a:lstStyle/>
          <a:p>
            <a:r>
              <a:rPr lang="en-US" sz="4000" i="1" dirty="0"/>
              <a:t>63</a:t>
            </a:r>
            <a:r>
              <a:rPr lang="en-US" sz="4000" i="1" baseline="30000" dirty="0"/>
              <a:t>rd</a:t>
            </a:r>
            <a:r>
              <a:rPr lang="en-US" sz="4000" i="1" dirty="0"/>
              <a:t> Annual Knights of Columbus Bob Stras Memorial HS Basketball Tournament</a:t>
            </a:r>
          </a:p>
        </p:txBody>
      </p:sp>
      <p:sp>
        <p:nvSpPr>
          <p:cNvPr id="5" name="Subtitle 4">
            <a:extLst>
              <a:ext uri="{FF2B5EF4-FFF2-40B4-BE49-F238E27FC236}">
                <a16:creationId xmlns:a16="http://schemas.microsoft.com/office/drawing/2014/main" id="{C3E9E15C-5CA5-63EB-B81B-E58B2F1068A2}"/>
              </a:ext>
            </a:extLst>
          </p:cNvPr>
          <p:cNvSpPr>
            <a:spLocks noGrp="1"/>
          </p:cNvSpPr>
          <p:nvPr>
            <p:ph type="subTitle" idx="1"/>
          </p:nvPr>
        </p:nvSpPr>
        <p:spPr>
          <a:xfrm>
            <a:off x="420130" y="4769708"/>
            <a:ext cx="4306085" cy="1729946"/>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US" b="1" dirty="0"/>
              <a:t>Presented By </a:t>
            </a:r>
          </a:p>
          <a:p>
            <a:r>
              <a:rPr lang="en-US" b="1" dirty="0"/>
              <a:t>The Knights of Columbus</a:t>
            </a:r>
          </a:p>
          <a:p>
            <a:r>
              <a:rPr lang="en-US" b="1" dirty="0"/>
              <a:t>Of</a:t>
            </a:r>
          </a:p>
          <a:p>
            <a:r>
              <a:rPr lang="en-US" b="1" dirty="0"/>
              <a:t>The Dallas Diocese</a:t>
            </a:r>
          </a:p>
        </p:txBody>
      </p:sp>
      <p:pic>
        <p:nvPicPr>
          <p:cNvPr id="7" name="Picture 6">
            <a:extLst>
              <a:ext uri="{FF2B5EF4-FFF2-40B4-BE49-F238E27FC236}">
                <a16:creationId xmlns:a16="http://schemas.microsoft.com/office/drawing/2014/main" id="{A686C9E1-B1E4-D5B6-D9DF-C571AAA8002D}"/>
              </a:ext>
            </a:extLst>
          </p:cNvPr>
          <p:cNvPicPr>
            <a:picLocks noChangeAspect="1"/>
          </p:cNvPicPr>
          <p:nvPr/>
        </p:nvPicPr>
        <p:blipFill>
          <a:blip r:embed="rId2"/>
          <a:stretch>
            <a:fillRect/>
          </a:stretch>
        </p:blipFill>
        <p:spPr>
          <a:xfrm>
            <a:off x="6096000" y="657225"/>
            <a:ext cx="6034955" cy="5300663"/>
          </a:xfrm>
          <a:prstGeom prst="rect">
            <a:avLst/>
          </a:prstGeom>
        </p:spPr>
      </p:pic>
    </p:spTree>
    <p:extLst>
      <p:ext uri="{BB962C8B-B14F-4D97-AF65-F5344CB8AC3E}">
        <p14:creationId xmlns:p14="http://schemas.microsoft.com/office/powerpoint/2010/main" val="4136946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768C8D-67C5-2355-942D-DFC0ED5A1132}"/>
              </a:ext>
            </a:extLst>
          </p:cNvPr>
          <p:cNvSpPr>
            <a:spLocks noGrp="1"/>
          </p:cNvSpPr>
          <p:nvPr>
            <p:ph type="title"/>
          </p:nvPr>
        </p:nvSpPr>
        <p:spPr>
          <a:xfrm>
            <a:off x="1153618" y="1239927"/>
            <a:ext cx="4008586" cy="4680583"/>
          </a:xfrm>
        </p:spPr>
        <p:txBody>
          <a:bodyPr anchor="ctr">
            <a:normAutofit/>
          </a:bodyPr>
          <a:lstStyle/>
          <a:p>
            <a:r>
              <a:rPr lang="en-US" sz="5200" b="1" i="1" u="sng" dirty="0"/>
              <a:t>Questions?</a:t>
            </a:r>
          </a:p>
        </p:txBody>
      </p:sp>
      <p:sp>
        <p:nvSpPr>
          <p:cNvPr id="3" name="Content Placeholder 2">
            <a:extLst>
              <a:ext uri="{FF2B5EF4-FFF2-40B4-BE49-F238E27FC236}">
                <a16:creationId xmlns:a16="http://schemas.microsoft.com/office/drawing/2014/main" id="{A9C3D86D-0C20-EF5D-F232-9F01F25362D2}"/>
              </a:ext>
            </a:extLst>
          </p:cNvPr>
          <p:cNvSpPr>
            <a:spLocks noGrp="1"/>
          </p:cNvSpPr>
          <p:nvPr>
            <p:ph idx="1"/>
          </p:nvPr>
        </p:nvSpPr>
        <p:spPr>
          <a:xfrm>
            <a:off x="6291923" y="1239927"/>
            <a:ext cx="4971824" cy="4680583"/>
          </a:xfrm>
        </p:spPr>
        <p:txBody>
          <a:bodyPr anchor="ctr">
            <a:normAutofit/>
          </a:bodyPr>
          <a:lstStyle/>
          <a:p>
            <a:pPr marL="0" indent="0">
              <a:buNone/>
            </a:pPr>
            <a:r>
              <a:rPr lang="en-US" sz="2000" b="1" i="1" u="sng" dirty="0"/>
              <a:t>Contact</a:t>
            </a:r>
          </a:p>
          <a:p>
            <a:pPr marL="0" indent="0">
              <a:buNone/>
            </a:pPr>
            <a:endParaRPr lang="en-US" sz="2000" b="1" i="1" u="sng" dirty="0"/>
          </a:p>
          <a:p>
            <a:pPr marL="0" indent="0">
              <a:buNone/>
            </a:pPr>
            <a:r>
              <a:rPr lang="en-US" sz="2000" b="1" i="1" dirty="0"/>
              <a:t>Jake Fleischer</a:t>
            </a:r>
          </a:p>
          <a:p>
            <a:pPr marL="0" indent="0">
              <a:buNone/>
            </a:pPr>
            <a:r>
              <a:rPr lang="en-US" sz="2000" b="1" i="1" dirty="0">
                <a:hlinkClick r:id="rId2"/>
              </a:rPr>
              <a:t>johnfleischer7@gmail.com</a:t>
            </a:r>
            <a:r>
              <a:rPr lang="en-US" sz="2000" b="1" i="1" dirty="0"/>
              <a:t> </a:t>
            </a:r>
          </a:p>
          <a:p>
            <a:pPr marL="0" indent="0">
              <a:buNone/>
            </a:pPr>
            <a:endParaRPr lang="en-US" sz="2000" b="1" i="1" dirty="0"/>
          </a:p>
          <a:p>
            <a:pPr marL="0" indent="0">
              <a:buNone/>
            </a:pPr>
            <a:r>
              <a:rPr lang="en-US" sz="2000" b="1" i="1" dirty="0"/>
              <a:t>Or</a:t>
            </a:r>
          </a:p>
          <a:p>
            <a:pPr marL="0" indent="0">
              <a:buNone/>
            </a:pPr>
            <a:endParaRPr lang="en-US" sz="2000" b="1" i="1" dirty="0"/>
          </a:p>
          <a:p>
            <a:pPr marL="0" indent="0">
              <a:buNone/>
            </a:pPr>
            <a:r>
              <a:rPr lang="en-US" sz="2000" b="1" i="1" dirty="0"/>
              <a:t>Roy Rabenalt</a:t>
            </a:r>
          </a:p>
          <a:p>
            <a:pPr marL="0" indent="0">
              <a:buNone/>
            </a:pPr>
            <a:r>
              <a:rPr lang="en-US" sz="2000" b="1" i="1" dirty="0"/>
              <a:t>royrab@sbcglobal.net</a:t>
            </a:r>
          </a:p>
          <a:p>
            <a:pPr marL="0" indent="0">
              <a:buNone/>
            </a:pPr>
            <a:endParaRPr lang="en-US" sz="2000" b="1" i="1" dirty="0"/>
          </a:p>
        </p:txBody>
      </p:sp>
    </p:spTree>
    <p:extLst>
      <p:ext uri="{BB962C8B-B14F-4D97-AF65-F5344CB8AC3E}">
        <p14:creationId xmlns:p14="http://schemas.microsoft.com/office/powerpoint/2010/main" val="496198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155C20-3F0E-4576-8A0B-C345B6231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C607E97E-44AA-4401-8991-560BC118216F}"/>
              </a:ext>
            </a:extLst>
          </p:cNvPr>
          <p:cNvSpPr>
            <a:spLocks noGrp="1"/>
          </p:cNvSpPr>
          <p:nvPr>
            <p:ph type="title"/>
          </p:nvPr>
        </p:nvSpPr>
        <p:spPr>
          <a:xfrm>
            <a:off x="446332" y="497253"/>
            <a:ext cx="4540006" cy="5446347"/>
          </a:xfrm>
        </p:spPr>
        <p:txBody>
          <a:bodyPr vert="horz" lIns="91440" tIns="45720" rIns="91440" bIns="45720" rtlCol="0" anchor="t">
            <a:normAutofit fontScale="90000"/>
          </a:bodyPr>
          <a:lstStyle/>
          <a:p>
            <a:pPr algn="ctr"/>
            <a:r>
              <a:rPr lang="en-US" sz="2000" b="1" i="1" kern="1200" dirty="0">
                <a:solidFill>
                  <a:srgbClr val="FFFFFF"/>
                </a:solidFill>
                <a:latin typeface="+mj-lt"/>
                <a:ea typeface="+mj-ea"/>
                <a:cs typeface="+mj-cs"/>
              </a:rPr>
              <a:t> </a:t>
            </a:r>
            <a:br>
              <a:rPr lang="en-US" sz="2000" b="1" i="1" kern="1200" dirty="0">
                <a:solidFill>
                  <a:srgbClr val="FFFFFF"/>
                </a:solidFill>
                <a:latin typeface="+mj-lt"/>
                <a:ea typeface="+mj-ea"/>
                <a:cs typeface="+mj-cs"/>
              </a:rPr>
            </a:br>
            <a:r>
              <a:rPr lang="en-US" sz="2700" b="1" i="1" u="sng" kern="1200" dirty="0">
                <a:solidFill>
                  <a:srgbClr val="FFFFFF"/>
                </a:solidFill>
                <a:latin typeface="+mj-lt"/>
                <a:ea typeface="+mj-ea"/>
                <a:cs typeface="+mj-cs"/>
              </a:rPr>
              <a:t>Why Have The Knights of Columbus of the Dallas Diocese Done This For 63 Years?</a:t>
            </a:r>
            <a:br>
              <a:rPr lang="en-US" sz="2700" b="1" i="1" u="sng" kern="1200" dirty="0">
                <a:solidFill>
                  <a:srgbClr val="FFFFFF"/>
                </a:solidFill>
                <a:latin typeface="+mj-lt"/>
                <a:ea typeface="+mj-ea"/>
                <a:cs typeface="+mj-cs"/>
              </a:rPr>
            </a:br>
            <a:br>
              <a:rPr lang="en-US" sz="2200" b="1" i="1" kern="1200" dirty="0">
                <a:solidFill>
                  <a:srgbClr val="FFFFFF"/>
                </a:solidFill>
                <a:latin typeface="+mj-lt"/>
                <a:ea typeface="+mj-ea"/>
                <a:cs typeface="+mj-cs"/>
              </a:rPr>
            </a:br>
            <a:br>
              <a:rPr lang="en-US" sz="2200" b="1" i="1" kern="1200" dirty="0">
                <a:solidFill>
                  <a:srgbClr val="FFFFFF"/>
                </a:solidFill>
                <a:latin typeface="+mj-lt"/>
                <a:ea typeface="+mj-ea"/>
                <a:cs typeface="+mj-cs"/>
              </a:rPr>
            </a:br>
            <a:r>
              <a:rPr lang="en-US" sz="2700" b="1" i="1" kern="1200" dirty="0">
                <a:solidFill>
                  <a:srgbClr val="FFFFFF"/>
                </a:solidFill>
                <a:latin typeface="+mj-lt"/>
                <a:ea typeface="+mj-ea"/>
                <a:cs typeface="+mj-cs"/>
              </a:rPr>
              <a:t>1) To Connect The Knights With The Youth of Our Diocese </a:t>
            </a:r>
            <a:br>
              <a:rPr lang="en-US" sz="2700" b="1" i="1" kern="1200" dirty="0">
                <a:solidFill>
                  <a:srgbClr val="FFFFFF"/>
                </a:solidFill>
                <a:latin typeface="+mj-lt"/>
                <a:ea typeface="+mj-ea"/>
                <a:cs typeface="+mj-cs"/>
              </a:rPr>
            </a:br>
            <a:br>
              <a:rPr lang="en-US" sz="2700" b="1" i="1" kern="1200" dirty="0">
                <a:solidFill>
                  <a:srgbClr val="FFFFFF"/>
                </a:solidFill>
                <a:latin typeface="+mj-lt"/>
                <a:ea typeface="+mj-ea"/>
                <a:cs typeface="+mj-cs"/>
              </a:rPr>
            </a:br>
            <a:r>
              <a:rPr lang="en-US" sz="2700" b="1" i="1" kern="1200" dirty="0">
                <a:solidFill>
                  <a:srgbClr val="FFFFFF"/>
                </a:solidFill>
                <a:latin typeface="+mj-lt"/>
                <a:ea typeface="+mj-ea"/>
                <a:cs typeface="+mj-cs"/>
              </a:rPr>
              <a:t>2) To Publicize The Mission And</a:t>
            </a:r>
            <a:br>
              <a:rPr lang="en-US" sz="2700" b="1" i="1" kern="1200" dirty="0">
                <a:solidFill>
                  <a:srgbClr val="FFFFFF"/>
                </a:solidFill>
                <a:latin typeface="+mj-lt"/>
                <a:ea typeface="+mj-ea"/>
                <a:cs typeface="+mj-cs"/>
              </a:rPr>
            </a:br>
            <a:r>
              <a:rPr lang="en-US" sz="2700" b="1" i="1" kern="1200" dirty="0">
                <a:solidFill>
                  <a:srgbClr val="FFFFFF"/>
                </a:solidFill>
                <a:latin typeface="+mj-lt"/>
                <a:ea typeface="+mj-ea"/>
                <a:cs typeface="+mj-cs"/>
              </a:rPr>
              <a:t> Purpose of The Knights</a:t>
            </a:r>
            <a:br>
              <a:rPr lang="en-US" sz="2700" b="1" i="1" kern="1200" dirty="0">
                <a:solidFill>
                  <a:srgbClr val="FFFFFF"/>
                </a:solidFill>
                <a:latin typeface="+mj-lt"/>
                <a:ea typeface="+mj-ea"/>
                <a:cs typeface="+mj-cs"/>
              </a:rPr>
            </a:br>
            <a:br>
              <a:rPr lang="en-US" sz="2700" b="1" i="1" kern="1200" dirty="0">
                <a:solidFill>
                  <a:srgbClr val="FFFFFF"/>
                </a:solidFill>
                <a:latin typeface="+mj-lt"/>
                <a:ea typeface="+mj-ea"/>
                <a:cs typeface="+mj-cs"/>
              </a:rPr>
            </a:br>
            <a:r>
              <a:rPr lang="en-US" sz="2700" b="1" i="1" kern="1200" dirty="0">
                <a:solidFill>
                  <a:srgbClr val="FFFFFF"/>
                </a:solidFill>
                <a:latin typeface="+mj-lt"/>
                <a:ea typeface="+mj-ea"/>
                <a:cs typeface="+mj-cs"/>
              </a:rPr>
              <a:t>3) To Support Two of Our Largest Catholic High Schools</a:t>
            </a:r>
            <a:br>
              <a:rPr lang="en-US" sz="2700" b="1" i="1" kern="1200" dirty="0">
                <a:solidFill>
                  <a:srgbClr val="FFFFFF"/>
                </a:solidFill>
                <a:latin typeface="+mj-lt"/>
                <a:ea typeface="+mj-ea"/>
                <a:cs typeface="+mj-cs"/>
              </a:rPr>
            </a:br>
            <a:br>
              <a:rPr lang="en-US" sz="2700" b="1" i="1" kern="1200" dirty="0">
                <a:solidFill>
                  <a:srgbClr val="FFFFFF"/>
                </a:solidFill>
                <a:latin typeface="+mj-lt"/>
                <a:ea typeface="+mj-ea"/>
                <a:cs typeface="+mj-cs"/>
              </a:rPr>
            </a:br>
            <a:r>
              <a:rPr lang="en-US" sz="2700" b="1" i="1" kern="1200" dirty="0">
                <a:solidFill>
                  <a:srgbClr val="FFFFFF"/>
                </a:solidFill>
                <a:latin typeface="+mj-lt"/>
                <a:ea typeface="+mj-ea"/>
                <a:cs typeface="+mj-cs"/>
              </a:rPr>
              <a:t>4) To Honor The Legacy of Our Departed Brother – SK Bob Stras</a:t>
            </a:r>
            <a:br>
              <a:rPr lang="en-US" sz="2200" b="1" i="1" kern="1200" dirty="0">
                <a:solidFill>
                  <a:srgbClr val="FFFFFF"/>
                </a:solidFill>
                <a:latin typeface="+mj-lt"/>
                <a:ea typeface="+mj-ea"/>
                <a:cs typeface="+mj-cs"/>
              </a:rPr>
            </a:br>
            <a:br>
              <a:rPr lang="en-US" sz="2200" b="1" i="1" kern="1200" dirty="0">
                <a:solidFill>
                  <a:srgbClr val="FFFFFF"/>
                </a:solidFill>
                <a:latin typeface="+mj-lt"/>
                <a:ea typeface="+mj-ea"/>
                <a:cs typeface="+mj-cs"/>
              </a:rPr>
            </a:br>
            <a:endParaRPr lang="en-US" sz="2200" b="1" i="1" kern="1200" dirty="0">
              <a:solidFill>
                <a:srgbClr val="FFFFFF"/>
              </a:solidFill>
              <a:latin typeface="+mj-lt"/>
              <a:ea typeface="+mj-ea"/>
              <a:cs typeface="+mj-cs"/>
            </a:endParaRPr>
          </a:p>
        </p:txBody>
      </p:sp>
      <p:cxnSp>
        <p:nvCxnSpPr>
          <p:cNvPr id="9" name="Straight Connector 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1" name="Graphic 21">
            <a:extLst>
              <a:ext uri="{FF2B5EF4-FFF2-40B4-BE49-F238E27FC236}">
                <a16:creationId xmlns:a16="http://schemas.microsoft.com/office/drawing/2014/main" id="{0BAEB82B-9A6B-4982-B56B-7529C6EA9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3128" y="1731109"/>
            <a:ext cx="139039" cy="136646"/>
          </a:xfrm>
          <a:custGeom>
            <a:avLst/>
            <a:gdLst>
              <a:gd name="connsiteX0" fmla="*/ 129602 w 139039"/>
              <a:gd name="connsiteY0" fmla="*/ 59048 h 136646"/>
              <a:gd name="connsiteX1" fmla="*/ 78957 w 139039"/>
              <a:gd name="connsiteY1" fmla="*/ 59048 h 136646"/>
              <a:gd name="connsiteX2" fmla="*/ 78957 w 139039"/>
              <a:gd name="connsiteY2" fmla="*/ 9275 h 136646"/>
              <a:gd name="connsiteX3" fmla="*/ 69520 w 139039"/>
              <a:gd name="connsiteY3" fmla="*/ 0 h 136646"/>
              <a:gd name="connsiteX4" fmla="*/ 60082 w 139039"/>
              <a:gd name="connsiteY4" fmla="*/ 9275 h 136646"/>
              <a:gd name="connsiteX5" fmla="*/ 60082 w 139039"/>
              <a:gd name="connsiteY5" fmla="*/ 59048 h 136646"/>
              <a:gd name="connsiteX6" fmla="*/ 9437 w 139039"/>
              <a:gd name="connsiteY6" fmla="*/ 59048 h 136646"/>
              <a:gd name="connsiteX7" fmla="*/ 0 w 139039"/>
              <a:gd name="connsiteY7" fmla="*/ 68323 h 136646"/>
              <a:gd name="connsiteX8" fmla="*/ 9437 w 139039"/>
              <a:gd name="connsiteY8" fmla="*/ 77598 h 136646"/>
              <a:gd name="connsiteX9" fmla="*/ 60082 w 139039"/>
              <a:gd name="connsiteY9" fmla="*/ 77598 h 136646"/>
              <a:gd name="connsiteX10" fmla="*/ 60082 w 139039"/>
              <a:gd name="connsiteY10" fmla="*/ 127371 h 136646"/>
              <a:gd name="connsiteX11" fmla="*/ 69520 w 139039"/>
              <a:gd name="connsiteY11" fmla="*/ 136646 h 136646"/>
              <a:gd name="connsiteX12" fmla="*/ 78957 w 139039"/>
              <a:gd name="connsiteY12" fmla="*/ 127371 h 136646"/>
              <a:gd name="connsiteX13" fmla="*/ 78957 w 139039"/>
              <a:gd name="connsiteY13" fmla="*/ 77598 h 136646"/>
              <a:gd name="connsiteX14" fmla="*/ 129602 w 139039"/>
              <a:gd name="connsiteY14" fmla="*/ 77598 h 136646"/>
              <a:gd name="connsiteX15" fmla="*/ 139039 w 139039"/>
              <a:gd name="connsiteY15" fmla="*/ 68323 h 136646"/>
              <a:gd name="connsiteX16" fmla="*/ 129602 w 139039"/>
              <a:gd name="connsiteY16" fmla="*/ 59048 h 1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6646">
                <a:moveTo>
                  <a:pt x="129602" y="59048"/>
                </a:moveTo>
                <a:lnTo>
                  <a:pt x="78957" y="59048"/>
                </a:lnTo>
                <a:lnTo>
                  <a:pt x="78957" y="9275"/>
                </a:lnTo>
                <a:cubicBezTo>
                  <a:pt x="78957" y="4152"/>
                  <a:pt x="74731" y="0"/>
                  <a:pt x="69520" y="0"/>
                </a:cubicBezTo>
                <a:cubicBezTo>
                  <a:pt x="64308" y="0"/>
                  <a:pt x="60082" y="4152"/>
                  <a:pt x="60082" y="9275"/>
                </a:cubicBezTo>
                <a:lnTo>
                  <a:pt x="60082" y="59048"/>
                </a:lnTo>
                <a:lnTo>
                  <a:pt x="9437" y="59048"/>
                </a:lnTo>
                <a:cubicBezTo>
                  <a:pt x="4225" y="59048"/>
                  <a:pt x="0" y="63201"/>
                  <a:pt x="0" y="68323"/>
                </a:cubicBezTo>
                <a:cubicBezTo>
                  <a:pt x="0" y="73445"/>
                  <a:pt x="4225" y="77598"/>
                  <a:pt x="9437" y="77598"/>
                </a:cubicBezTo>
                <a:lnTo>
                  <a:pt x="60082" y="77598"/>
                </a:lnTo>
                <a:lnTo>
                  <a:pt x="60082" y="127371"/>
                </a:lnTo>
                <a:cubicBezTo>
                  <a:pt x="60082" y="132493"/>
                  <a:pt x="64308" y="136646"/>
                  <a:pt x="69520" y="136646"/>
                </a:cubicBezTo>
                <a:cubicBezTo>
                  <a:pt x="74731" y="136646"/>
                  <a:pt x="78957" y="132493"/>
                  <a:pt x="78957" y="127371"/>
                </a:cubicBezTo>
                <a:lnTo>
                  <a:pt x="78957" y="77598"/>
                </a:lnTo>
                <a:lnTo>
                  <a:pt x="129602" y="77598"/>
                </a:lnTo>
                <a:cubicBezTo>
                  <a:pt x="134814" y="77598"/>
                  <a:pt x="139039" y="73445"/>
                  <a:pt x="139039" y="68323"/>
                </a:cubicBezTo>
                <a:cubicBezTo>
                  <a:pt x="139039" y="63201"/>
                  <a:pt x="134814" y="59048"/>
                  <a:pt x="129602" y="59048"/>
                </a:cubicBezTo>
                <a:close/>
              </a:path>
            </a:pathLst>
          </a:custGeom>
          <a:solidFill>
            <a:srgbClr val="FFFFFF"/>
          </a:solidFill>
          <a:ln w="603" cap="flat">
            <a:noFill/>
            <a:prstDash val="solid"/>
            <a:miter/>
          </a:ln>
        </p:spPr>
        <p:txBody>
          <a:bodyPr rtlCol="0" anchor="ctr"/>
          <a:lstStyle/>
          <a:p>
            <a:endParaRPr lang="en-US" dirty="0">
              <a:solidFill>
                <a:srgbClr val="FFFFFF"/>
              </a:solidFill>
            </a:endParaRPr>
          </a:p>
        </p:txBody>
      </p:sp>
      <p:sp>
        <p:nvSpPr>
          <p:cNvPr id="13" name="Graphic 17">
            <a:extLst>
              <a:ext uri="{FF2B5EF4-FFF2-40B4-BE49-F238E27FC236}">
                <a16:creationId xmlns:a16="http://schemas.microsoft.com/office/drawing/2014/main" id="{FC71CE45-EECF-4555-AD4B-1B3D0D5D1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1908" y="1956458"/>
            <a:ext cx="91138" cy="89570"/>
          </a:xfrm>
          <a:custGeom>
            <a:avLst/>
            <a:gdLst>
              <a:gd name="connsiteX0" fmla="*/ 91138 w 91138"/>
              <a:gd name="connsiteY0" fmla="*/ 44785 h 89570"/>
              <a:gd name="connsiteX1" fmla="*/ 45569 w 91138"/>
              <a:gd name="connsiteY1" fmla="*/ 89570 h 89570"/>
              <a:gd name="connsiteX2" fmla="*/ 0 w 91138"/>
              <a:gd name="connsiteY2" fmla="*/ 44785 h 89570"/>
              <a:gd name="connsiteX3" fmla="*/ 45569 w 91138"/>
              <a:gd name="connsiteY3" fmla="*/ 0 h 89570"/>
              <a:gd name="connsiteX4" fmla="*/ 91138 w 91138"/>
              <a:gd name="connsiteY4" fmla="*/ 44785 h 89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89570">
                <a:moveTo>
                  <a:pt x="91138" y="44785"/>
                </a:moveTo>
                <a:cubicBezTo>
                  <a:pt x="91138" y="69519"/>
                  <a:pt x="70736" y="89570"/>
                  <a:pt x="45569" y="89570"/>
                </a:cubicBezTo>
                <a:cubicBezTo>
                  <a:pt x="20402" y="89570"/>
                  <a:pt x="0" y="69519"/>
                  <a:pt x="0" y="44785"/>
                </a:cubicBezTo>
                <a:cubicBezTo>
                  <a:pt x="0" y="20051"/>
                  <a:pt x="20402" y="0"/>
                  <a:pt x="45569" y="0"/>
                </a:cubicBezTo>
                <a:cubicBezTo>
                  <a:pt x="70736" y="0"/>
                  <a:pt x="91138" y="20051"/>
                  <a:pt x="91138" y="44785"/>
                </a:cubicBezTo>
                <a:close/>
              </a:path>
            </a:pathLst>
          </a:custGeom>
          <a:solidFill>
            <a:srgbClr val="FFFFFF"/>
          </a:solidFill>
          <a:ln w="422" cap="flat">
            <a:noFill/>
            <a:prstDash val="solid"/>
            <a:miter/>
          </a:ln>
        </p:spPr>
        <p:txBody>
          <a:bodyPr rtlCol="0" anchor="ctr"/>
          <a:lstStyle/>
          <a:p>
            <a:endParaRPr lang="en-US" dirty="0">
              <a:solidFill>
                <a:srgbClr val="FFFFFF"/>
              </a:solidFill>
            </a:endParaRPr>
          </a:p>
        </p:txBody>
      </p:sp>
      <p:sp>
        <p:nvSpPr>
          <p:cNvPr id="15" name="Graphic 22">
            <a:extLst>
              <a:ext uri="{FF2B5EF4-FFF2-40B4-BE49-F238E27FC236}">
                <a16:creationId xmlns:a16="http://schemas.microsoft.com/office/drawing/2014/main" id="{53AA89D1-0C70-46BB-8E35-5722A4B18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7588" y="2177021"/>
            <a:ext cx="127714" cy="125516"/>
          </a:xfrm>
          <a:custGeom>
            <a:avLst/>
            <a:gdLst>
              <a:gd name="connsiteX0" fmla="*/ 63857 w 127714"/>
              <a:gd name="connsiteY0" fmla="*/ 18549 h 125516"/>
              <a:gd name="connsiteX1" fmla="*/ 108840 w 127714"/>
              <a:gd name="connsiteY1" fmla="*/ 62758 h 125516"/>
              <a:gd name="connsiteX2" fmla="*/ 63857 w 127714"/>
              <a:gd name="connsiteY2" fmla="*/ 106967 h 125516"/>
              <a:gd name="connsiteX3" fmla="*/ 18874 w 127714"/>
              <a:gd name="connsiteY3" fmla="*/ 62758 h 125516"/>
              <a:gd name="connsiteX4" fmla="*/ 63857 w 127714"/>
              <a:gd name="connsiteY4" fmla="*/ 18549 h 125516"/>
              <a:gd name="connsiteX5" fmla="*/ 63857 w 127714"/>
              <a:gd name="connsiteY5" fmla="*/ 0 h 125516"/>
              <a:gd name="connsiteX6" fmla="*/ 0 w 127714"/>
              <a:gd name="connsiteY6" fmla="*/ 62758 h 125516"/>
              <a:gd name="connsiteX7" fmla="*/ 63857 w 127714"/>
              <a:gd name="connsiteY7" fmla="*/ 125516 h 125516"/>
              <a:gd name="connsiteX8" fmla="*/ 127714 w 127714"/>
              <a:gd name="connsiteY8" fmla="*/ 62758 h 125516"/>
              <a:gd name="connsiteX9" fmla="*/ 63857 w 127714"/>
              <a:gd name="connsiteY9" fmla="*/ 0 h 1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5516">
                <a:moveTo>
                  <a:pt x="63857" y="18549"/>
                </a:moveTo>
                <a:cubicBezTo>
                  <a:pt x="88700" y="18549"/>
                  <a:pt x="108840" y="38342"/>
                  <a:pt x="108840" y="62758"/>
                </a:cubicBezTo>
                <a:cubicBezTo>
                  <a:pt x="108840" y="87174"/>
                  <a:pt x="88700" y="106967"/>
                  <a:pt x="63857" y="106967"/>
                </a:cubicBezTo>
                <a:cubicBezTo>
                  <a:pt x="39014" y="106967"/>
                  <a:pt x="18874" y="87174"/>
                  <a:pt x="18874" y="62758"/>
                </a:cubicBezTo>
                <a:cubicBezTo>
                  <a:pt x="18898" y="38352"/>
                  <a:pt x="39024" y="18573"/>
                  <a:pt x="63857" y="18549"/>
                </a:cubicBezTo>
                <a:moveTo>
                  <a:pt x="63857" y="0"/>
                </a:moveTo>
                <a:cubicBezTo>
                  <a:pt x="28590" y="0"/>
                  <a:pt x="0" y="28098"/>
                  <a:pt x="0" y="62758"/>
                </a:cubicBezTo>
                <a:cubicBezTo>
                  <a:pt x="0" y="97418"/>
                  <a:pt x="28590" y="125516"/>
                  <a:pt x="63857" y="125516"/>
                </a:cubicBezTo>
                <a:cubicBezTo>
                  <a:pt x="99124" y="125516"/>
                  <a:pt x="127714" y="97418"/>
                  <a:pt x="127714" y="62758"/>
                </a:cubicBezTo>
                <a:cubicBezTo>
                  <a:pt x="127714" y="28098"/>
                  <a:pt x="99124" y="0"/>
                  <a:pt x="63857" y="0"/>
                </a:cubicBezTo>
                <a:close/>
              </a:path>
            </a:pathLst>
          </a:custGeom>
          <a:solidFill>
            <a:srgbClr val="FFFFFF"/>
          </a:solidFill>
          <a:ln w="610" cap="flat">
            <a:noFill/>
            <a:prstDash val="solid"/>
            <a:miter/>
          </a:ln>
        </p:spPr>
        <p:txBody>
          <a:bodyPr rtlCol="0" anchor="ctr"/>
          <a:lstStyle/>
          <a:p>
            <a:endParaRPr lang="en-US" dirty="0">
              <a:solidFill>
                <a:srgbClr val="FFFFFF"/>
              </a:solidFill>
            </a:endParaRPr>
          </a:p>
        </p:txBody>
      </p:sp>
      <p:pic>
        <p:nvPicPr>
          <p:cNvPr id="5" name="Picture 4" descr="A group of people playing basketball&#10;&#10;AI-generated content may be incorrect.">
            <a:extLst>
              <a:ext uri="{FF2B5EF4-FFF2-40B4-BE49-F238E27FC236}">
                <a16:creationId xmlns:a16="http://schemas.microsoft.com/office/drawing/2014/main" id="{D7CE70FE-C6EF-3BF6-7F6B-23DD8A3705E2}"/>
              </a:ext>
            </a:extLst>
          </p:cNvPr>
          <p:cNvPicPr>
            <a:picLocks noChangeAspect="1"/>
          </p:cNvPicPr>
          <p:nvPr/>
        </p:nvPicPr>
        <p:blipFill>
          <a:blip r:embed="rId2"/>
          <a:stretch>
            <a:fillRect/>
          </a:stretch>
        </p:blipFill>
        <p:spPr>
          <a:xfrm>
            <a:off x="5908307" y="221115"/>
            <a:ext cx="6175609" cy="3207886"/>
          </a:xfrm>
          <a:prstGeom prst="rect">
            <a:avLst/>
          </a:prstGeom>
        </p:spPr>
      </p:pic>
      <p:pic>
        <p:nvPicPr>
          <p:cNvPr id="10" name="Picture 9" descr="A group of people in uniform holding flags&#10;&#10;AI-generated content may be incorrect.">
            <a:extLst>
              <a:ext uri="{FF2B5EF4-FFF2-40B4-BE49-F238E27FC236}">
                <a16:creationId xmlns:a16="http://schemas.microsoft.com/office/drawing/2014/main" id="{02BCD199-2234-3D6D-DA92-94519FF0A24E}"/>
              </a:ext>
            </a:extLst>
          </p:cNvPr>
          <p:cNvPicPr>
            <a:picLocks noChangeAspect="1"/>
          </p:cNvPicPr>
          <p:nvPr/>
        </p:nvPicPr>
        <p:blipFill>
          <a:blip r:embed="rId3"/>
          <a:stretch>
            <a:fillRect/>
          </a:stretch>
        </p:blipFill>
        <p:spPr>
          <a:xfrm>
            <a:off x="5908308" y="3359672"/>
            <a:ext cx="6192554" cy="3216688"/>
          </a:xfrm>
          <a:prstGeom prst="rect">
            <a:avLst/>
          </a:prstGeom>
        </p:spPr>
      </p:pic>
    </p:spTree>
    <p:extLst>
      <p:ext uri="{BB962C8B-B14F-4D97-AF65-F5344CB8AC3E}">
        <p14:creationId xmlns:p14="http://schemas.microsoft.com/office/powerpoint/2010/main" val="261506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97779"/>
            <a:ext cx="8229600" cy="1143000"/>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2800" b="1" i="1" dirty="0">
                <a:solidFill>
                  <a:srgbClr val="0070C0"/>
                </a:solidFill>
              </a:rPr>
              <a:t>On December 3</a:t>
            </a:r>
            <a:r>
              <a:rPr lang="en-US" sz="2800" b="1" i="1" baseline="30000" dirty="0">
                <a:solidFill>
                  <a:srgbClr val="0070C0"/>
                </a:solidFill>
              </a:rPr>
              <a:t>rd</a:t>
            </a:r>
            <a:r>
              <a:rPr lang="en-US" sz="2800" b="1" i="1" dirty="0">
                <a:solidFill>
                  <a:srgbClr val="0070C0"/>
                </a:solidFill>
              </a:rPr>
              <a:t>, 4</a:t>
            </a:r>
            <a:r>
              <a:rPr lang="en-US" sz="2800" b="1" i="1" baseline="30000" dirty="0">
                <a:solidFill>
                  <a:srgbClr val="0070C0"/>
                </a:solidFill>
              </a:rPr>
              <a:t>th</a:t>
            </a:r>
            <a:r>
              <a:rPr lang="en-US" sz="2800" b="1" i="1" dirty="0">
                <a:solidFill>
                  <a:srgbClr val="0070C0"/>
                </a:solidFill>
              </a:rPr>
              <a:t> &amp; 5</a:t>
            </a:r>
            <a:r>
              <a:rPr lang="en-US" sz="2800" b="1" i="1" baseline="30000" dirty="0">
                <a:solidFill>
                  <a:srgbClr val="0070C0"/>
                </a:solidFill>
              </a:rPr>
              <a:t>th</a:t>
            </a:r>
            <a:r>
              <a:rPr lang="en-US" sz="2800" b="1" i="1" dirty="0">
                <a:solidFill>
                  <a:srgbClr val="0070C0"/>
                </a:solidFill>
              </a:rPr>
              <a:t> Eight Boys Teams Will Compete At Jesuit Dallas And Eight Girls Teams Will Compete At Bishop Lynch!</a:t>
            </a:r>
            <a:endParaRPr lang="en-US" sz="2800" dirty="0">
              <a:solidFill>
                <a:srgbClr val="0070C0"/>
              </a:solidFill>
            </a:endParaRPr>
          </a:p>
        </p:txBody>
      </p:sp>
      <p:pic>
        <p:nvPicPr>
          <p:cNvPr id="4" name="Content Placeholder 3" descr="IMG_2627.JPG"/>
          <p:cNvPicPr>
            <a:picLocks noGrp="1" noChangeAspect="1"/>
          </p:cNvPicPr>
          <p:nvPr>
            <p:ph idx="1"/>
          </p:nvPr>
        </p:nvPicPr>
        <p:blipFill>
          <a:blip r:embed="rId2">
            <a:extLst>
              <a:ext uri="{28A0092B-C50C-407E-A947-70E740481C1C}">
                <a14:useLocalDpi xmlns:a14="http://schemas.microsoft.com/office/drawing/2010/main" val="0"/>
              </a:ext>
            </a:extLst>
          </a:blip>
          <a:srcRect t="4170" b="4170"/>
          <a:stretch>
            <a:fillRect/>
          </a:stretch>
        </p:blipFill>
        <p:spPr>
          <a:xfrm>
            <a:off x="1805173" y="2372025"/>
            <a:ext cx="4370982" cy="3160902"/>
          </a:xfrm>
          <a:prstGeom prst="rect">
            <a:avLst/>
          </a:prstGeom>
          <a:ln/>
        </p:spPr>
        <p:style>
          <a:lnRef idx="2">
            <a:schemeClr val="accent6"/>
          </a:lnRef>
          <a:fillRef idx="1">
            <a:schemeClr val="lt1"/>
          </a:fillRef>
          <a:effectRef idx="0">
            <a:schemeClr val="accent6"/>
          </a:effectRef>
          <a:fontRef idx="minor">
            <a:schemeClr val="dk1"/>
          </a:fontRef>
        </p:style>
      </p:pic>
      <p:sp>
        <p:nvSpPr>
          <p:cNvPr id="7" name="TextBox 6"/>
          <p:cNvSpPr txBox="1"/>
          <p:nvPr/>
        </p:nvSpPr>
        <p:spPr>
          <a:xfrm>
            <a:off x="2190391" y="6061070"/>
            <a:ext cx="369657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Eight Girls Teams at Bishop Lynch</a:t>
            </a:r>
          </a:p>
        </p:txBody>
      </p:sp>
      <p:sp>
        <p:nvSpPr>
          <p:cNvPr id="8" name="TextBox 7"/>
          <p:cNvSpPr txBox="1"/>
          <p:nvPr/>
        </p:nvSpPr>
        <p:spPr>
          <a:xfrm>
            <a:off x="6767106" y="6061070"/>
            <a:ext cx="344369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Eight Boys Teams at Jesuit Dallas</a:t>
            </a:r>
          </a:p>
        </p:txBody>
      </p:sp>
      <p:pic>
        <p:nvPicPr>
          <p:cNvPr id="9" name="Picture 8" descr="A group of people standing in a gym&#10;&#10;Description automatically generated">
            <a:extLst>
              <a:ext uri="{FF2B5EF4-FFF2-40B4-BE49-F238E27FC236}">
                <a16:creationId xmlns:a16="http://schemas.microsoft.com/office/drawing/2014/main" id="{63185ABB-1F72-85E4-025D-910E3B69912D}"/>
              </a:ext>
            </a:extLst>
          </p:cNvPr>
          <p:cNvPicPr>
            <a:picLocks noChangeAspect="1"/>
          </p:cNvPicPr>
          <p:nvPr/>
        </p:nvPicPr>
        <p:blipFill>
          <a:blip r:embed="rId3"/>
          <a:stretch>
            <a:fillRect/>
          </a:stretch>
        </p:blipFill>
        <p:spPr>
          <a:xfrm>
            <a:off x="6096000" y="2372026"/>
            <a:ext cx="4572001" cy="3160902"/>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869652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E5BB-AF30-4B82-1606-42E5BB7F4F12}"/>
              </a:ext>
            </a:extLst>
          </p:cNvPr>
          <p:cNvSpPr>
            <a:spLocks noGrp="1"/>
          </p:cNvSpPr>
          <p:nvPr>
            <p:ph type="title"/>
          </p:nvPr>
        </p:nvSpPr>
        <p:spPr>
          <a:xfrm>
            <a:off x="839787" y="188912"/>
            <a:ext cx="3932237" cy="1600200"/>
          </a:xfrm>
        </p:spPr>
        <p:style>
          <a:lnRef idx="2">
            <a:schemeClr val="accent1"/>
          </a:lnRef>
          <a:fillRef idx="1">
            <a:schemeClr val="lt1"/>
          </a:fillRef>
          <a:effectRef idx="0">
            <a:schemeClr val="accent1"/>
          </a:effectRef>
          <a:fontRef idx="minor">
            <a:schemeClr val="dk1"/>
          </a:fontRef>
        </p:style>
        <p:txBody>
          <a:bodyPr/>
          <a:lstStyle/>
          <a:p>
            <a:pPr algn="ctr"/>
            <a:r>
              <a:rPr lang="en-US" b="1" i="1" u="sng" dirty="0">
                <a:solidFill>
                  <a:srgbClr val="0070C0"/>
                </a:solidFill>
              </a:rPr>
              <a:t>What Do The Knights Contribute </a:t>
            </a:r>
          </a:p>
        </p:txBody>
      </p:sp>
      <p:sp>
        <p:nvSpPr>
          <p:cNvPr id="4" name="Text Placeholder 3">
            <a:extLst>
              <a:ext uri="{FF2B5EF4-FFF2-40B4-BE49-F238E27FC236}">
                <a16:creationId xmlns:a16="http://schemas.microsoft.com/office/drawing/2014/main" id="{111CE398-792C-E859-0692-F7504EA2EE93}"/>
              </a:ext>
            </a:extLst>
          </p:cNvPr>
          <p:cNvSpPr>
            <a:spLocks noGrp="1"/>
          </p:cNvSpPr>
          <p:nvPr>
            <p:ph type="body" sz="half" idx="2"/>
          </p:nvPr>
        </p:nvSpPr>
        <p:spPr/>
        <p:style>
          <a:lnRef idx="2">
            <a:schemeClr val="accent1"/>
          </a:lnRef>
          <a:fillRef idx="1">
            <a:schemeClr val="lt1"/>
          </a:fillRef>
          <a:effectRef idx="0">
            <a:schemeClr val="accent1"/>
          </a:effectRef>
          <a:fontRef idx="minor">
            <a:schemeClr val="dk1"/>
          </a:fontRef>
        </p:style>
        <p:txBody>
          <a:bodyPr>
            <a:normAutofit/>
          </a:bodyPr>
          <a:lstStyle/>
          <a:p>
            <a:pPr marL="285750" indent="-285750">
              <a:buFont typeface="Wingdings" pitchFamily="2" charset="2"/>
              <a:buChar char="q"/>
            </a:pPr>
            <a:r>
              <a:rPr lang="en-US" sz="1800" dirty="0">
                <a:solidFill>
                  <a:srgbClr val="0070C0"/>
                </a:solidFill>
              </a:rPr>
              <a:t>All Trophies And Awards</a:t>
            </a:r>
          </a:p>
          <a:p>
            <a:pPr marL="285750" indent="-285750">
              <a:buFont typeface="Wingdings" pitchFamily="2" charset="2"/>
              <a:buChar char="q"/>
            </a:pPr>
            <a:r>
              <a:rPr lang="en-US" sz="1800" dirty="0">
                <a:solidFill>
                  <a:srgbClr val="0070C0"/>
                </a:solidFill>
              </a:rPr>
              <a:t>Tee Shirts For All Participants</a:t>
            </a:r>
          </a:p>
          <a:p>
            <a:pPr marL="285750" indent="-285750">
              <a:buFont typeface="Wingdings" pitchFamily="2" charset="2"/>
              <a:buChar char="q"/>
            </a:pPr>
            <a:r>
              <a:rPr lang="en-US" sz="1800" dirty="0">
                <a:solidFill>
                  <a:srgbClr val="0070C0"/>
                </a:solidFill>
              </a:rPr>
              <a:t>Personalized Bag Tags</a:t>
            </a:r>
          </a:p>
          <a:p>
            <a:pPr marL="285750" indent="-285750">
              <a:buFont typeface="Wingdings" pitchFamily="2" charset="2"/>
              <a:buChar char="q"/>
            </a:pPr>
            <a:r>
              <a:rPr lang="en-US" sz="1800" dirty="0">
                <a:solidFill>
                  <a:srgbClr val="0070C0"/>
                </a:solidFill>
              </a:rPr>
              <a:t>Food For Teams After Games</a:t>
            </a:r>
          </a:p>
          <a:p>
            <a:pPr marL="285750" indent="-285750">
              <a:buFont typeface="Wingdings" pitchFamily="2" charset="2"/>
              <a:buChar char="q"/>
            </a:pPr>
            <a:r>
              <a:rPr lang="en-US" sz="1800" dirty="0">
                <a:solidFill>
                  <a:srgbClr val="0070C0"/>
                </a:solidFill>
              </a:rPr>
              <a:t>Commemorative Coach’s Gift</a:t>
            </a:r>
          </a:p>
          <a:p>
            <a:pPr marL="285750" indent="-285750">
              <a:buFont typeface="Wingdings" pitchFamily="2" charset="2"/>
              <a:buChar char="q"/>
            </a:pPr>
            <a:r>
              <a:rPr lang="en-US" sz="1800" dirty="0">
                <a:solidFill>
                  <a:srgbClr val="0070C0"/>
                </a:solidFill>
              </a:rPr>
              <a:t>Stipend For Each Host School For Referees, Security, Operations, Etc.</a:t>
            </a:r>
          </a:p>
          <a:p>
            <a:pPr marL="285750" indent="-285750">
              <a:buFont typeface="Wingdings" pitchFamily="2" charset="2"/>
              <a:buChar char="q"/>
            </a:pPr>
            <a:r>
              <a:rPr lang="en-US" sz="1800" dirty="0">
                <a:solidFill>
                  <a:srgbClr val="0070C0"/>
                </a:solidFill>
              </a:rPr>
              <a:t>50 Page Color Program</a:t>
            </a:r>
          </a:p>
          <a:p>
            <a:pPr marL="285750" indent="-285750">
              <a:buFont typeface="Wingdings" pitchFamily="2" charset="2"/>
              <a:buChar char="q"/>
            </a:pPr>
            <a:r>
              <a:rPr lang="en-US" sz="1800" dirty="0">
                <a:solidFill>
                  <a:srgbClr val="0070C0"/>
                </a:solidFill>
              </a:rPr>
              <a:t>Volunteers At The Tournament</a:t>
            </a:r>
          </a:p>
          <a:p>
            <a:pPr marL="285750" indent="-285750">
              <a:buFont typeface="Wingdings" pitchFamily="2" charset="2"/>
              <a:buChar char="q"/>
            </a:pPr>
            <a:r>
              <a:rPr lang="en-US" sz="1800" dirty="0">
                <a:solidFill>
                  <a:srgbClr val="0070C0"/>
                </a:solidFill>
              </a:rPr>
              <a:t>Color Corp At Both Sites</a:t>
            </a:r>
          </a:p>
        </p:txBody>
      </p:sp>
      <p:pic>
        <p:nvPicPr>
          <p:cNvPr id="11" name="Content Placeholder 10" descr="Two cups on a counter&#10;&#10;AI-generated content may be incorrect.">
            <a:extLst>
              <a:ext uri="{FF2B5EF4-FFF2-40B4-BE49-F238E27FC236}">
                <a16:creationId xmlns:a16="http://schemas.microsoft.com/office/drawing/2014/main" id="{45482B3B-79D7-9C62-F76C-D385BF8AD666}"/>
              </a:ext>
            </a:extLst>
          </p:cNvPr>
          <p:cNvPicPr>
            <a:picLocks noGrp="1" noChangeAspect="1"/>
          </p:cNvPicPr>
          <p:nvPr>
            <p:ph idx="1"/>
          </p:nvPr>
        </p:nvPicPr>
        <p:blipFill>
          <a:blip r:embed="rId2"/>
          <a:stretch>
            <a:fillRect/>
          </a:stretch>
        </p:blipFill>
        <p:spPr>
          <a:xfrm>
            <a:off x="8720136" y="1157288"/>
            <a:ext cx="2743199" cy="2057399"/>
          </a:xfrm>
        </p:spPr>
      </p:pic>
      <p:pic>
        <p:nvPicPr>
          <p:cNvPr id="13" name="Picture 12" descr="A shirt with a graphic design on it&#10;&#10;AI-generated content may be incorrect.">
            <a:extLst>
              <a:ext uri="{FF2B5EF4-FFF2-40B4-BE49-F238E27FC236}">
                <a16:creationId xmlns:a16="http://schemas.microsoft.com/office/drawing/2014/main" id="{4D2FD1D0-9A91-107B-9C75-1F609854E950}"/>
              </a:ext>
            </a:extLst>
          </p:cNvPr>
          <p:cNvPicPr>
            <a:picLocks noChangeAspect="1"/>
          </p:cNvPicPr>
          <p:nvPr/>
        </p:nvPicPr>
        <p:blipFill>
          <a:blip r:embed="rId3"/>
          <a:stretch>
            <a:fillRect/>
          </a:stretch>
        </p:blipFill>
        <p:spPr>
          <a:xfrm>
            <a:off x="6096000" y="3593571"/>
            <a:ext cx="2177260" cy="2903013"/>
          </a:xfrm>
          <a:prstGeom prst="rect">
            <a:avLst/>
          </a:prstGeom>
        </p:spPr>
      </p:pic>
      <p:pic>
        <p:nvPicPr>
          <p:cNvPr id="15" name="Picture 14" descr="A plastic tag with a logo on it&#10;&#10;AI-generated content may be incorrect.">
            <a:extLst>
              <a:ext uri="{FF2B5EF4-FFF2-40B4-BE49-F238E27FC236}">
                <a16:creationId xmlns:a16="http://schemas.microsoft.com/office/drawing/2014/main" id="{3D1C7F4A-D590-1A43-51D1-64BF9EF704E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14839" t="23691" r="23750"/>
          <a:stretch>
            <a:fillRect/>
          </a:stretch>
        </p:blipFill>
        <p:spPr>
          <a:xfrm>
            <a:off x="9225615" y="3570401"/>
            <a:ext cx="1432859" cy="2373934"/>
          </a:xfrm>
          <a:prstGeom prst="rect">
            <a:avLst/>
          </a:prstGeom>
        </p:spPr>
      </p:pic>
      <p:pic>
        <p:nvPicPr>
          <p:cNvPr id="5" name="Picture 4" descr="A poster of a basketball player&#10;&#10;AI-generated content may be incorrect.">
            <a:extLst>
              <a:ext uri="{FF2B5EF4-FFF2-40B4-BE49-F238E27FC236}">
                <a16:creationId xmlns:a16="http://schemas.microsoft.com/office/drawing/2014/main" id="{5B29FA55-1F48-8502-9E71-9918480FE71E}"/>
              </a:ext>
            </a:extLst>
          </p:cNvPr>
          <p:cNvPicPr>
            <a:picLocks noChangeAspect="1"/>
          </p:cNvPicPr>
          <p:nvPr/>
        </p:nvPicPr>
        <p:blipFill>
          <a:blip r:embed="rId6"/>
          <a:stretch>
            <a:fillRect/>
          </a:stretch>
        </p:blipFill>
        <p:spPr>
          <a:xfrm rot="5400000">
            <a:off x="5350571" y="1007370"/>
            <a:ext cx="2801139" cy="2100854"/>
          </a:xfrm>
          <a:prstGeom prst="rect">
            <a:avLst/>
          </a:prstGeom>
        </p:spPr>
      </p:pic>
    </p:spTree>
    <p:extLst>
      <p:ext uri="{BB962C8B-B14F-4D97-AF65-F5344CB8AC3E}">
        <p14:creationId xmlns:p14="http://schemas.microsoft.com/office/powerpoint/2010/main" val="2595462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5F76EC-096E-187C-81B1-C85EA72A58AB}"/>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ctr"/>
            <a:r>
              <a:rPr lang="en-US" sz="4600" b="1" i="1" dirty="0"/>
              <a:t>The Tournament Program</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9800184A-A326-5294-9364-7DB3307AA920}"/>
              </a:ext>
            </a:extLst>
          </p:cNvPr>
          <p:cNvSpPr>
            <a:spLocks noGrp="1"/>
          </p:cNvSpPr>
          <p:nvPr>
            <p:ph type="body" sz="half" idx="2"/>
          </p:nvPr>
        </p:nvSpPr>
        <p:spPr>
          <a:xfrm>
            <a:off x="640080" y="2872899"/>
            <a:ext cx="4243589" cy="3320668"/>
          </a:xfrm>
        </p:spPr>
        <p:txBody>
          <a:bodyPr vert="horz" lIns="91440" tIns="45720" rIns="91440" bIns="45720" rtlCol="0">
            <a:normAutofit fontScale="92500" lnSpcReduction="10000"/>
          </a:bodyPr>
          <a:lstStyle/>
          <a:p>
            <a:pPr indent="-228600">
              <a:buFont typeface="Arial" panose="020B0604020202020204" pitchFamily="34" charset="0"/>
              <a:buChar char="•"/>
            </a:pPr>
            <a:endParaRPr lang="en-US" sz="1700" dirty="0"/>
          </a:p>
          <a:p>
            <a:pPr marL="285750" indent="-228600">
              <a:buFont typeface="Arial" panose="020B0604020202020204" pitchFamily="34" charset="0"/>
              <a:buChar char="•"/>
            </a:pPr>
            <a:r>
              <a:rPr lang="en-US" sz="2000" b="1" dirty="0"/>
              <a:t>50 High Gloss Color Pages</a:t>
            </a:r>
          </a:p>
          <a:p>
            <a:pPr marL="285750" indent="-228600">
              <a:buFont typeface="Arial" panose="020B0604020202020204" pitchFamily="34" charset="0"/>
              <a:buChar char="•"/>
            </a:pPr>
            <a:r>
              <a:rPr lang="en-US" sz="2000" b="1" dirty="0"/>
              <a:t>Includes All Team Rosters &amp; Brackets for the Tournament</a:t>
            </a:r>
          </a:p>
          <a:p>
            <a:pPr marL="285750" indent="-228600">
              <a:buFont typeface="Arial" panose="020B0604020202020204" pitchFamily="34" charset="0"/>
              <a:buChar char="•"/>
            </a:pPr>
            <a:r>
              <a:rPr lang="en-US" sz="2000" b="1" dirty="0"/>
              <a:t>Sales Of Advertising &amp; Sponsorships In This Program Fund The Entire Tournament</a:t>
            </a:r>
          </a:p>
          <a:p>
            <a:pPr marL="285750" indent="-228600">
              <a:buFont typeface="Arial" panose="020B0604020202020204" pitchFamily="34" charset="0"/>
              <a:buChar char="•"/>
            </a:pPr>
            <a:r>
              <a:rPr lang="en-US" sz="2000" b="1" dirty="0"/>
              <a:t>Combination of Sources For Advertising &amp; Sponsorships</a:t>
            </a:r>
          </a:p>
          <a:p>
            <a:pPr marL="285750" indent="-228600">
              <a:buFont typeface="Arial" panose="020B0604020202020204" pitchFamily="34" charset="0"/>
              <a:buChar char="•"/>
            </a:pPr>
            <a:r>
              <a:rPr lang="en-US" sz="2000" b="1" dirty="0"/>
              <a:t>Creative Contributions From Many Knights</a:t>
            </a:r>
          </a:p>
        </p:txBody>
      </p:sp>
      <p:pic>
        <p:nvPicPr>
          <p:cNvPr id="7" name="Picture Placeholder 6" descr="A book on a table&#10;&#10;AI-generated content may be incorrect.">
            <a:extLst>
              <a:ext uri="{FF2B5EF4-FFF2-40B4-BE49-F238E27FC236}">
                <a16:creationId xmlns:a16="http://schemas.microsoft.com/office/drawing/2014/main" id="{744158CC-0102-F5A3-0143-C3ECEBE8BC22}"/>
              </a:ext>
            </a:extLst>
          </p:cNvPr>
          <p:cNvPicPr>
            <a:picLocks noGrp="1" noChangeAspect="1"/>
          </p:cNvPicPr>
          <p:nvPr>
            <p:ph type="pic" idx="1"/>
          </p:nvPr>
        </p:nvPicPr>
        <p:blipFill>
          <a:blip r:embed="rId2"/>
          <a:srcRect l="2508" r="2508"/>
          <a:stretch>
            <a:fillRect/>
          </a:stretch>
        </p:blipFill>
        <p:spPr>
          <a:xfrm rot="5400000">
            <a:off x="5380831" y="789782"/>
            <a:ext cx="6172200" cy="5268912"/>
          </a:xfrm>
        </p:spPr>
      </p:pic>
    </p:spTree>
    <p:extLst>
      <p:ext uri="{BB962C8B-B14F-4D97-AF65-F5344CB8AC3E}">
        <p14:creationId xmlns:p14="http://schemas.microsoft.com/office/powerpoint/2010/main" val="3177769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1500971-E01D-B67C-78C4-AC9D5A5CC79B}"/>
              </a:ext>
            </a:extLst>
          </p:cNvPr>
          <p:cNvGraphicFramePr>
            <a:graphicFrameLocks/>
          </p:cNvGraphicFramePr>
          <p:nvPr>
            <p:extLst>
              <p:ext uri="{D42A27DB-BD31-4B8C-83A1-F6EECF244321}">
                <p14:modId xmlns:p14="http://schemas.microsoft.com/office/powerpoint/2010/main" val="837983239"/>
              </p:ext>
            </p:extLst>
          </p:nvPr>
        </p:nvGraphicFramePr>
        <p:xfrm>
          <a:off x="200026" y="242888"/>
          <a:ext cx="11858624" cy="63988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5852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708DC-FD85-1F75-588F-B4D50954BA42}"/>
              </a:ext>
            </a:extLst>
          </p:cNvPr>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en-US" b="1" i="1" u="sng" dirty="0">
                <a:solidFill>
                  <a:srgbClr val="0070C0"/>
                </a:solidFill>
              </a:rPr>
              <a:t>So, What Can I Do To Support The 2026 Tournament?</a:t>
            </a:r>
          </a:p>
        </p:txBody>
      </p:sp>
      <p:sp>
        <p:nvSpPr>
          <p:cNvPr id="3" name="Content Placeholder 2">
            <a:extLst>
              <a:ext uri="{FF2B5EF4-FFF2-40B4-BE49-F238E27FC236}">
                <a16:creationId xmlns:a16="http://schemas.microsoft.com/office/drawing/2014/main" id="{CF349878-3060-AC98-A9C0-C932B92D334B}"/>
              </a:ext>
            </a:extLst>
          </p:cNvPr>
          <p:cNvSpPr>
            <a:spLocks noGrp="1"/>
          </p:cNvSpPr>
          <p:nvPr>
            <p:ph idx="1"/>
          </p:nvPr>
        </p:nvSpPr>
        <p:spPr>
          <a:xfrm>
            <a:off x="5183188" y="771525"/>
            <a:ext cx="6172200" cy="5089525"/>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marL="0" indent="0" algn="ctr" rtl="0" eaLnBrk="1" latinLnBrk="0" hangingPunct="1">
              <a:lnSpc>
                <a:spcPct val="90000"/>
              </a:lnSpc>
              <a:spcBef>
                <a:spcPts val="1000"/>
              </a:spcBef>
              <a:buNone/>
            </a:pPr>
            <a:r>
              <a:rPr lang="en-US" sz="3200" b="1" dirty="0">
                <a:solidFill>
                  <a:srgbClr val="0070C0"/>
                </a:solidFill>
                <a:effectLst/>
                <a:latin typeface="Aptos" panose="020B0004020202020204" pitchFamily="34" charset="0"/>
              </a:rPr>
              <a:t>To Support An Advertisement For Your Council Or A Platinum or Gold  Sponsorship:</a:t>
            </a:r>
            <a:endParaRPr lang="en-US" sz="3200" dirty="0">
              <a:solidFill>
                <a:srgbClr val="0070C0"/>
              </a:solidFill>
              <a:effectLst/>
              <a:latin typeface="Aptos" panose="020B0004020202020204" pitchFamily="34" charset="0"/>
            </a:endParaRPr>
          </a:p>
          <a:p>
            <a:pPr marL="0" indent="0" algn="ctr" rtl="0" eaLnBrk="1" latinLnBrk="0" hangingPunct="1">
              <a:lnSpc>
                <a:spcPct val="90000"/>
              </a:lnSpc>
              <a:spcBef>
                <a:spcPts val="1000"/>
              </a:spcBef>
              <a:buNone/>
            </a:pPr>
            <a:r>
              <a:rPr lang="en-US" sz="3200" dirty="0">
                <a:solidFill>
                  <a:srgbClr val="0070C0"/>
                </a:solidFill>
                <a:effectLst/>
                <a:latin typeface="Aptos" panose="020B0004020202020204" pitchFamily="34" charset="0"/>
              </a:rPr>
              <a:t>​</a:t>
            </a:r>
          </a:p>
          <a:p>
            <a:pPr marL="514350" indent="-514350" algn="ctr" rtl="0" eaLnBrk="1" latinLnBrk="0" hangingPunct="1">
              <a:lnSpc>
                <a:spcPct val="90000"/>
              </a:lnSpc>
              <a:spcBef>
                <a:spcPts val="1000"/>
              </a:spcBef>
              <a:buAutoNum type="arabicParenR"/>
            </a:pPr>
            <a:r>
              <a:rPr lang="en-US" sz="3200" b="1" dirty="0">
                <a:solidFill>
                  <a:srgbClr val="0070C0"/>
                </a:solidFill>
                <a:effectLst/>
                <a:latin typeface="Aptos" panose="020B0004020202020204" pitchFamily="34" charset="0"/>
              </a:rPr>
              <a:t>Complete The Form Distributed Today</a:t>
            </a:r>
          </a:p>
          <a:p>
            <a:pPr marL="0" indent="0" algn="ctr" rtl="0" eaLnBrk="1" latinLnBrk="0" hangingPunct="1">
              <a:lnSpc>
                <a:spcPct val="90000"/>
              </a:lnSpc>
              <a:spcBef>
                <a:spcPts val="1000"/>
              </a:spcBef>
              <a:buNone/>
            </a:pPr>
            <a:endParaRPr lang="en-US" sz="3200" dirty="0">
              <a:solidFill>
                <a:srgbClr val="0070C0"/>
              </a:solidFill>
              <a:effectLst/>
              <a:latin typeface="Aptos" panose="020B0004020202020204" pitchFamily="34" charset="0"/>
            </a:endParaRPr>
          </a:p>
          <a:p>
            <a:pPr marL="0" indent="0" algn="ctr" rtl="0" eaLnBrk="1" latinLnBrk="0" hangingPunct="1">
              <a:lnSpc>
                <a:spcPct val="90000"/>
              </a:lnSpc>
              <a:spcBef>
                <a:spcPts val="1000"/>
              </a:spcBef>
              <a:buNone/>
            </a:pPr>
            <a:r>
              <a:rPr lang="en-US" sz="3200" b="1" dirty="0">
                <a:solidFill>
                  <a:srgbClr val="0070C0"/>
                </a:solidFill>
                <a:effectLst/>
                <a:latin typeface="Aptos" panose="020B0004020202020204" pitchFamily="34" charset="0"/>
              </a:rPr>
              <a:t>OR</a:t>
            </a:r>
            <a:endParaRPr lang="en-US" sz="3200" dirty="0">
              <a:solidFill>
                <a:srgbClr val="0070C0"/>
              </a:solidFill>
              <a:effectLst/>
              <a:latin typeface="Aptos" panose="020B0004020202020204" pitchFamily="34" charset="0"/>
            </a:endParaRPr>
          </a:p>
          <a:p>
            <a:pPr marL="0" indent="0" algn="ctr" rtl="0" eaLnBrk="1" latinLnBrk="0" hangingPunct="1">
              <a:lnSpc>
                <a:spcPct val="90000"/>
              </a:lnSpc>
              <a:spcBef>
                <a:spcPts val="1000"/>
              </a:spcBef>
              <a:buNone/>
            </a:pPr>
            <a:r>
              <a:rPr lang="en-US" sz="3200" dirty="0">
                <a:solidFill>
                  <a:srgbClr val="0070C0"/>
                </a:solidFill>
                <a:effectLst/>
                <a:latin typeface="Aptos" panose="020B0004020202020204" pitchFamily="34" charset="0"/>
              </a:rPr>
              <a:t>​</a:t>
            </a:r>
          </a:p>
          <a:p>
            <a:pPr marL="0" indent="0" algn="ctr" rtl="0" eaLnBrk="1" latinLnBrk="0" hangingPunct="1">
              <a:lnSpc>
                <a:spcPct val="90000"/>
              </a:lnSpc>
              <a:spcBef>
                <a:spcPts val="1000"/>
              </a:spcBef>
              <a:buNone/>
            </a:pPr>
            <a:r>
              <a:rPr lang="en-US" sz="3200" b="1" dirty="0">
                <a:solidFill>
                  <a:srgbClr val="0070C0"/>
                </a:solidFill>
                <a:effectLst/>
                <a:latin typeface="Aptos" panose="020B0004020202020204" pitchFamily="34" charset="0"/>
              </a:rPr>
              <a:t>2) Visit The “Store” Section on </a:t>
            </a:r>
            <a:r>
              <a:rPr lang="en-US" sz="3200" b="1" dirty="0">
                <a:solidFill>
                  <a:srgbClr val="0070C0"/>
                </a:solidFill>
                <a:effectLst/>
                <a:latin typeface="Aptos" panose="020B0004020202020204" pitchFamily="34" charset="0"/>
                <a:hlinkClick r:id="rId2"/>
              </a:rPr>
              <a:t>www.kofcdallas.org</a:t>
            </a:r>
            <a:endParaRPr lang="en-US" sz="3200" dirty="0">
              <a:solidFill>
                <a:srgbClr val="0070C0"/>
              </a:solidFill>
              <a:effectLst/>
              <a:latin typeface="Aptos" panose="020B0004020202020204" pitchFamily="34" charset="0"/>
            </a:endParaRPr>
          </a:p>
          <a:p>
            <a:pPr marL="0" indent="0" algn="ctr" rtl="0" eaLnBrk="1" latinLnBrk="0" hangingPunct="1">
              <a:lnSpc>
                <a:spcPct val="90000"/>
              </a:lnSpc>
              <a:spcBef>
                <a:spcPts val="1000"/>
              </a:spcBef>
              <a:buNone/>
            </a:pPr>
            <a:r>
              <a:rPr lang="en-US" sz="3200" dirty="0">
                <a:solidFill>
                  <a:srgbClr val="0070C0"/>
                </a:solidFill>
                <a:effectLst/>
                <a:latin typeface="Aptos" panose="020B0004020202020204" pitchFamily="34" charset="0"/>
              </a:rPr>
              <a:t>​</a:t>
            </a:r>
            <a:endParaRPr lang="en-US" dirty="0">
              <a:solidFill>
                <a:srgbClr val="0070C0"/>
              </a:solidFill>
            </a:endParaRPr>
          </a:p>
        </p:txBody>
      </p:sp>
      <p:sp>
        <p:nvSpPr>
          <p:cNvPr id="4" name="Text Placeholder 3">
            <a:extLst>
              <a:ext uri="{FF2B5EF4-FFF2-40B4-BE49-F238E27FC236}">
                <a16:creationId xmlns:a16="http://schemas.microsoft.com/office/drawing/2014/main" id="{B98BC1B8-D7E2-3E4D-31E1-29268D172CF3}"/>
              </a:ext>
            </a:extLst>
          </p:cNvPr>
          <p:cNvSpPr>
            <a:spLocks noGrp="1"/>
          </p:cNvSpPr>
          <p:nvPr>
            <p:ph type="body" sz="half" idx="2"/>
          </p:nvPr>
        </p:nvSpPr>
        <p:spPr>
          <a:xfrm>
            <a:off x="839788" y="2592387"/>
            <a:ext cx="3932237" cy="3811588"/>
          </a:xfrm>
        </p:spPr>
        <p:txBody>
          <a:bodyPr>
            <a:normAutofit/>
          </a:bodyPr>
          <a:lstStyle/>
          <a:p>
            <a:pPr marL="342900" indent="-342900">
              <a:buFont typeface="Wingdings" pitchFamily="2" charset="2"/>
              <a:buChar char="ü"/>
            </a:pPr>
            <a:r>
              <a:rPr lang="en-US" sz="2400" dirty="0"/>
              <a:t>Have My Council Commit To An Ad In </a:t>
            </a:r>
            <a:r>
              <a:rPr lang="en-US" sz="2400"/>
              <a:t>The 2026 </a:t>
            </a:r>
            <a:r>
              <a:rPr lang="en-US" sz="2400" dirty="0"/>
              <a:t>Tournament Program!</a:t>
            </a:r>
          </a:p>
          <a:p>
            <a:pPr marL="342900" indent="-342900">
              <a:buFont typeface="Wingdings" pitchFamily="2" charset="2"/>
              <a:buChar char="ü"/>
            </a:pPr>
            <a:r>
              <a:rPr lang="en-US" sz="2400" dirty="0"/>
              <a:t>Encourage All Brothers In My Council To At Least Consider A Platinum or Gold Sponsorship!</a:t>
            </a:r>
          </a:p>
          <a:p>
            <a:pPr marL="342900" indent="-342900">
              <a:buFont typeface="Wingdings" pitchFamily="2" charset="2"/>
              <a:buChar char="ü"/>
            </a:pPr>
            <a:r>
              <a:rPr lang="en-US" sz="2400" dirty="0"/>
              <a:t>Approach A Local Business To Support The Tournament!</a:t>
            </a:r>
          </a:p>
        </p:txBody>
      </p:sp>
    </p:spTree>
    <p:extLst>
      <p:ext uri="{BB962C8B-B14F-4D97-AF65-F5344CB8AC3E}">
        <p14:creationId xmlns:p14="http://schemas.microsoft.com/office/powerpoint/2010/main" val="3183046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5ECB-0C1E-5C9D-458F-9B56E8F470D9}"/>
              </a:ext>
            </a:extLst>
          </p:cNvPr>
          <p:cNvSpPr>
            <a:spLocks noGrp="1"/>
          </p:cNvSpPr>
          <p:nvPr>
            <p:ph type="title"/>
          </p:nvPr>
        </p:nvSpPr>
        <p:spPr/>
        <p:txBody>
          <a:bodyPr/>
          <a:lstStyle/>
          <a:p>
            <a:pPr algn="ctr"/>
            <a:r>
              <a:rPr lang="en-US" b="1" u="sng" dirty="0">
                <a:solidFill>
                  <a:srgbClr val="0070C0"/>
                </a:solidFill>
              </a:rPr>
              <a:t>QR Code To Commit To An Ad</a:t>
            </a:r>
          </a:p>
        </p:txBody>
      </p:sp>
      <p:pic>
        <p:nvPicPr>
          <p:cNvPr id="5" name="Content Placeholder 4" descr="A qr code with circles and dots&#10;&#10;AI-generated content may be incorrect.">
            <a:extLst>
              <a:ext uri="{FF2B5EF4-FFF2-40B4-BE49-F238E27FC236}">
                <a16:creationId xmlns:a16="http://schemas.microsoft.com/office/drawing/2014/main" id="{D2715480-F26E-1695-1011-33AF323FBC2B}"/>
              </a:ext>
            </a:extLst>
          </p:cNvPr>
          <p:cNvPicPr>
            <a:picLocks noGrp="1" noChangeAspect="1"/>
          </p:cNvPicPr>
          <p:nvPr>
            <p:ph idx="1"/>
          </p:nvPr>
        </p:nvPicPr>
        <p:blipFill>
          <a:blip r:embed="rId2"/>
          <a:stretch>
            <a:fillRect/>
          </a:stretch>
        </p:blipFill>
        <p:spPr>
          <a:xfrm>
            <a:off x="4508500" y="2413794"/>
            <a:ext cx="3175000" cy="3175000"/>
          </a:xfrm>
        </p:spPr>
      </p:pic>
      <p:sp>
        <p:nvSpPr>
          <p:cNvPr id="6" name="TextBox 5">
            <a:extLst>
              <a:ext uri="{FF2B5EF4-FFF2-40B4-BE49-F238E27FC236}">
                <a16:creationId xmlns:a16="http://schemas.microsoft.com/office/drawing/2014/main" id="{F978F348-4256-189B-2476-5CEEDE5DC324}"/>
              </a:ext>
            </a:extLst>
          </p:cNvPr>
          <p:cNvSpPr txBox="1"/>
          <p:nvPr/>
        </p:nvSpPr>
        <p:spPr>
          <a:xfrm>
            <a:off x="4508500" y="6086475"/>
            <a:ext cx="3175000" cy="369332"/>
          </a:xfrm>
          <a:prstGeom prst="rect">
            <a:avLst/>
          </a:prstGeom>
          <a:noFill/>
        </p:spPr>
        <p:txBody>
          <a:bodyPr wrap="square" rtlCol="0">
            <a:spAutoFit/>
          </a:bodyPr>
          <a:lstStyle/>
          <a:p>
            <a:pPr algn="ctr"/>
            <a:r>
              <a:rPr lang="en-US" dirty="0"/>
              <a:t>Kofcdallas.org/store</a:t>
            </a:r>
          </a:p>
        </p:txBody>
      </p:sp>
    </p:spTree>
    <p:extLst>
      <p:ext uri="{BB962C8B-B14F-4D97-AF65-F5344CB8AC3E}">
        <p14:creationId xmlns:p14="http://schemas.microsoft.com/office/powerpoint/2010/main" val="2241852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E035-003A-3E6B-E7E5-DB96898A8C07}"/>
              </a:ext>
            </a:extLst>
          </p:cNvPr>
          <p:cNvSpPr>
            <a:spLocks noGrp="1"/>
          </p:cNvSpPr>
          <p:nvPr>
            <p:ph type="title"/>
          </p:nvPr>
        </p:nvSpPr>
        <p:spPr/>
        <p:txBody>
          <a:bodyPr/>
          <a:lstStyle/>
          <a:p>
            <a:pPr algn="ctr"/>
            <a:r>
              <a:rPr lang="en-US" b="1" u="sng" dirty="0">
                <a:solidFill>
                  <a:srgbClr val="0070C0"/>
                </a:solidFill>
              </a:rPr>
              <a:t>QR Code For A Platinum Or Gold Sponsorship</a:t>
            </a:r>
          </a:p>
        </p:txBody>
      </p:sp>
      <p:pic>
        <p:nvPicPr>
          <p:cNvPr id="5" name="Content Placeholder 4" descr="A qr code with black squares&#10;&#10;AI-generated content may be incorrect.">
            <a:extLst>
              <a:ext uri="{FF2B5EF4-FFF2-40B4-BE49-F238E27FC236}">
                <a16:creationId xmlns:a16="http://schemas.microsoft.com/office/drawing/2014/main" id="{6131C768-1240-3EBB-E450-5E154F73DF92}"/>
              </a:ext>
            </a:extLst>
          </p:cNvPr>
          <p:cNvPicPr>
            <a:picLocks noGrp="1" noChangeAspect="1"/>
          </p:cNvPicPr>
          <p:nvPr>
            <p:ph idx="1"/>
          </p:nvPr>
        </p:nvPicPr>
        <p:blipFill>
          <a:blip r:embed="rId2"/>
          <a:stretch>
            <a:fillRect/>
          </a:stretch>
        </p:blipFill>
        <p:spPr>
          <a:xfrm>
            <a:off x="4508500" y="2413794"/>
            <a:ext cx="3175000" cy="3175000"/>
          </a:xfrm>
        </p:spPr>
      </p:pic>
      <p:sp>
        <p:nvSpPr>
          <p:cNvPr id="6" name="TextBox 5">
            <a:extLst>
              <a:ext uri="{FF2B5EF4-FFF2-40B4-BE49-F238E27FC236}">
                <a16:creationId xmlns:a16="http://schemas.microsoft.com/office/drawing/2014/main" id="{AC4DA792-BF05-413E-23D2-810D661B7F9B}"/>
              </a:ext>
            </a:extLst>
          </p:cNvPr>
          <p:cNvSpPr txBox="1"/>
          <p:nvPr/>
        </p:nvSpPr>
        <p:spPr>
          <a:xfrm>
            <a:off x="4508501" y="6072188"/>
            <a:ext cx="3175000" cy="369332"/>
          </a:xfrm>
          <a:prstGeom prst="rect">
            <a:avLst/>
          </a:prstGeom>
          <a:noFill/>
        </p:spPr>
        <p:txBody>
          <a:bodyPr wrap="square" rtlCol="0">
            <a:spAutoFit/>
          </a:bodyPr>
          <a:lstStyle/>
          <a:p>
            <a:pPr algn="ctr"/>
            <a:r>
              <a:rPr lang="en-US" b="1" dirty="0"/>
              <a:t>Kofcdallas.org/store</a:t>
            </a:r>
          </a:p>
        </p:txBody>
      </p:sp>
    </p:spTree>
    <p:extLst>
      <p:ext uri="{BB962C8B-B14F-4D97-AF65-F5344CB8AC3E}">
        <p14:creationId xmlns:p14="http://schemas.microsoft.com/office/powerpoint/2010/main" val="1550529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399</TotalTime>
  <Words>371</Words>
  <Application>Microsoft Macintosh PowerPoint</Application>
  <PresentationFormat>Widescreen</PresentationFormat>
  <Paragraphs>54</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Wingdings</vt:lpstr>
      <vt:lpstr>Office Theme</vt:lpstr>
      <vt:lpstr>63rd Annual Knights of Columbus Bob Stras Memorial HS Basketball Tournament</vt:lpstr>
      <vt:lpstr>  Why Have The Knights of Columbus of the Dallas Diocese Done This For 63 Years?   1) To Connect The Knights With The Youth of Our Diocese   2) To Publicize The Mission And  Purpose of The Knights  3) To Support Two of Our Largest Catholic High Schools  4) To Honor The Legacy of Our Departed Brother – SK Bob Stras  </vt:lpstr>
      <vt:lpstr>On December 3rd, 4th &amp; 5th Eight Boys Teams Will Compete At Jesuit Dallas And Eight Girls Teams Will Compete At Bishop Lynch!</vt:lpstr>
      <vt:lpstr>What Do The Knights Contribute </vt:lpstr>
      <vt:lpstr>The Tournament Program</vt:lpstr>
      <vt:lpstr>PowerPoint Presentation</vt:lpstr>
      <vt:lpstr>So, What Can I Do To Support The 2026 Tournament?</vt:lpstr>
      <vt:lpstr>QR Code To Commit To An Ad</vt:lpstr>
      <vt:lpstr>QR Code For A Platinum Or Gold Sponsorship</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jack fleischer</dc:creator>
  <cp:lastModifiedBy>jack fleischer</cp:lastModifiedBy>
  <cp:revision>20</cp:revision>
  <dcterms:created xsi:type="dcterms:W3CDTF">2025-06-05T16:39:10Z</dcterms:created>
  <dcterms:modified xsi:type="dcterms:W3CDTF">2026-07-07T16:42:52Z</dcterms:modified>
</cp:coreProperties>
</file>