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42"/>
  </p:notesMasterIdLst>
  <p:sldIdLst>
    <p:sldId id="2629" r:id="rId2"/>
    <p:sldId id="314" r:id="rId3"/>
    <p:sldId id="304" r:id="rId4"/>
    <p:sldId id="303" r:id="rId5"/>
    <p:sldId id="297" r:id="rId6"/>
    <p:sldId id="300" r:id="rId7"/>
    <p:sldId id="301" r:id="rId8"/>
    <p:sldId id="302" r:id="rId9"/>
    <p:sldId id="315" r:id="rId10"/>
    <p:sldId id="298" r:id="rId11"/>
    <p:sldId id="305" r:id="rId12"/>
    <p:sldId id="260" r:id="rId13"/>
    <p:sldId id="306" r:id="rId14"/>
    <p:sldId id="259" r:id="rId15"/>
    <p:sldId id="307" r:id="rId16"/>
    <p:sldId id="308" r:id="rId17"/>
    <p:sldId id="309" r:id="rId18"/>
    <p:sldId id="310" r:id="rId19"/>
    <p:sldId id="311" r:id="rId20"/>
    <p:sldId id="312" r:id="rId21"/>
    <p:sldId id="313" r:id="rId22"/>
    <p:sldId id="272" r:id="rId23"/>
    <p:sldId id="261" r:id="rId24"/>
    <p:sldId id="264" r:id="rId25"/>
    <p:sldId id="265" r:id="rId26"/>
    <p:sldId id="266" r:id="rId27"/>
    <p:sldId id="273" r:id="rId28"/>
    <p:sldId id="279" r:id="rId29"/>
    <p:sldId id="296" r:id="rId30"/>
    <p:sldId id="289" r:id="rId31"/>
    <p:sldId id="268" r:id="rId32"/>
    <p:sldId id="262" r:id="rId33"/>
    <p:sldId id="263" r:id="rId34"/>
    <p:sldId id="278" r:id="rId35"/>
    <p:sldId id="281" r:id="rId36"/>
    <p:sldId id="292" r:id="rId37"/>
    <p:sldId id="293" r:id="rId38"/>
    <p:sldId id="276" r:id="rId39"/>
    <p:sldId id="269" r:id="rId40"/>
    <p:sldId id="294" r:id="rId4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777"/>
    <a:srgbClr val="F7B718"/>
    <a:srgbClr val="2369AB"/>
    <a:srgbClr val="2C419A"/>
    <a:srgbClr val="292B73"/>
    <a:srgbClr val="3F5575"/>
    <a:srgbClr val="EE27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4589"/>
  </p:normalViewPr>
  <p:slideViewPr>
    <p:cSldViewPr snapToGrid="0">
      <p:cViewPr varScale="1">
        <p:scale>
          <a:sx n="109" d="100"/>
          <a:sy n="109" d="100"/>
        </p:scale>
        <p:origin x="216"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1T18:36:34.63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1 543,'620'-27,"-165"-1,-61 7,-272 10,-1-5,-1-5,164-52,-264 65,-1-1,27-16,17-8,34-13,66-26,-131 61,50-26,-62 28,1 1,0 1,0 1,0 1,1 1,-1 1,36-1,-27 2,-1-1,1-1,31-10,-39 9,-18 5,0 0,0-1,0 0,0 1,0-2,0 1,0 0,-1-1,1 0,0 1,6-6,-11 6,1 0,-1 1,0-1,1 0,-1 1,0-1,1 0,-1 1,0-1,0 1,1-1,-1 1,0-1,0 1,0 0,0-1,0 1,1 0,-1 0,0-1,0 1,0 0,0 0,0 0,-1 1,1-2,-13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9T20:12:42.5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0,'82'4,"138"25,-125-14,6 0,286 35,-295-43,-1-4,121-13,67-30,-128 18,-32 8,-99 10,-3-1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9T20:12:44.5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80 0,'1361'-80'0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9T20:12:46.8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0,'1801'19'0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9T20:12:55.6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0,'1482'0'0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9T20:12:58.6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0,'1920'41'0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9T20:41:26.6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0,'4080'260'0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9T20:41:29.5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93,'37'-16,"10"6,0 2,54-2,-31 4,564-29,8 37,-233 1,228-3,-589-8,-35 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9T20:41:31.3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80,'90'-10,"-34"1,301-11,69-9,-305 18,238 10,-250 4,796 27,-721-22,-177-8,-17 0,9 0,-19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9T20:41:33.5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 0,'1680'-100'0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9T20:41:36.0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62,'250'-18,"-6"1,528 44,-201-1,-455-23,240-4,-310-4,0-2,0-2,47-16,10-3,-85 25,1 1,0 0,22 1,-24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1T18:36:36.00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0 330,'10'-1,"0"-1,0 0,0 0,-1-1,1 0,10-5,36-11,31 7,142-2,-106 9,30-2,204-15,-241 9,121-28,-202 31,0-1,57-29,-60 25,1 2,66-19,-71 26,0-1,-1-1,34-16,-41 14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9T20:41:38.8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0 236,'25'-1,"0"0,0-1,0-1,-1-2,0 0,1-2,-2 0,28-14,48-17,1 4,1 4,2 5,0 5,2 4,178-5,631 63,-857-37,-1 2,-1 2,0 4,75 25,-96-29,1-3,-1 0,1-3,0-1,41-2,14 1,179 11,483 10,-660-20,-40-1,93-7,-124 1,-9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9T20:41:43.9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0,'4679'80'0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9T20:41:47.1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1,'161'9,"-14"1,1136-7,-658-6,630 3,-1226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9T20:41:49.8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41 0,'3940'-41'0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9T20:41:54.4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1,'123'19,"619"-16,-375-5,366 13,16-1,1121-10,-1712 10,4 0,-32-11,-102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9T20:55:38.5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0,'5440'320'0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9T20:55:41.0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0,'5400'199'0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0T23:11:34.074"/>
    </inkml:context>
    <inkml:brush xml:id="br0">
      <inkml:brushProperty name="width" value="0.3" units="cm"/>
      <inkml:brushProperty name="height" value="0.6" units="cm"/>
      <inkml:brushProperty name="color" value="#FFFFA3"/>
      <inkml:brushProperty name="tip" value="rectangle"/>
      <inkml:brushProperty name="rasterOp" value="maskPen"/>
      <inkml:brushProperty name="ignorePressure" value="1"/>
    </inkml:brush>
  </inkml:definitions>
  <inkml:trace contextRef="#ctx0" brushRef="#br0">0 80 0,'3220'-80'0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0T23:11:43.600"/>
    </inkml:context>
    <inkml:brush xml:id="br0">
      <inkml:brushProperty name="width" value="0.3" units="cm"/>
      <inkml:brushProperty name="height" value="0.6" units="cm"/>
      <inkml:brushProperty name="color" value="#FFFFA3"/>
      <inkml:brushProperty name="tip" value="rectangle"/>
      <inkml:brushProperty name="rasterOp" value="maskPen"/>
      <inkml:brushProperty name="ignorePressure" value="1"/>
    </inkml:brush>
  </inkml:definitions>
  <inkml:trace contextRef="#ctx0" brushRef="#br0">0 0 0,'2161'41'0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0T23:11:47.110"/>
    </inkml:context>
    <inkml:brush xml:id="br0">
      <inkml:brushProperty name="width" value="0.3" units="cm"/>
      <inkml:brushProperty name="height" value="0.6" units="cm"/>
      <inkml:brushProperty name="color" value="#FFFFA3"/>
      <inkml:brushProperty name="tip" value="rectangle"/>
      <inkml:brushProperty name="rasterOp" value="maskPen"/>
      <inkml:brushProperty name="ignorePressure" value="1"/>
    </inkml:brush>
  </inkml:definitions>
  <inkml:trace contextRef="#ctx0" brushRef="#br0">0 45,'5'-3,"-1"0,1 0,-1 0,1 0,0 1,0 0,0 0,1 0,-1 0,10 0,59-7,-63 9,621-8,-371 11,92-3,1030 13,-781-5,-585-8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1T18:36:3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0 208,'37'-3,"-1"-1,0-2,0-2,52-19,-59 19,59-16,146-19,96 10,10-1,-287 25,-19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0T23:11:50.080"/>
    </inkml:context>
    <inkml:brush xml:id="br0">
      <inkml:brushProperty name="width" value="0.3" units="cm"/>
      <inkml:brushProperty name="height" value="0.6" units="cm"/>
      <inkml:brushProperty name="color" value="#FFFFA3"/>
      <inkml:brushProperty name="tip" value="rectangle"/>
      <inkml:brushProperty name="rasterOp" value="maskPen"/>
      <inkml:brushProperty name="ignorePressure" value="1"/>
    </inkml:brush>
  </inkml:definitions>
  <inkml:trace contextRef="#ctx0" brushRef="#br0">0 0 0,'3821'141'0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1T21:55:28.22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1 775,'7'-1,"0"0,1 0,-1-1,0 0,0-1,10-4,21-7,264-72,-262 73,0-2,-2-1,0-2,39-26,77-35,-131 68,0-1,-1-2,0 0,29-26,18-12,-45 39,0 1,1 1,0 1,0 1,1 1,49-7,-31 6,50-18,-60 16,0 2,1 1,0 2,57-3,148 8,-113 4,-61-8,-1-2,0-3,67-20,-124 28,42-9,69-6,-81 12,0-2,-1-1,50-18,45-15,-111 36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9T20:12:02.1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63,'5'-4,"1"1,0 0,-1 0,1 1,1-1,-1 1,0 1,13-3,9-3,-6 0,1 1,0 0,0 2,1 1,-1 1,32 0,20 3,8-2,0 4,128 20,-71 5,0-7,277 6,-324-28,0 3,128 21,-166-13,79 14,213 12,-314-37,-17-2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9T20:12:05.0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 0,'2340'-19'0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9T20:12:27.6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 0,'1959'-20'0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9T20:12:31.0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0,'3320'39'0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9T20:12:34.6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0,'3680'39'0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8E2B115-3724-4882-9D51-F9E07C6AEE28}" type="datetimeFigureOut">
              <a:rPr lang="en-US" smtClean="0"/>
              <a:t>7/12/26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4E803EB-35E8-4639-B14E-43F62642B23D}" type="slidenum">
              <a:rPr lang="en-US" smtClean="0"/>
              <a:t>‹#›</a:t>
            </a:fld>
            <a:endParaRPr lang="en-US"/>
          </a:p>
        </p:txBody>
      </p:sp>
    </p:spTree>
    <p:extLst>
      <p:ext uri="{BB962C8B-B14F-4D97-AF65-F5344CB8AC3E}">
        <p14:creationId xmlns:p14="http://schemas.microsoft.com/office/powerpoint/2010/main" val="174906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man becomes part of a 2-million-member worldwide fraternity.  </a:t>
            </a:r>
          </a:p>
          <a:p>
            <a:r>
              <a:rPr lang="en-US" dirty="0"/>
              <a:t>Ideal for men who don’t have a local council, tight schedule, want to explore the Order first.</a:t>
            </a:r>
          </a:p>
        </p:txBody>
      </p:sp>
      <p:sp>
        <p:nvSpPr>
          <p:cNvPr id="4" name="Slide Number Placeholder 3"/>
          <p:cNvSpPr>
            <a:spLocks noGrp="1"/>
          </p:cNvSpPr>
          <p:nvPr>
            <p:ph type="sldNum" sz="quarter" idx="5"/>
          </p:nvPr>
        </p:nvSpPr>
        <p:spPr/>
        <p:txBody>
          <a:bodyPr/>
          <a:lstStyle/>
          <a:p>
            <a:fld id="{C4E803EB-35E8-4639-B14E-43F62642B23D}" type="slidenum">
              <a:rPr lang="en-US" smtClean="0"/>
              <a:t>27</a:t>
            </a:fld>
            <a:endParaRPr lang="en-US"/>
          </a:p>
        </p:txBody>
      </p:sp>
    </p:spTree>
    <p:extLst>
      <p:ext uri="{BB962C8B-B14F-4D97-AF65-F5344CB8AC3E}">
        <p14:creationId xmlns:p14="http://schemas.microsoft.com/office/powerpoint/2010/main" val="1041409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Attend meetings, volunteer for programs, participate in faith formation and charitable works, build fraternity with other Catholic men.</a:t>
            </a:r>
          </a:p>
        </p:txBody>
      </p:sp>
      <p:sp>
        <p:nvSpPr>
          <p:cNvPr id="4" name="Slide Number Placeholder 3"/>
          <p:cNvSpPr>
            <a:spLocks noGrp="1"/>
          </p:cNvSpPr>
          <p:nvPr>
            <p:ph type="sldNum" sz="quarter" idx="5"/>
          </p:nvPr>
        </p:nvSpPr>
        <p:spPr/>
        <p:txBody>
          <a:bodyPr/>
          <a:lstStyle/>
          <a:p>
            <a:fld id="{C4E803EB-35E8-4639-B14E-43F62642B23D}" type="slidenum">
              <a:rPr lang="en-US" smtClean="0"/>
              <a:t>28</a:t>
            </a:fld>
            <a:endParaRPr lang="en-US"/>
          </a:p>
        </p:txBody>
      </p:sp>
    </p:spTree>
    <p:extLst>
      <p:ext uri="{BB962C8B-B14F-4D97-AF65-F5344CB8AC3E}">
        <p14:creationId xmlns:p14="http://schemas.microsoft.com/office/powerpoint/2010/main" val="3454953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46E0B-69ED-2639-8694-F6956DA35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3D0429-2698-56C8-C1C5-7B2213A51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98E6B-493F-C2E8-F39B-BA0908FD8701}"/>
              </a:ext>
            </a:extLst>
          </p:cNvPr>
          <p:cNvSpPr>
            <a:spLocks noGrp="1"/>
          </p:cNvSpPr>
          <p:nvPr>
            <p:ph type="body" idx="1"/>
          </p:nvPr>
        </p:nvSpPr>
        <p:spPr/>
        <p:txBody>
          <a:bodyPr/>
          <a:lstStyle/>
          <a:p>
            <a:r>
              <a:rPr lang="en-US" dirty="0"/>
              <a:t>A man becomes part of a 2-million-member worldwide fraternity.  </a:t>
            </a:r>
          </a:p>
          <a:p>
            <a:r>
              <a:rPr lang="en-US" dirty="0"/>
              <a:t>Ideal for men who don’t have a local council, tight schedule, want to explore the Order first.</a:t>
            </a:r>
          </a:p>
        </p:txBody>
      </p:sp>
      <p:sp>
        <p:nvSpPr>
          <p:cNvPr id="4" name="Slide Number Placeholder 3">
            <a:extLst>
              <a:ext uri="{FF2B5EF4-FFF2-40B4-BE49-F238E27FC236}">
                <a16:creationId xmlns:a16="http://schemas.microsoft.com/office/drawing/2014/main" id="{DDF7A483-BBB0-7159-948F-A4350A392BC9}"/>
              </a:ext>
            </a:extLst>
          </p:cNvPr>
          <p:cNvSpPr>
            <a:spLocks noGrp="1"/>
          </p:cNvSpPr>
          <p:nvPr>
            <p:ph type="sldNum" sz="quarter" idx="5"/>
          </p:nvPr>
        </p:nvSpPr>
        <p:spPr/>
        <p:txBody>
          <a:bodyPr/>
          <a:lstStyle/>
          <a:p>
            <a:fld id="{C4E803EB-35E8-4639-B14E-43F62642B23D}" type="slidenum">
              <a:rPr lang="en-US" smtClean="0"/>
              <a:t>35</a:t>
            </a:fld>
            <a:endParaRPr lang="en-US"/>
          </a:p>
        </p:txBody>
      </p:sp>
    </p:spTree>
    <p:extLst>
      <p:ext uri="{BB962C8B-B14F-4D97-AF65-F5344CB8AC3E}">
        <p14:creationId xmlns:p14="http://schemas.microsoft.com/office/powerpoint/2010/main" val="2721557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D8659-769F-08D0-19F8-B8670BBC1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746D9-0C65-3C7A-54F6-136CD891D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A7AA24-1488-1BEF-D73A-F1DED5CC7704}"/>
              </a:ext>
            </a:extLst>
          </p:cNvPr>
          <p:cNvSpPr>
            <a:spLocks noGrp="1"/>
          </p:cNvSpPr>
          <p:nvPr>
            <p:ph type="body" idx="1"/>
          </p:nvPr>
        </p:nvSpPr>
        <p:spPr/>
        <p:txBody>
          <a:bodyPr/>
          <a:lstStyle/>
          <a:p>
            <a:r>
              <a:rPr lang="en-US" dirty="0"/>
              <a:t>A man becomes part of a 2-million-member worldwide fraternity.  </a:t>
            </a:r>
          </a:p>
          <a:p>
            <a:r>
              <a:rPr lang="en-US" dirty="0"/>
              <a:t>Ideal for men who don’t have a local council, tight schedule, want to explore the Order first.</a:t>
            </a:r>
          </a:p>
        </p:txBody>
      </p:sp>
      <p:sp>
        <p:nvSpPr>
          <p:cNvPr id="4" name="Slide Number Placeholder 3">
            <a:extLst>
              <a:ext uri="{FF2B5EF4-FFF2-40B4-BE49-F238E27FC236}">
                <a16:creationId xmlns:a16="http://schemas.microsoft.com/office/drawing/2014/main" id="{32358A2D-AB2A-EF1B-403B-43F08381A409}"/>
              </a:ext>
            </a:extLst>
          </p:cNvPr>
          <p:cNvSpPr>
            <a:spLocks noGrp="1"/>
          </p:cNvSpPr>
          <p:nvPr>
            <p:ph type="sldNum" sz="quarter" idx="5"/>
          </p:nvPr>
        </p:nvSpPr>
        <p:spPr/>
        <p:txBody>
          <a:bodyPr/>
          <a:lstStyle/>
          <a:p>
            <a:fld id="{C4E803EB-35E8-4639-B14E-43F62642B23D}" type="slidenum">
              <a:rPr lang="en-US" smtClean="0"/>
              <a:t>40</a:t>
            </a:fld>
            <a:endParaRPr lang="en-US"/>
          </a:p>
        </p:txBody>
      </p:sp>
    </p:spTree>
    <p:extLst>
      <p:ext uri="{BB962C8B-B14F-4D97-AF65-F5344CB8AC3E}">
        <p14:creationId xmlns:p14="http://schemas.microsoft.com/office/powerpoint/2010/main" val="247964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enin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F4D531-0592-DC76-DA91-9FD70D1A7616}"/>
              </a:ext>
            </a:extLst>
          </p:cNvPr>
          <p:cNvSpPr/>
          <p:nvPr userDrawn="1"/>
        </p:nvSpPr>
        <p:spPr>
          <a:xfrm>
            <a:off x="0" y="0"/>
            <a:ext cx="12192000" cy="6858000"/>
          </a:xfrm>
          <a:prstGeom prst="rect">
            <a:avLst/>
          </a:prstGeom>
          <a:solidFill>
            <a:srgbClr val="F7B7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F449BF-5573-34A4-9468-517A1102D716}"/>
              </a:ext>
            </a:extLst>
          </p:cNvPr>
          <p:cNvSpPr/>
          <p:nvPr userDrawn="1"/>
        </p:nvSpPr>
        <p:spPr>
          <a:xfrm>
            <a:off x="283029" y="268514"/>
            <a:ext cx="11676742" cy="6313715"/>
          </a:xfrm>
          <a:prstGeom prst="rect">
            <a:avLst/>
          </a:prstGeom>
          <a:solidFill>
            <a:schemeClr val="bg1"/>
          </a:solidFill>
          <a:ln w="76200">
            <a:solidFill>
              <a:srgbClr val="2369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B440F65-9662-F6A7-A6FF-A838D6633C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401" y="-457200"/>
            <a:ext cx="10646230" cy="4956005"/>
          </a:xfrm>
          <a:prstGeom prst="rect">
            <a:avLst/>
          </a:prstGeom>
        </p:spPr>
      </p:pic>
      <p:sp>
        <p:nvSpPr>
          <p:cNvPr id="12" name="TextBox 11">
            <a:extLst>
              <a:ext uri="{FF2B5EF4-FFF2-40B4-BE49-F238E27FC236}">
                <a16:creationId xmlns:a16="http://schemas.microsoft.com/office/drawing/2014/main" id="{0D5234B5-5976-7381-B518-79A915DAED9D}"/>
              </a:ext>
            </a:extLst>
          </p:cNvPr>
          <p:cNvSpPr txBox="1"/>
          <p:nvPr userDrawn="1"/>
        </p:nvSpPr>
        <p:spPr>
          <a:xfrm>
            <a:off x="580572" y="4498805"/>
            <a:ext cx="10755085" cy="1538883"/>
          </a:xfrm>
          <a:prstGeom prst="rect">
            <a:avLst/>
          </a:prstGeom>
          <a:noFill/>
        </p:spPr>
        <p:txBody>
          <a:bodyPr wrap="square" rtlCol="0">
            <a:spAutoFit/>
          </a:bodyPr>
          <a:lstStyle/>
          <a:p>
            <a:pPr algn="ctr"/>
            <a:r>
              <a:rPr lang="en-US" sz="5400" b="1" dirty="0">
                <a:solidFill>
                  <a:schemeClr val="bg2">
                    <a:lumMod val="10000"/>
                  </a:schemeClr>
                </a:solidFill>
              </a:rPr>
              <a:t>Texas State Council</a:t>
            </a:r>
            <a:br>
              <a:rPr lang="en-US" sz="5400" b="1" dirty="0">
                <a:solidFill>
                  <a:schemeClr val="bg2">
                    <a:lumMod val="10000"/>
                  </a:schemeClr>
                </a:solidFill>
              </a:rPr>
            </a:br>
            <a:r>
              <a:rPr lang="en-US" sz="4000" b="1" dirty="0">
                <a:solidFill>
                  <a:schemeClr val="bg2">
                    <a:lumMod val="10000"/>
                  </a:schemeClr>
                </a:solidFill>
              </a:rPr>
              <a:t>Change of Leadership – Houston – 05/16/26</a:t>
            </a:r>
            <a:endParaRPr lang="en-US" sz="5400" b="1" dirty="0">
              <a:solidFill>
                <a:schemeClr val="bg2">
                  <a:lumMod val="10000"/>
                </a:schemeClr>
              </a:solidFill>
            </a:endParaRPr>
          </a:p>
        </p:txBody>
      </p:sp>
      <p:cxnSp>
        <p:nvCxnSpPr>
          <p:cNvPr id="15" name="Straight Connector 14">
            <a:extLst>
              <a:ext uri="{FF2B5EF4-FFF2-40B4-BE49-F238E27FC236}">
                <a16:creationId xmlns:a16="http://schemas.microsoft.com/office/drawing/2014/main" id="{061B257F-F12A-8029-2414-CD2B1B142C9B}"/>
              </a:ext>
            </a:extLst>
          </p:cNvPr>
          <p:cNvCxnSpPr>
            <a:cxnSpLocks/>
          </p:cNvCxnSpPr>
          <p:nvPr userDrawn="1"/>
        </p:nvCxnSpPr>
        <p:spPr>
          <a:xfrm>
            <a:off x="471714" y="4288971"/>
            <a:ext cx="11292115" cy="0"/>
          </a:xfrm>
          <a:prstGeom prst="line">
            <a:avLst/>
          </a:prstGeom>
          <a:ln w="104775" cap="rnd">
            <a:solidFill>
              <a:srgbClr val="F7B718"/>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357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36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Header">
    <p:spTree>
      <p:nvGrpSpPr>
        <p:cNvPr id="1" name=""/>
        <p:cNvGrpSpPr/>
        <p:nvPr/>
      </p:nvGrpSpPr>
      <p:grpSpPr>
        <a:xfrm>
          <a:off x="0" y="0"/>
          <a:ext cx="0" cy="0"/>
          <a:chOff x="0" y="0"/>
          <a:chExt cx="0" cy="0"/>
        </a:xfrm>
      </p:grpSpPr>
      <p:sp>
        <p:nvSpPr>
          <p:cNvPr id="6" name="Rectangle 5"/>
          <p:cNvSpPr/>
          <p:nvPr/>
        </p:nvSpPr>
        <p:spPr>
          <a:xfrm>
            <a:off x="0" y="6336348"/>
            <a:ext cx="12192000" cy="63213"/>
          </a:xfrm>
          <a:prstGeom prst="rect">
            <a:avLst/>
          </a:prstGeom>
          <a:solidFill>
            <a:srgbClr val="F7B71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 name="Picture 1">
            <a:extLst>
              <a:ext uri="{FF2B5EF4-FFF2-40B4-BE49-F238E27FC236}">
                <a16:creationId xmlns:a16="http://schemas.microsoft.com/office/drawing/2014/main" id="{B7A6FAEE-43B4-8A89-B3FA-6FF8934876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20786" y="5164143"/>
            <a:ext cx="1235418" cy="1235418"/>
          </a:xfrm>
          <a:prstGeom prst="rect">
            <a:avLst/>
          </a:prstGeom>
        </p:spPr>
      </p:pic>
      <p:sp>
        <p:nvSpPr>
          <p:cNvPr id="4" name="Rectangle 3">
            <a:extLst>
              <a:ext uri="{FF2B5EF4-FFF2-40B4-BE49-F238E27FC236}">
                <a16:creationId xmlns:a16="http://schemas.microsoft.com/office/drawing/2014/main" id="{82FBB466-4127-BE44-F46A-FBF023878F6C}"/>
              </a:ext>
            </a:extLst>
          </p:cNvPr>
          <p:cNvSpPr/>
          <p:nvPr userDrawn="1"/>
        </p:nvSpPr>
        <p:spPr>
          <a:xfrm>
            <a:off x="-1" y="6399561"/>
            <a:ext cx="12191999" cy="458439"/>
          </a:xfrm>
          <a:prstGeom prst="rect">
            <a:avLst/>
          </a:prstGeom>
          <a:solidFill>
            <a:srgbClr val="236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F8CE49F-7C7D-0D39-BC90-5387E910704F}"/>
              </a:ext>
            </a:extLst>
          </p:cNvPr>
          <p:cNvSpPr/>
          <p:nvPr userDrawn="1"/>
        </p:nvSpPr>
        <p:spPr>
          <a:xfrm>
            <a:off x="-2" y="1000192"/>
            <a:ext cx="12192000" cy="63213"/>
          </a:xfrm>
          <a:prstGeom prst="rect">
            <a:avLst/>
          </a:prstGeom>
          <a:solidFill>
            <a:srgbClr val="F7B71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9" name="Picture 8">
            <a:extLst>
              <a:ext uri="{FF2B5EF4-FFF2-40B4-BE49-F238E27FC236}">
                <a16:creationId xmlns:a16="http://schemas.microsoft.com/office/drawing/2014/main" id="{B4C8AA1A-97B5-A8E0-AF4C-411ECD274A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206" y="5321920"/>
            <a:ext cx="825744" cy="1014428"/>
          </a:xfrm>
          <a:prstGeom prst="rect">
            <a:avLst/>
          </a:prstGeom>
        </p:spPr>
      </p:pic>
      <p:sp>
        <p:nvSpPr>
          <p:cNvPr id="10" name="Title Placeholder 1">
            <a:extLst>
              <a:ext uri="{FF2B5EF4-FFF2-40B4-BE49-F238E27FC236}">
                <a16:creationId xmlns:a16="http://schemas.microsoft.com/office/drawing/2014/main" id="{39433E18-707E-36BD-E83D-F8E85B66D0BE}"/>
              </a:ext>
            </a:extLst>
          </p:cNvPr>
          <p:cNvSpPr>
            <a:spLocks noGrp="1"/>
          </p:cNvSpPr>
          <p:nvPr>
            <p:ph type="title"/>
          </p:nvPr>
        </p:nvSpPr>
        <p:spPr>
          <a:xfrm>
            <a:off x="1028822" y="127098"/>
            <a:ext cx="10058400" cy="829310"/>
          </a:xfrm>
          <a:prstGeom prst="rect">
            <a:avLst/>
          </a:prstGeom>
        </p:spPr>
        <p:txBody>
          <a:bodyPr vert="horz" lIns="91440" tIns="45720" rIns="91440" bIns="45720" rtlCol="0" anchor="b">
            <a:noAutofit/>
          </a:bodyPr>
          <a:lstStyle/>
          <a:p>
            <a:endParaRPr lang="en-US" dirty="0"/>
          </a:p>
        </p:txBody>
      </p:sp>
    </p:spTree>
    <p:extLst>
      <p:ext uri="{BB962C8B-B14F-4D97-AF65-F5344CB8AC3E}">
        <p14:creationId xmlns:p14="http://schemas.microsoft.com/office/powerpoint/2010/main" val="279194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ullet Points">
    <p:spTree>
      <p:nvGrpSpPr>
        <p:cNvPr id="1" name=""/>
        <p:cNvGrpSpPr/>
        <p:nvPr/>
      </p:nvGrpSpPr>
      <p:grpSpPr>
        <a:xfrm>
          <a:off x="0" y="0"/>
          <a:ext cx="0" cy="0"/>
          <a:chOff x="0" y="0"/>
          <a:chExt cx="0" cy="0"/>
        </a:xfrm>
      </p:grpSpPr>
      <p:sp>
        <p:nvSpPr>
          <p:cNvPr id="6" name="Rectangle 5"/>
          <p:cNvSpPr/>
          <p:nvPr/>
        </p:nvSpPr>
        <p:spPr>
          <a:xfrm>
            <a:off x="0" y="6336348"/>
            <a:ext cx="12192000" cy="63213"/>
          </a:xfrm>
          <a:prstGeom prst="rect">
            <a:avLst/>
          </a:prstGeom>
          <a:solidFill>
            <a:srgbClr val="F7B71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 name="Picture 1">
            <a:extLst>
              <a:ext uri="{FF2B5EF4-FFF2-40B4-BE49-F238E27FC236}">
                <a16:creationId xmlns:a16="http://schemas.microsoft.com/office/drawing/2014/main" id="{B7A6FAEE-43B4-8A89-B3FA-6FF8934876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20786" y="5164143"/>
            <a:ext cx="1235418" cy="1235418"/>
          </a:xfrm>
          <a:prstGeom prst="rect">
            <a:avLst/>
          </a:prstGeom>
        </p:spPr>
      </p:pic>
      <p:sp>
        <p:nvSpPr>
          <p:cNvPr id="4" name="Rectangle 3">
            <a:extLst>
              <a:ext uri="{FF2B5EF4-FFF2-40B4-BE49-F238E27FC236}">
                <a16:creationId xmlns:a16="http://schemas.microsoft.com/office/drawing/2014/main" id="{82FBB466-4127-BE44-F46A-FBF023878F6C}"/>
              </a:ext>
            </a:extLst>
          </p:cNvPr>
          <p:cNvSpPr/>
          <p:nvPr userDrawn="1"/>
        </p:nvSpPr>
        <p:spPr>
          <a:xfrm>
            <a:off x="-1" y="6399561"/>
            <a:ext cx="12191999" cy="458439"/>
          </a:xfrm>
          <a:prstGeom prst="rect">
            <a:avLst/>
          </a:prstGeom>
          <a:solidFill>
            <a:srgbClr val="236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F8CE49F-7C7D-0D39-BC90-5387E910704F}"/>
              </a:ext>
            </a:extLst>
          </p:cNvPr>
          <p:cNvSpPr/>
          <p:nvPr userDrawn="1"/>
        </p:nvSpPr>
        <p:spPr>
          <a:xfrm>
            <a:off x="-2" y="1000192"/>
            <a:ext cx="12192000" cy="63213"/>
          </a:xfrm>
          <a:prstGeom prst="rect">
            <a:avLst/>
          </a:prstGeom>
          <a:solidFill>
            <a:srgbClr val="F7B71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9" name="Picture 8">
            <a:extLst>
              <a:ext uri="{FF2B5EF4-FFF2-40B4-BE49-F238E27FC236}">
                <a16:creationId xmlns:a16="http://schemas.microsoft.com/office/drawing/2014/main" id="{B4C8AA1A-97B5-A8E0-AF4C-411ECD274A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206" y="5321920"/>
            <a:ext cx="825744" cy="1014428"/>
          </a:xfrm>
          <a:prstGeom prst="rect">
            <a:avLst/>
          </a:prstGeom>
        </p:spPr>
      </p:pic>
      <p:sp>
        <p:nvSpPr>
          <p:cNvPr id="3" name="Content Placeholder 2">
            <a:extLst>
              <a:ext uri="{FF2B5EF4-FFF2-40B4-BE49-F238E27FC236}">
                <a16:creationId xmlns:a16="http://schemas.microsoft.com/office/drawing/2014/main" id="{4AACE514-6400-CF50-D078-E0634F3CF72B}"/>
              </a:ext>
            </a:extLst>
          </p:cNvPr>
          <p:cNvSpPr>
            <a:spLocks noGrp="1"/>
          </p:cNvSpPr>
          <p:nvPr>
            <p:ph idx="1"/>
          </p:nvPr>
        </p:nvSpPr>
        <p:spPr>
          <a:xfrm>
            <a:off x="1066798" y="1417320"/>
            <a:ext cx="10058400" cy="4023360"/>
          </a:xfrm>
          <a:prstGeom prst="rect">
            <a:avLst/>
          </a:prstGeom>
        </p:spPr>
        <p:txBody>
          <a:bodyPr/>
          <a:lstStyle>
            <a:lvl1pPr>
              <a:defRPr>
                <a:solidFill>
                  <a:schemeClr val="bg2">
                    <a:lumMod val="10000"/>
                  </a:schemeClr>
                </a:solidFill>
                <a:effectLst/>
                <a:latin typeface="+mn-lt"/>
              </a:defRPr>
            </a:lvl1pPr>
            <a:lvl2pPr>
              <a:defRPr>
                <a:solidFill>
                  <a:schemeClr val="bg2">
                    <a:lumMod val="10000"/>
                  </a:schemeClr>
                </a:solidFill>
                <a:effectLst/>
                <a:latin typeface="+mn-lt"/>
              </a:defRPr>
            </a:lvl2pPr>
            <a:lvl3pPr>
              <a:defRPr>
                <a:solidFill>
                  <a:schemeClr val="bg2">
                    <a:lumMod val="10000"/>
                  </a:schemeClr>
                </a:solidFill>
                <a:effectLst/>
                <a:latin typeface="+mn-lt"/>
              </a:defRPr>
            </a:lvl3pPr>
            <a:lvl4pPr>
              <a:defRPr>
                <a:solidFill>
                  <a:schemeClr val="bg2">
                    <a:lumMod val="10000"/>
                  </a:schemeClr>
                </a:solidFill>
                <a:effectLst/>
                <a:latin typeface="+mn-lt"/>
              </a:defRPr>
            </a:lvl4pPr>
            <a:lvl5pPr>
              <a:defRPr>
                <a:solidFill>
                  <a:schemeClr val="bg2">
                    <a:lumMod val="10000"/>
                  </a:schemeClr>
                </a:solidFill>
                <a:effectLst/>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a:extLst>
              <a:ext uri="{FF2B5EF4-FFF2-40B4-BE49-F238E27FC236}">
                <a16:creationId xmlns:a16="http://schemas.microsoft.com/office/drawing/2014/main" id="{23D110BC-0893-6738-2F86-193BE7B1463D}"/>
              </a:ext>
            </a:extLst>
          </p:cNvPr>
          <p:cNvSpPr>
            <a:spLocks noGrp="1"/>
          </p:cNvSpPr>
          <p:nvPr>
            <p:ph type="title"/>
          </p:nvPr>
        </p:nvSpPr>
        <p:spPr>
          <a:xfrm>
            <a:off x="1028822" y="127098"/>
            <a:ext cx="10058400" cy="829310"/>
          </a:xfrm>
          <a:prstGeom prst="rect">
            <a:avLst/>
          </a:prstGeom>
        </p:spPr>
        <p:txBody>
          <a:bodyPr vert="horz" lIns="91440" tIns="45720" rIns="91440" bIns="45720" rtlCol="0" anchor="b">
            <a:noAutofit/>
          </a:bodyPr>
          <a:lstStyle/>
          <a:p>
            <a:endParaRPr lang="en-US" dirty="0"/>
          </a:p>
        </p:txBody>
      </p:sp>
    </p:spTree>
    <p:extLst>
      <p:ext uri="{BB962C8B-B14F-4D97-AF65-F5344CB8AC3E}">
        <p14:creationId xmlns:p14="http://schemas.microsoft.com/office/powerpoint/2010/main" val="3216116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bject Page">
    <p:spTree>
      <p:nvGrpSpPr>
        <p:cNvPr id="1" name=""/>
        <p:cNvGrpSpPr/>
        <p:nvPr/>
      </p:nvGrpSpPr>
      <p:grpSpPr>
        <a:xfrm>
          <a:off x="0" y="0"/>
          <a:ext cx="0" cy="0"/>
          <a:chOff x="0" y="0"/>
          <a:chExt cx="0" cy="0"/>
        </a:xfrm>
      </p:grpSpPr>
      <p:sp>
        <p:nvSpPr>
          <p:cNvPr id="6" name="Rectangle 5"/>
          <p:cNvSpPr/>
          <p:nvPr/>
        </p:nvSpPr>
        <p:spPr>
          <a:xfrm>
            <a:off x="0" y="6336348"/>
            <a:ext cx="12192000" cy="63213"/>
          </a:xfrm>
          <a:prstGeom prst="rect">
            <a:avLst/>
          </a:prstGeom>
          <a:solidFill>
            <a:srgbClr val="F7B71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 name="Picture 1">
            <a:extLst>
              <a:ext uri="{FF2B5EF4-FFF2-40B4-BE49-F238E27FC236}">
                <a16:creationId xmlns:a16="http://schemas.microsoft.com/office/drawing/2014/main" id="{B7A6FAEE-43B4-8A89-B3FA-6FF8934876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998" y="5164143"/>
            <a:ext cx="1235418" cy="1235418"/>
          </a:xfrm>
          <a:prstGeom prst="rect">
            <a:avLst/>
          </a:prstGeom>
        </p:spPr>
      </p:pic>
      <p:sp>
        <p:nvSpPr>
          <p:cNvPr id="4" name="Rectangle 3">
            <a:extLst>
              <a:ext uri="{FF2B5EF4-FFF2-40B4-BE49-F238E27FC236}">
                <a16:creationId xmlns:a16="http://schemas.microsoft.com/office/drawing/2014/main" id="{82FBB466-4127-BE44-F46A-FBF023878F6C}"/>
              </a:ext>
            </a:extLst>
          </p:cNvPr>
          <p:cNvSpPr/>
          <p:nvPr userDrawn="1"/>
        </p:nvSpPr>
        <p:spPr>
          <a:xfrm>
            <a:off x="-1" y="6399561"/>
            <a:ext cx="12191999" cy="458439"/>
          </a:xfrm>
          <a:prstGeom prst="rect">
            <a:avLst/>
          </a:prstGeom>
          <a:solidFill>
            <a:srgbClr val="236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4C8AA1A-97B5-A8E0-AF4C-411ECD274A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45" y="0"/>
            <a:ext cx="825744" cy="1014428"/>
          </a:xfrm>
          <a:prstGeom prst="rect">
            <a:avLst/>
          </a:prstGeom>
        </p:spPr>
      </p:pic>
      <p:sp>
        <p:nvSpPr>
          <p:cNvPr id="5" name="Content Placeholder 27">
            <a:extLst>
              <a:ext uri="{FF2B5EF4-FFF2-40B4-BE49-F238E27FC236}">
                <a16:creationId xmlns:a16="http://schemas.microsoft.com/office/drawing/2014/main" id="{8A8732EC-9F3D-A722-BD49-FCB5E0624823}"/>
              </a:ext>
            </a:extLst>
          </p:cNvPr>
          <p:cNvSpPr>
            <a:spLocks noGrp="1"/>
          </p:cNvSpPr>
          <p:nvPr>
            <p:ph idx="1"/>
          </p:nvPr>
        </p:nvSpPr>
        <p:spPr>
          <a:xfrm>
            <a:off x="3016317" y="1525653"/>
            <a:ext cx="6405063" cy="3670180"/>
          </a:xfrm>
          <a:prstGeom prst="rect">
            <a:avLst/>
          </a:prstGeom>
        </p:spPr>
        <p:txBody>
          <a:bodyPr vert="horz" lIns="0" tIns="45720" rIns="0" bIns="45720" rtlCol="0">
            <a:normAutofit/>
          </a:bodyPr>
          <a:lstStyle>
            <a:lvl1pPr>
              <a:defRPr>
                <a:solidFill>
                  <a:schemeClr val="bg2">
                    <a:lumMod val="10000"/>
                  </a:schemeClr>
                </a:solidFill>
                <a:effectLst/>
                <a:latin typeface="+mn-lt"/>
              </a:defRPr>
            </a:lvl1pPr>
          </a:lstStyle>
          <a:p>
            <a:endParaRPr lang="en-US" dirty="0"/>
          </a:p>
        </p:txBody>
      </p:sp>
      <p:sp>
        <p:nvSpPr>
          <p:cNvPr id="8" name="Rectangle 7">
            <a:extLst>
              <a:ext uri="{FF2B5EF4-FFF2-40B4-BE49-F238E27FC236}">
                <a16:creationId xmlns:a16="http://schemas.microsoft.com/office/drawing/2014/main" id="{DB0D057C-592F-9264-0A3B-40E41BFD693B}"/>
              </a:ext>
            </a:extLst>
          </p:cNvPr>
          <p:cNvSpPr/>
          <p:nvPr userDrawn="1"/>
        </p:nvSpPr>
        <p:spPr>
          <a:xfrm>
            <a:off x="-2" y="1000192"/>
            <a:ext cx="12192000" cy="63213"/>
          </a:xfrm>
          <a:prstGeom prst="rect">
            <a:avLst/>
          </a:prstGeom>
          <a:solidFill>
            <a:srgbClr val="F7B71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Title Placeholder 1">
            <a:extLst>
              <a:ext uri="{FF2B5EF4-FFF2-40B4-BE49-F238E27FC236}">
                <a16:creationId xmlns:a16="http://schemas.microsoft.com/office/drawing/2014/main" id="{3C9DAE27-0846-1349-B051-0F5D3321AE88}"/>
              </a:ext>
            </a:extLst>
          </p:cNvPr>
          <p:cNvSpPr>
            <a:spLocks noGrp="1"/>
          </p:cNvSpPr>
          <p:nvPr>
            <p:ph type="title"/>
          </p:nvPr>
        </p:nvSpPr>
        <p:spPr>
          <a:xfrm>
            <a:off x="1028822" y="127098"/>
            <a:ext cx="10058400" cy="829310"/>
          </a:xfrm>
          <a:prstGeom prst="rect">
            <a:avLst/>
          </a:prstGeom>
        </p:spPr>
        <p:txBody>
          <a:bodyPr vert="horz" lIns="91440" tIns="45720" rIns="91440" bIns="45720" rtlCol="0" anchor="b">
            <a:noAutofit/>
          </a:bodyPr>
          <a:lstStyle/>
          <a:p>
            <a:endParaRPr lang="en-US" dirty="0"/>
          </a:p>
        </p:txBody>
      </p:sp>
    </p:spTree>
    <p:extLst>
      <p:ext uri="{BB962C8B-B14F-4D97-AF65-F5344CB8AC3E}">
        <p14:creationId xmlns:p14="http://schemas.microsoft.com/office/powerpoint/2010/main" val="650963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6" name="Rectangle 5"/>
          <p:cNvSpPr/>
          <p:nvPr/>
        </p:nvSpPr>
        <p:spPr>
          <a:xfrm>
            <a:off x="0" y="6336348"/>
            <a:ext cx="12192000" cy="63213"/>
          </a:xfrm>
          <a:prstGeom prst="rect">
            <a:avLst/>
          </a:prstGeom>
          <a:solidFill>
            <a:srgbClr val="F7B71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 name="Picture 1">
            <a:extLst>
              <a:ext uri="{FF2B5EF4-FFF2-40B4-BE49-F238E27FC236}">
                <a16:creationId xmlns:a16="http://schemas.microsoft.com/office/drawing/2014/main" id="{B7A6FAEE-43B4-8A89-B3FA-6FF8934876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20786" y="5164143"/>
            <a:ext cx="1235418" cy="1235418"/>
          </a:xfrm>
          <a:prstGeom prst="rect">
            <a:avLst/>
          </a:prstGeom>
        </p:spPr>
      </p:pic>
      <p:sp>
        <p:nvSpPr>
          <p:cNvPr id="4" name="Rectangle 3">
            <a:extLst>
              <a:ext uri="{FF2B5EF4-FFF2-40B4-BE49-F238E27FC236}">
                <a16:creationId xmlns:a16="http://schemas.microsoft.com/office/drawing/2014/main" id="{82FBB466-4127-BE44-F46A-FBF023878F6C}"/>
              </a:ext>
            </a:extLst>
          </p:cNvPr>
          <p:cNvSpPr/>
          <p:nvPr userDrawn="1"/>
        </p:nvSpPr>
        <p:spPr>
          <a:xfrm>
            <a:off x="-1" y="6399561"/>
            <a:ext cx="12191999" cy="458439"/>
          </a:xfrm>
          <a:prstGeom prst="rect">
            <a:avLst/>
          </a:prstGeom>
          <a:solidFill>
            <a:srgbClr val="236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F8CE49F-7C7D-0D39-BC90-5387E910704F}"/>
              </a:ext>
            </a:extLst>
          </p:cNvPr>
          <p:cNvSpPr/>
          <p:nvPr userDrawn="1"/>
        </p:nvSpPr>
        <p:spPr>
          <a:xfrm>
            <a:off x="-2" y="1000192"/>
            <a:ext cx="12192000" cy="63213"/>
          </a:xfrm>
          <a:prstGeom prst="rect">
            <a:avLst/>
          </a:prstGeom>
          <a:solidFill>
            <a:srgbClr val="F7B71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9" name="Picture 8">
            <a:extLst>
              <a:ext uri="{FF2B5EF4-FFF2-40B4-BE49-F238E27FC236}">
                <a16:creationId xmlns:a16="http://schemas.microsoft.com/office/drawing/2014/main" id="{B4C8AA1A-97B5-A8E0-AF4C-411ECD274A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206" y="5321920"/>
            <a:ext cx="825744" cy="1014428"/>
          </a:xfrm>
          <a:prstGeom prst="rect">
            <a:avLst/>
          </a:prstGeom>
        </p:spPr>
      </p:pic>
      <p:sp>
        <p:nvSpPr>
          <p:cNvPr id="3" name="Text Placeholder 2">
            <a:extLst>
              <a:ext uri="{FF2B5EF4-FFF2-40B4-BE49-F238E27FC236}">
                <a16:creationId xmlns:a16="http://schemas.microsoft.com/office/drawing/2014/main" id="{48C412BC-0DFB-7C7C-D3D1-895BEBEA7B1D}"/>
              </a:ext>
            </a:extLst>
          </p:cNvPr>
          <p:cNvSpPr>
            <a:spLocks noGrp="1"/>
          </p:cNvSpPr>
          <p:nvPr>
            <p:ph type="body" idx="1"/>
          </p:nvPr>
        </p:nvSpPr>
        <p:spPr>
          <a:xfrm>
            <a:off x="999483" y="1499328"/>
            <a:ext cx="4937760" cy="736282"/>
          </a:xfrm>
          <a:prstGeom prst="rect">
            <a:avLst/>
          </a:prstGeom>
        </p:spPr>
        <p:txBody>
          <a:bodyPr lIns="91440" rIns="91440" anchor="ctr">
            <a:normAutofit/>
          </a:bodyPr>
          <a:lstStyle>
            <a:lvl1pPr marL="0" indent="0">
              <a:buNone/>
              <a:defRPr sz="2000" b="0" cap="all" baseline="0">
                <a:solidFill>
                  <a:schemeClr val="bg2">
                    <a:lumMod val="10000"/>
                  </a:schemeClr>
                </a:solidFill>
                <a:effectLst/>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a:extLst>
              <a:ext uri="{FF2B5EF4-FFF2-40B4-BE49-F238E27FC236}">
                <a16:creationId xmlns:a16="http://schemas.microsoft.com/office/drawing/2014/main" id="{0287F392-3F9B-1262-1B52-D31081B9AD94}"/>
              </a:ext>
            </a:extLst>
          </p:cNvPr>
          <p:cNvSpPr>
            <a:spLocks noGrp="1"/>
          </p:cNvSpPr>
          <p:nvPr>
            <p:ph sz="half" idx="2"/>
          </p:nvPr>
        </p:nvSpPr>
        <p:spPr>
          <a:xfrm>
            <a:off x="999483" y="2235610"/>
            <a:ext cx="4937760" cy="3378200"/>
          </a:xfrm>
          <a:prstGeom prst="rect">
            <a:avLst/>
          </a:prstGeom>
        </p:spPr>
        <p:txBody>
          <a:bodyPr/>
          <a:lstStyle>
            <a:lvl1pPr>
              <a:defRPr>
                <a:solidFill>
                  <a:schemeClr val="bg2">
                    <a:lumMod val="10000"/>
                  </a:schemeClr>
                </a:solidFill>
                <a:effectLst/>
                <a:latin typeface="+mn-lt"/>
              </a:defRPr>
            </a:lvl1pPr>
            <a:lvl2pPr>
              <a:defRPr>
                <a:solidFill>
                  <a:schemeClr val="bg2">
                    <a:lumMod val="10000"/>
                  </a:schemeClr>
                </a:solidFill>
                <a:effectLst/>
                <a:latin typeface="+mn-lt"/>
              </a:defRPr>
            </a:lvl2pPr>
            <a:lvl3pPr>
              <a:defRPr>
                <a:solidFill>
                  <a:schemeClr val="bg2">
                    <a:lumMod val="10000"/>
                  </a:schemeClr>
                </a:solidFill>
                <a:effectLst/>
                <a:latin typeface="+mn-lt"/>
              </a:defRPr>
            </a:lvl3pPr>
            <a:lvl4pPr>
              <a:defRPr>
                <a:solidFill>
                  <a:schemeClr val="bg2">
                    <a:lumMod val="10000"/>
                  </a:schemeClr>
                </a:solidFill>
                <a:effectLst/>
                <a:latin typeface="+mn-lt"/>
              </a:defRPr>
            </a:lvl4pPr>
            <a:lvl5pPr>
              <a:defRPr>
                <a:solidFill>
                  <a:schemeClr val="bg2">
                    <a:lumMod val="10000"/>
                  </a:schemeClr>
                </a:solidFill>
                <a:effectLst/>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AE7E50AE-C363-6941-6386-71F03A5FF61B}"/>
              </a:ext>
            </a:extLst>
          </p:cNvPr>
          <p:cNvSpPr>
            <a:spLocks noGrp="1"/>
          </p:cNvSpPr>
          <p:nvPr>
            <p:ph type="body" sz="quarter" idx="3"/>
          </p:nvPr>
        </p:nvSpPr>
        <p:spPr>
          <a:xfrm>
            <a:off x="6120123" y="1499328"/>
            <a:ext cx="4937760" cy="736282"/>
          </a:xfrm>
          <a:prstGeom prst="rect">
            <a:avLst/>
          </a:prstGeom>
        </p:spPr>
        <p:txBody>
          <a:bodyPr lIns="91440" rIns="91440" anchor="ctr">
            <a:normAutofit/>
          </a:bodyPr>
          <a:lstStyle>
            <a:lvl1pPr marL="0" indent="0">
              <a:buNone/>
              <a:defRPr sz="2000" b="0" cap="all" baseline="0">
                <a:solidFill>
                  <a:schemeClr val="bg2">
                    <a:lumMod val="10000"/>
                  </a:schemeClr>
                </a:solidFill>
                <a:effectLst/>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5">
            <a:extLst>
              <a:ext uri="{FF2B5EF4-FFF2-40B4-BE49-F238E27FC236}">
                <a16:creationId xmlns:a16="http://schemas.microsoft.com/office/drawing/2014/main" id="{D7746880-DD90-EC6D-5810-7E1CB027A8B2}"/>
              </a:ext>
            </a:extLst>
          </p:cNvPr>
          <p:cNvSpPr>
            <a:spLocks noGrp="1"/>
          </p:cNvSpPr>
          <p:nvPr>
            <p:ph sz="quarter" idx="4"/>
          </p:nvPr>
        </p:nvSpPr>
        <p:spPr>
          <a:xfrm>
            <a:off x="6120123" y="2235610"/>
            <a:ext cx="4937760" cy="3378200"/>
          </a:xfrm>
          <a:prstGeom prst="rect">
            <a:avLst/>
          </a:prstGeom>
        </p:spPr>
        <p:txBody>
          <a:bodyPr/>
          <a:lstStyle>
            <a:lvl1pPr>
              <a:defRPr>
                <a:solidFill>
                  <a:schemeClr val="bg2">
                    <a:lumMod val="10000"/>
                  </a:schemeClr>
                </a:solidFill>
                <a:effectLst/>
                <a:latin typeface="+mn-lt"/>
              </a:defRPr>
            </a:lvl1pPr>
            <a:lvl2pPr>
              <a:defRPr>
                <a:solidFill>
                  <a:schemeClr val="bg2">
                    <a:lumMod val="10000"/>
                  </a:schemeClr>
                </a:solidFill>
                <a:effectLst/>
                <a:latin typeface="+mn-lt"/>
              </a:defRPr>
            </a:lvl2pPr>
            <a:lvl3pPr>
              <a:defRPr>
                <a:solidFill>
                  <a:schemeClr val="bg2">
                    <a:lumMod val="10000"/>
                  </a:schemeClr>
                </a:solidFill>
                <a:effectLst/>
                <a:latin typeface="+mn-lt"/>
              </a:defRPr>
            </a:lvl3pPr>
            <a:lvl4pPr>
              <a:defRPr>
                <a:solidFill>
                  <a:schemeClr val="bg2">
                    <a:lumMod val="10000"/>
                  </a:schemeClr>
                </a:solidFill>
                <a:effectLst/>
                <a:latin typeface="+mn-lt"/>
              </a:defRPr>
            </a:lvl4pPr>
            <a:lvl5pPr>
              <a:defRPr>
                <a:solidFill>
                  <a:schemeClr val="bg2">
                    <a:lumMod val="10000"/>
                  </a:schemeClr>
                </a:solidFill>
                <a:effectLst/>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a:extLst>
              <a:ext uri="{FF2B5EF4-FFF2-40B4-BE49-F238E27FC236}">
                <a16:creationId xmlns:a16="http://schemas.microsoft.com/office/drawing/2014/main" id="{8BD6FC02-51D3-46E6-A0BB-409E0C09993F}"/>
              </a:ext>
            </a:extLst>
          </p:cNvPr>
          <p:cNvSpPr>
            <a:spLocks noGrp="1"/>
          </p:cNvSpPr>
          <p:nvPr>
            <p:ph type="title"/>
          </p:nvPr>
        </p:nvSpPr>
        <p:spPr>
          <a:xfrm>
            <a:off x="1028822" y="127098"/>
            <a:ext cx="10058400" cy="829310"/>
          </a:xfrm>
          <a:prstGeom prst="rect">
            <a:avLst/>
          </a:prstGeom>
        </p:spPr>
        <p:txBody>
          <a:bodyPr vert="horz" lIns="91440" tIns="45720" rIns="91440" bIns="45720" rtlCol="0" anchor="b">
            <a:noAutofit/>
          </a:bodyPr>
          <a:lstStyle/>
          <a:p>
            <a:endParaRPr lang="en-US" dirty="0"/>
          </a:p>
        </p:txBody>
      </p:sp>
    </p:spTree>
    <p:extLst>
      <p:ext uri="{BB962C8B-B14F-4D97-AF65-F5344CB8AC3E}">
        <p14:creationId xmlns:p14="http://schemas.microsoft.com/office/powerpoint/2010/main" val="35602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mpty Page">
    <p:spTree>
      <p:nvGrpSpPr>
        <p:cNvPr id="1" name=""/>
        <p:cNvGrpSpPr/>
        <p:nvPr/>
      </p:nvGrpSpPr>
      <p:grpSpPr>
        <a:xfrm>
          <a:off x="0" y="0"/>
          <a:ext cx="0" cy="0"/>
          <a:chOff x="0" y="0"/>
          <a:chExt cx="0" cy="0"/>
        </a:xfrm>
      </p:grpSpPr>
      <p:sp>
        <p:nvSpPr>
          <p:cNvPr id="6" name="Rectangle 5"/>
          <p:cNvSpPr/>
          <p:nvPr/>
        </p:nvSpPr>
        <p:spPr>
          <a:xfrm>
            <a:off x="0" y="6336348"/>
            <a:ext cx="12192000" cy="63213"/>
          </a:xfrm>
          <a:prstGeom prst="rect">
            <a:avLst/>
          </a:prstGeom>
          <a:solidFill>
            <a:srgbClr val="F7B71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 name="Picture 1">
            <a:extLst>
              <a:ext uri="{FF2B5EF4-FFF2-40B4-BE49-F238E27FC236}">
                <a16:creationId xmlns:a16="http://schemas.microsoft.com/office/drawing/2014/main" id="{B7A6FAEE-43B4-8A89-B3FA-6FF8934876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20786" y="5164143"/>
            <a:ext cx="1235418" cy="1235418"/>
          </a:xfrm>
          <a:prstGeom prst="rect">
            <a:avLst/>
          </a:prstGeom>
        </p:spPr>
      </p:pic>
      <p:sp>
        <p:nvSpPr>
          <p:cNvPr id="4" name="Rectangle 3">
            <a:extLst>
              <a:ext uri="{FF2B5EF4-FFF2-40B4-BE49-F238E27FC236}">
                <a16:creationId xmlns:a16="http://schemas.microsoft.com/office/drawing/2014/main" id="{82FBB466-4127-BE44-F46A-FBF023878F6C}"/>
              </a:ext>
            </a:extLst>
          </p:cNvPr>
          <p:cNvSpPr/>
          <p:nvPr userDrawn="1"/>
        </p:nvSpPr>
        <p:spPr>
          <a:xfrm>
            <a:off x="-1" y="6399561"/>
            <a:ext cx="12191999" cy="458439"/>
          </a:xfrm>
          <a:prstGeom prst="rect">
            <a:avLst/>
          </a:prstGeom>
          <a:solidFill>
            <a:srgbClr val="236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4C8AA1A-97B5-A8E0-AF4C-411ECD274A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206" y="5321920"/>
            <a:ext cx="825744" cy="1014428"/>
          </a:xfrm>
          <a:prstGeom prst="rect">
            <a:avLst/>
          </a:prstGeom>
        </p:spPr>
      </p:pic>
    </p:spTree>
    <p:extLst>
      <p:ext uri="{BB962C8B-B14F-4D97-AF65-F5344CB8AC3E}">
        <p14:creationId xmlns:p14="http://schemas.microsoft.com/office/powerpoint/2010/main" val="1507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616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05F95-3CBC-DD60-B6BA-846D8FC2DE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928FD7-6E6B-D28B-6E17-D4C93F3826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FEFBBE-95BD-C0B1-89BD-1F48C8543E48}"/>
              </a:ext>
            </a:extLst>
          </p:cNvPr>
          <p:cNvSpPr>
            <a:spLocks noGrp="1"/>
          </p:cNvSpPr>
          <p:nvPr>
            <p:ph type="dt" sz="half" idx="10"/>
          </p:nvPr>
        </p:nvSpPr>
        <p:spPr/>
        <p:txBody>
          <a:bodyPr/>
          <a:lstStyle/>
          <a:p>
            <a:fld id="{5C0BE078-BBE9-47ED-87CD-157967E67346}" type="datetimeFigureOut">
              <a:rPr lang="en-US" smtClean="0"/>
              <a:t>7/11/26</a:t>
            </a:fld>
            <a:endParaRPr lang="en-US"/>
          </a:p>
        </p:txBody>
      </p:sp>
      <p:sp>
        <p:nvSpPr>
          <p:cNvPr id="5" name="Footer Placeholder 4">
            <a:extLst>
              <a:ext uri="{FF2B5EF4-FFF2-40B4-BE49-F238E27FC236}">
                <a16:creationId xmlns:a16="http://schemas.microsoft.com/office/drawing/2014/main" id="{B51FAE52-5784-0B61-08CD-DB21DDC56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7E936-D14E-B74E-F100-BC0F5B02C70B}"/>
              </a:ext>
            </a:extLst>
          </p:cNvPr>
          <p:cNvSpPr>
            <a:spLocks noGrp="1"/>
          </p:cNvSpPr>
          <p:nvPr>
            <p:ph type="sldNum" sz="quarter" idx="12"/>
          </p:nvPr>
        </p:nvSpPr>
        <p:spPr/>
        <p:txBody>
          <a:bodyPr/>
          <a:lstStyle/>
          <a:p>
            <a:fld id="{732B352B-7FDC-485E-9195-4DA966FCD157}" type="slidenum">
              <a:rPr lang="en-US" smtClean="0"/>
              <a:t>‹#›</a:t>
            </a:fld>
            <a:endParaRPr lang="en-US"/>
          </a:p>
        </p:txBody>
      </p:sp>
    </p:spTree>
    <p:extLst>
      <p:ext uri="{BB962C8B-B14F-4D97-AF65-F5344CB8AC3E}">
        <p14:creationId xmlns:p14="http://schemas.microsoft.com/office/powerpoint/2010/main" val="904334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822" y="127098"/>
            <a:ext cx="10058400" cy="829310"/>
          </a:xfrm>
          <a:prstGeom prst="rect">
            <a:avLst/>
          </a:prstGeom>
        </p:spPr>
        <p:txBody>
          <a:bodyPr vert="horz" lIns="91440" tIns="45720" rIns="91440" bIns="45720" rtlCol="0" anchor="b">
            <a:noAutofit/>
          </a:bodyPr>
          <a:lstStyle/>
          <a:p>
            <a:r>
              <a:rPr lang="en-US" dirty="0"/>
              <a:t>Standards &amp; Formats</a:t>
            </a:r>
          </a:p>
        </p:txBody>
      </p:sp>
      <p:sp>
        <p:nvSpPr>
          <p:cNvPr id="8" name="Rectangle 7">
            <a:extLst>
              <a:ext uri="{FF2B5EF4-FFF2-40B4-BE49-F238E27FC236}">
                <a16:creationId xmlns:a16="http://schemas.microsoft.com/office/drawing/2014/main" id="{072D30DF-DCA7-CB10-407C-5DAEFEF4C491}"/>
              </a:ext>
            </a:extLst>
          </p:cNvPr>
          <p:cNvSpPr/>
          <p:nvPr userDrawn="1"/>
        </p:nvSpPr>
        <p:spPr>
          <a:xfrm>
            <a:off x="0" y="6336348"/>
            <a:ext cx="12192000" cy="63213"/>
          </a:xfrm>
          <a:prstGeom prst="rect">
            <a:avLst/>
          </a:prstGeom>
          <a:solidFill>
            <a:srgbClr val="F7B71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A4A04F69-6391-24E4-788E-4D50467C9B8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0956582" y="5164144"/>
            <a:ext cx="1235418" cy="1235418"/>
          </a:xfrm>
          <a:prstGeom prst="rect">
            <a:avLst/>
          </a:prstGeom>
        </p:spPr>
      </p:pic>
      <p:sp>
        <p:nvSpPr>
          <p:cNvPr id="12" name="Rectangle 11">
            <a:extLst>
              <a:ext uri="{FF2B5EF4-FFF2-40B4-BE49-F238E27FC236}">
                <a16:creationId xmlns:a16="http://schemas.microsoft.com/office/drawing/2014/main" id="{5B192689-C666-E511-7013-383A10572EA2}"/>
              </a:ext>
            </a:extLst>
          </p:cNvPr>
          <p:cNvSpPr/>
          <p:nvPr userDrawn="1"/>
        </p:nvSpPr>
        <p:spPr>
          <a:xfrm>
            <a:off x="-1" y="6399561"/>
            <a:ext cx="12191999" cy="458439"/>
          </a:xfrm>
          <a:prstGeom prst="rect">
            <a:avLst/>
          </a:prstGeom>
          <a:solidFill>
            <a:srgbClr val="236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7EC099D-E38F-0AA2-C40E-DB21A081AF69}"/>
              </a:ext>
            </a:extLst>
          </p:cNvPr>
          <p:cNvSpPr/>
          <p:nvPr userDrawn="1"/>
        </p:nvSpPr>
        <p:spPr>
          <a:xfrm>
            <a:off x="-2" y="1000192"/>
            <a:ext cx="12192000" cy="63213"/>
          </a:xfrm>
          <a:prstGeom prst="rect">
            <a:avLst/>
          </a:prstGeom>
          <a:solidFill>
            <a:srgbClr val="F7B71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5" name="Picture 14">
            <a:extLst>
              <a:ext uri="{FF2B5EF4-FFF2-40B4-BE49-F238E27FC236}">
                <a16:creationId xmlns:a16="http://schemas.microsoft.com/office/drawing/2014/main" id="{22B6929F-D4C4-8929-270F-D5A27415D80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9537" y="5309947"/>
            <a:ext cx="825744" cy="1014428"/>
          </a:xfrm>
          <a:prstGeom prst="rect">
            <a:avLst/>
          </a:prstGeom>
        </p:spPr>
      </p:pic>
    </p:spTree>
    <p:extLst>
      <p:ext uri="{BB962C8B-B14F-4D97-AF65-F5344CB8AC3E}">
        <p14:creationId xmlns:p14="http://schemas.microsoft.com/office/powerpoint/2010/main" val="4229981119"/>
      </p:ext>
    </p:extLst>
  </p:cSld>
  <p:clrMap bg1="lt1" tx1="dk1" bg2="lt2" tx2="dk2" accent1="accent1" accent2="accent2" accent3="accent3" accent4="accent4" accent5="accent5" accent6="accent6" hlink="hlink" folHlink="folHlink"/>
  <p:sldLayoutIdLst>
    <p:sldLayoutId id="2147483778" r:id="rId1"/>
    <p:sldLayoutId id="2147483768" r:id="rId2"/>
    <p:sldLayoutId id="2147483772" r:id="rId3"/>
    <p:sldLayoutId id="2147483776" r:id="rId4"/>
    <p:sldLayoutId id="2147483775" r:id="rId5"/>
    <p:sldLayoutId id="2147483777" r:id="rId6"/>
    <p:sldLayoutId id="2147483774" r:id="rId7"/>
    <p:sldLayoutId id="2147483756" r:id="rId8"/>
    <p:sldLayoutId id="2147483779" r:id="rId9"/>
  </p:sldLayoutIdLst>
  <p:txStyles>
    <p:titleStyle>
      <a:lvl1pPr algn="ctr" defTabSz="914400" rtl="0" eaLnBrk="1" latinLnBrk="0" hangingPunct="1">
        <a:lnSpc>
          <a:spcPct val="85000"/>
        </a:lnSpc>
        <a:spcBef>
          <a:spcPct val="0"/>
        </a:spcBef>
        <a:buNone/>
        <a:defRPr lang="en-US" sz="5400" b="0" kern="1200" spc="-50" baseline="0" dirty="0">
          <a:solidFill>
            <a:schemeClr val="bg2">
              <a:lumMod val="10000"/>
            </a:schemeClr>
          </a:solidFill>
          <a:effectLst>
            <a:outerShdw blurRad="38100" dist="38100" dir="2700000" algn="tl">
              <a:srgbClr val="000000">
                <a:alpha val="43137"/>
              </a:srgbClr>
            </a:outerShdw>
          </a:effectLst>
          <a:latin typeface="+mn-lt"/>
          <a:ea typeface="+mj-ea"/>
          <a:cs typeface="Aharoni" panose="02010803020104030203" pitchFamily="2" charset="-79"/>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lang="en-US" sz="2000" kern="1200" spc="-50" baseline="0" dirty="0">
          <a:solidFill>
            <a:srgbClr val="0B3777"/>
          </a:solidFill>
          <a:effectLst>
            <a:outerShdw blurRad="38100" dist="38100" dir="2700000" algn="tl">
              <a:srgbClr val="000000">
                <a:alpha val="43137"/>
              </a:srgbClr>
            </a:outerShdw>
          </a:effectLst>
          <a:latin typeface="Sitka Text" pitchFamily="2" charset="0"/>
          <a:ea typeface="+mj-ea"/>
          <a:cs typeface="Aharoni" panose="02010803020104030203" pitchFamily="2" charset="-79"/>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lang="en-US" sz="2000" kern="1200" spc="-50" baseline="0" dirty="0">
          <a:solidFill>
            <a:srgbClr val="0B3777"/>
          </a:solidFill>
          <a:effectLst>
            <a:outerShdw blurRad="38100" dist="38100" dir="2700000" algn="tl">
              <a:srgbClr val="000000">
                <a:alpha val="43137"/>
              </a:srgbClr>
            </a:outerShdw>
          </a:effectLst>
          <a:latin typeface="Sitka Text" pitchFamily="2" charset="0"/>
          <a:ea typeface="+mj-ea"/>
          <a:cs typeface="Aharoni" panose="02010803020104030203" pitchFamily="2" charset="-79"/>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lang="en-US" sz="2000" kern="1200" spc="-50" baseline="0" dirty="0">
          <a:solidFill>
            <a:srgbClr val="0B3777"/>
          </a:solidFill>
          <a:effectLst>
            <a:outerShdw blurRad="38100" dist="38100" dir="2700000" algn="tl">
              <a:srgbClr val="000000">
                <a:alpha val="43137"/>
              </a:srgbClr>
            </a:outerShdw>
          </a:effectLst>
          <a:latin typeface="Sitka Text" pitchFamily="2" charset="0"/>
          <a:ea typeface="+mj-ea"/>
          <a:cs typeface="Aharoni" panose="02010803020104030203" pitchFamily="2" charset="-79"/>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lang="en-US" sz="2000" kern="1200" spc="-50" baseline="0" dirty="0">
          <a:solidFill>
            <a:srgbClr val="0B3777"/>
          </a:solidFill>
          <a:effectLst>
            <a:outerShdw blurRad="38100" dist="38100" dir="2700000" algn="tl">
              <a:srgbClr val="000000">
                <a:alpha val="43137"/>
              </a:srgbClr>
            </a:outerShdw>
          </a:effectLst>
          <a:latin typeface="Sitka Text" pitchFamily="2" charset="0"/>
          <a:ea typeface="+mj-ea"/>
          <a:cs typeface="Aharoni" panose="02010803020104030203" pitchFamily="2" charset="-79"/>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lang="en-US" sz="2000" kern="1200" spc="-50" baseline="0" dirty="0">
          <a:solidFill>
            <a:srgbClr val="0B3777"/>
          </a:solidFill>
          <a:effectLst>
            <a:outerShdw blurRad="38100" dist="38100" dir="2700000" algn="tl">
              <a:srgbClr val="000000">
                <a:alpha val="43137"/>
              </a:srgbClr>
            </a:outerShdw>
          </a:effectLst>
          <a:latin typeface="Sitka Text" pitchFamily="2" charset="0"/>
          <a:ea typeface="+mj-ea"/>
          <a:cs typeface="Aharoni" panose="02010803020104030203" pitchFamily="2" charset="-79"/>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customXml" Target="../ink/ink2.xml"/><Relationship Id="rId10" Type="http://schemas.openxmlformats.org/officeDocument/2006/relationships/image" Target="../media/image101.png"/><Relationship Id="rId4" Type="http://schemas.openxmlformats.org/officeDocument/2006/relationships/image" Target="../media/image7.png"/><Relationship Id="rId9" Type="http://schemas.openxmlformats.org/officeDocument/2006/relationships/customXml" Target="../ink/ink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customXml" Target="../ink/ink10.xml"/><Relationship Id="rId18" Type="http://schemas.openxmlformats.org/officeDocument/2006/relationships/image" Target="../media/image140.png"/><Relationship Id="rId3" Type="http://schemas.openxmlformats.org/officeDocument/2006/relationships/customXml" Target="../ink/ink5.xml"/><Relationship Id="rId21" Type="http://schemas.openxmlformats.org/officeDocument/2006/relationships/customXml" Target="../ink/ink14.xml"/><Relationship Id="rId7" Type="http://schemas.openxmlformats.org/officeDocument/2006/relationships/customXml" Target="../ink/ink7.xml"/><Relationship Id="rId12" Type="http://schemas.openxmlformats.org/officeDocument/2006/relationships/image" Target="../media/image110.png"/><Relationship Id="rId17" Type="http://schemas.openxmlformats.org/officeDocument/2006/relationships/customXml" Target="../ink/ink12.xml"/><Relationship Id="rId2" Type="http://schemas.openxmlformats.org/officeDocument/2006/relationships/image" Target="../media/image27.png"/><Relationship Id="rId16" Type="http://schemas.openxmlformats.org/officeDocument/2006/relationships/image" Target="../media/image130.png"/><Relationship Id="rId20"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customXml" Target="../ink/ink9.xml"/><Relationship Id="rId5" Type="http://schemas.openxmlformats.org/officeDocument/2006/relationships/customXml" Target="../ink/ink6.xml"/><Relationship Id="rId15" Type="http://schemas.openxmlformats.org/officeDocument/2006/relationships/customXml" Target="../ink/ink11.xml"/><Relationship Id="rId10" Type="http://schemas.openxmlformats.org/officeDocument/2006/relationships/image" Target="../media/image100.png"/><Relationship Id="rId19" Type="http://schemas.openxmlformats.org/officeDocument/2006/relationships/customXml" Target="../ink/ink13.xml"/><Relationship Id="rId4" Type="http://schemas.openxmlformats.org/officeDocument/2006/relationships/image" Target="../media/image70.png"/><Relationship Id="rId9" Type="http://schemas.openxmlformats.org/officeDocument/2006/relationships/customXml" Target="../ink/ink8.xml"/><Relationship Id="rId14" Type="http://schemas.openxmlformats.org/officeDocument/2006/relationships/image" Target="../media/image120.png"/><Relationship Id="rId22" Type="http://schemas.openxmlformats.org/officeDocument/2006/relationships/image" Target="../media/image160.png"/></Relationships>
</file>

<file path=ppt/slides/_rels/slide25.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customXml" Target="../ink/ink20.xml"/><Relationship Id="rId18" Type="http://schemas.openxmlformats.org/officeDocument/2006/relationships/image" Target="../media/image270.png"/><Relationship Id="rId3" Type="http://schemas.openxmlformats.org/officeDocument/2006/relationships/customXml" Target="../ink/ink15.xml"/><Relationship Id="rId21" Type="http://schemas.openxmlformats.org/officeDocument/2006/relationships/customXml" Target="../ink/ink24.xml"/><Relationship Id="rId7" Type="http://schemas.openxmlformats.org/officeDocument/2006/relationships/customXml" Target="../ink/ink17.xml"/><Relationship Id="rId12" Type="http://schemas.openxmlformats.org/officeDocument/2006/relationships/image" Target="../media/image240.png"/><Relationship Id="rId17" Type="http://schemas.openxmlformats.org/officeDocument/2006/relationships/customXml" Target="../ink/ink22.xml"/><Relationship Id="rId2" Type="http://schemas.openxmlformats.org/officeDocument/2006/relationships/image" Target="../media/image28.png"/><Relationship Id="rId16" Type="http://schemas.openxmlformats.org/officeDocument/2006/relationships/image" Target="../media/image260.png"/><Relationship Id="rId20" Type="http://schemas.openxmlformats.org/officeDocument/2006/relationships/image" Target="../media/image280.png"/><Relationship Id="rId1" Type="http://schemas.openxmlformats.org/officeDocument/2006/relationships/slideLayout" Target="../slideLayouts/slideLayout7.xml"/><Relationship Id="rId6" Type="http://schemas.openxmlformats.org/officeDocument/2006/relationships/image" Target="../media/image210.png"/><Relationship Id="rId11" Type="http://schemas.openxmlformats.org/officeDocument/2006/relationships/customXml" Target="../ink/ink19.xml"/><Relationship Id="rId5" Type="http://schemas.openxmlformats.org/officeDocument/2006/relationships/customXml" Target="../ink/ink16.xml"/><Relationship Id="rId15" Type="http://schemas.openxmlformats.org/officeDocument/2006/relationships/customXml" Target="../ink/ink21.xml"/><Relationship Id="rId10" Type="http://schemas.openxmlformats.org/officeDocument/2006/relationships/image" Target="../media/image230.png"/><Relationship Id="rId19" Type="http://schemas.openxmlformats.org/officeDocument/2006/relationships/customXml" Target="../ink/ink23.xml"/><Relationship Id="rId4" Type="http://schemas.openxmlformats.org/officeDocument/2006/relationships/image" Target="../media/image200.png"/><Relationship Id="rId9" Type="http://schemas.openxmlformats.org/officeDocument/2006/relationships/customXml" Target="../ink/ink18.xml"/><Relationship Id="rId14" Type="http://schemas.openxmlformats.org/officeDocument/2006/relationships/image" Target="../media/image250.png"/><Relationship Id="rId22"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customXml" Target="../ink/ink26.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customXml" Target="../ink/ink28.xml"/><Relationship Id="rId12"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customXml" Target="../ink/ink30.xml"/><Relationship Id="rId5" Type="http://schemas.openxmlformats.org/officeDocument/2006/relationships/customXml" Target="../ink/ink27.xml"/><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customXml" Target="../ink/ink29.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E6915-07BF-B11B-822B-8005B00FD8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EB8F89-DA1B-4FC0-D77A-A59B07021E2C}"/>
              </a:ext>
            </a:extLst>
          </p:cNvPr>
          <p:cNvSpPr/>
          <p:nvPr/>
        </p:nvSpPr>
        <p:spPr>
          <a:xfrm>
            <a:off x="0" y="4375"/>
            <a:ext cx="12192000" cy="152363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465F82E-CB80-0936-D233-DDFF636A6EDD}"/>
              </a:ext>
            </a:extLst>
          </p:cNvPr>
          <p:cNvSpPr>
            <a:spLocks noGrp="1"/>
          </p:cNvSpPr>
          <p:nvPr>
            <p:ph type="subTitle" idx="1"/>
          </p:nvPr>
        </p:nvSpPr>
        <p:spPr>
          <a:xfrm>
            <a:off x="2813916" y="429732"/>
            <a:ext cx="8909998" cy="846413"/>
          </a:xfrm>
        </p:spPr>
        <p:txBody>
          <a:bodyPr>
            <a:noAutofit/>
          </a:bodyPr>
          <a:lstStyle/>
          <a:p>
            <a:r>
              <a:rPr lang="en-US" sz="4800" b="1" dirty="0">
                <a:solidFill>
                  <a:srgbClr val="FFC000"/>
                </a:solidFill>
                <a:latin typeface="Helvetica" pitchFamily="2" charset="0"/>
              </a:rPr>
              <a:t>Dallas Intro &amp; Membership</a:t>
            </a:r>
          </a:p>
        </p:txBody>
      </p:sp>
      <p:sp>
        <p:nvSpPr>
          <p:cNvPr id="4" name="TextBox 3">
            <a:extLst>
              <a:ext uri="{FF2B5EF4-FFF2-40B4-BE49-F238E27FC236}">
                <a16:creationId xmlns:a16="http://schemas.microsoft.com/office/drawing/2014/main" id="{FA6DD911-B6FC-F292-81E7-8476A66F5681}"/>
              </a:ext>
            </a:extLst>
          </p:cNvPr>
          <p:cNvSpPr txBox="1"/>
          <p:nvPr/>
        </p:nvSpPr>
        <p:spPr>
          <a:xfrm>
            <a:off x="922421" y="3531073"/>
            <a:ext cx="10347158" cy="2675517"/>
          </a:xfrm>
          <a:prstGeom prst="rect">
            <a:avLst/>
          </a:prstGeom>
          <a:noFill/>
        </p:spPr>
        <p:txBody>
          <a:bodyPr wrap="square" numCol="1" spcCol="182880" rtlCol="0">
            <a:noAutofit/>
          </a:bodyPr>
          <a:lstStyle/>
          <a:p>
            <a:pPr marL="0" marR="0" algn="ctr">
              <a:buNone/>
            </a:pPr>
            <a:r>
              <a:rPr lang="en-US" sz="8000" b="1" kern="100" dirty="0">
                <a:effectLst/>
                <a:latin typeface="Helvetica" pitchFamily="2" charset="0"/>
                <a:ea typeface="Aptos" panose="020B0004020202020204" pitchFamily="34" charset="0"/>
                <a:cs typeface="Times New Roman" panose="02020603050405020304" pitchFamily="18" charset="0"/>
              </a:rPr>
              <a:t>SK Reed Fontenot</a:t>
            </a:r>
          </a:p>
          <a:p>
            <a:pPr marL="0" marR="0" algn="ctr">
              <a:buNone/>
            </a:pPr>
            <a:r>
              <a:rPr lang="en-US" sz="3600" b="1" kern="100" dirty="0">
                <a:latin typeface="Helvetica" pitchFamily="2" charset="0"/>
                <a:ea typeface="Aptos" panose="020B0004020202020204" pitchFamily="34" charset="0"/>
                <a:cs typeface="Times New Roman" panose="02020603050405020304" pitchFamily="18" charset="0"/>
              </a:rPr>
              <a:t>Dallas Diocesan Deputy</a:t>
            </a:r>
            <a:endParaRPr lang="en-US" sz="3600" b="1" kern="100" dirty="0">
              <a:effectLst/>
              <a:latin typeface="Helvetica" pitchFamily="2" charset="0"/>
              <a:ea typeface="Aptos" panose="020B0004020202020204" pitchFamily="34" charset="0"/>
              <a:cs typeface="Times New Roman" panose="02020603050405020304" pitchFamily="18" charset="0"/>
            </a:endParaRPr>
          </a:p>
        </p:txBody>
      </p:sp>
      <p:pic>
        <p:nvPicPr>
          <p:cNvPr id="7" name="Picture 6" descr="A logo with a star and anchor&#10;&#10;AI-generated content may be incorrect.">
            <a:extLst>
              <a:ext uri="{FF2B5EF4-FFF2-40B4-BE49-F238E27FC236}">
                <a16:creationId xmlns:a16="http://schemas.microsoft.com/office/drawing/2014/main" id="{6F614CEE-F7C1-E45C-F6B1-4C85407C4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1380" y="1637875"/>
            <a:ext cx="1893199" cy="1893199"/>
          </a:xfrm>
          <a:prstGeom prst="rect">
            <a:avLst/>
          </a:prstGeom>
        </p:spPr>
      </p:pic>
      <p:pic>
        <p:nvPicPr>
          <p:cNvPr id="6" name="Picture 5" descr="A white letter on a black background&#10;&#10;AI-generated content may be incorrect.">
            <a:extLst>
              <a:ext uri="{FF2B5EF4-FFF2-40B4-BE49-F238E27FC236}">
                <a16:creationId xmlns:a16="http://schemas.microsoft.com/office/drawing/2014/main" id="{436DF4B5-0270-F3CC-A983-C864D4BEF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72" y="311243"/>
            <a:ext cx="2421136" cy="784047"/>
          </a:xfrm>
          <a:prstGeom prst="rect">
            <a:avLst/>
          </a:prstGeom>
        </p:spPr>
      </p:pic>
    </p:spTree>
    <p:extLst>
      <p:ext uri="{BB962C8B-B14F-4D97-AF65-F5344CB8AC3E}">
        <p14:creationId xmlns:p14="http://schemas.microsoft.com/office/powerpoint/2010/main" val="1991727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E34CA6-7EF2-523D-113C-343BA0227BC1}"/>
              </a:ext>
            </a:extLst>
          </p:cNvPr>
          <p:cNvSpPr txBox="1"/>
          <p:nvPr/>
        </p:nvSpPr>
        <p:spPr>
          <a:xfrm>
            <a:off x="1696278" y="1774569"/>
            <a:ext cx="7726017" cy="3539430"/>
          </a:xfrm>
          <a:prstGeom prst="rect">
            <a:avLst/>
          </a:prstGeom>
          <a:noFill/>
        </p:spPr>
        <p:txBody>
          <a:bodyPr wrap="square">
            <a:spAutoFit/>
          </a:bodyPr>
          <a:lstStyle/>
          <a:p>
            <a:pPr marL="285750" indent="-285750">
              <a:buFont typeface="Arial" panose="020B0604020202020204" pitchFamily="34" charset="0"/>
              <a:buChar char="•"/>
            </a:pPr>
            <a:r>
              <a:rPr lang="en-US" sz="2800" dirty="0">
                <a:solidFill>
                  <a:schemeClr val="accent2"/>
                </a:solidFill>
              </a:rPr>
              <a:t>Please schedule your CUF ceremonials now to ensure we start the new year strong!</a:t>
            </a:r>
          </a:p>
          <a:p>
            <a:pPr marL="285750" indent="-285750">
              <a:buFont typeface="Arial" panose="020B0604020202020204" pitchFamily="34" charset="0"/>
              <a:buChar char="•"/>
            </a:pPr>
            <a:r>
              <a:rPr lang="en-US" sz="2800" dirty="0">
                <a:solidFill>
                  <a:schemeClr val="accent2"/>
                </a:solidFill>
              </a:rPr>
              <a:t>Strive for at least ONE CUF each month in each District starting in July!</a:t>
            </a:r>
          </a:p>
          <a:p>
            <a:pPr marL="285750" indent="-285750">
              <a:buFont typeface="Arial" panose="020B0604020202020204" pitchFamily="34" charset="0"/>
              <a:buChar char="•"/>
            </a:pPr>
            <a:r>
              <a:rPr lang="en-US" sz="2800" dirty="0">
                <a:solidFill>
                  <a:schemeClr val="accent2"/>
                </a:solidFill>
              </a:rPr>
              <a:t>Ensure all are scheduled on the State and Dallas Diocesan website</a:t>
            </a:r>
          </a:p>
          <a:p>
            <a:pPr marL="285750" indent="-285750">
              <a:buFont typeface="Arial" panose="020B0604020202020204" pitchFamily="34" charset="0"/>
              <a:buChar char="•"/>
            </a:pPr>
            <a:r>
              <a:rPr lang="en-US" sz="2800" dirty="0">
                <a:solidFill>
                  <a:schemeClr val="accent2"/>
                </a:solidFill>
              </a:rPr>
              <a:t>Let’s ensure all eligible Catholic men are offered the gift of membership in Dallas!</a:t>
            </a:r>
          </a:p>
        </p:txBody>
      </p:sp>
      <p:sp>
        <p:nvSpPr>
          <p:cNvPr id="4" name="TextBox 3">
            <a:extLst>
              <a:ext uri="{FF2B5EF4-FFF2-40B4-BE49-F238E27FC236}">
                <a16:creationId xmlns:a16="http://schemas.microsoft.com/office/drawing/2014/main" id="{0422A61A-8E2D-3046-F094-EB39D8034C85}"/>
              </a:ext>
            </a:extLst>
          </p:cNvPr>
          <p:cNvSpPr txBox="1"/>
          <p:nvPr/>
        </p:nvSpPr>
        <p:spPr>
          <a:xfrm>
            <a:off x="2319131" y="362194"/>
            <a:ext cx="6096000" cy="458587"/>
          </a:xfrm>
          <a:prstGeom prst="rect">
            <a:avLst/>
          </a:prstGeom>
          <a:noFill/>
        </p:spPr>
        <p:txBody>
          <a:bodyPr wrap="square">
            <a:spAutoFit/>
          </a:bodyPr>
          <a:lstStyle/>
          <a:p>
            <a:pPr lvl="0" algn="ctr">
              <a:lnSpc>
                <a:spcPct val="85000"/>
              </a:lnSpc>
              <a:buClr>
                <a:srgbClr val="0B3777"/>
              </a:buClr>
              <a:buSzPts val="4000"/>
            </a:pPr>
            <a:r>
              <a:rPr lang="en-US" sz="2800" b="1" dirty="0">
                <a:solidFill>
                  <a:schemeClr val="accent2"/>
                </a:solidFill>
              </a:rPr>
              <a:t>2026-27 Dallas Membership</a:t>
            </a:r>
            <a:endParaRPr lang="en-US" sz="2800" b="0" i="0" u="none" strike="noStrike" cap="none" dirty="0">
              <a:solidFill>
                <a:srgbClr val="0B3777"/>
              </a:solidFill>
              <a:latin typeface="Arial"/>
              <a:ea typeface="Arial"/>
              <a:cs typeface="Arial"/>
              <a:sym typeface="Arial"/>
            </a:endParaRPr>
          </a:p>
        </p:txBody>
      </p:sp>
    </p:spTree>
    <p:extLst>
      <p:ext uri="{BB962C8B-B14F-4D97-AF65-F5344CB8AC3E}">
        <p14:creationId xmlns:p14="http://schemas.microsoft.com/office/powerpoint/2010/main" val="3839105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1A0D0C-BED5-F29B-1CBE-93E0FA49C0B9}"/>
              </a:ext>
            </a:extLst>
          </p:cNvPr>
          <p:cNvSpPr txBox="1"/>
          <p:nvPr/>
        </p:nvSpPr>
        <p:spPr>
          <a:xfrm>
            <a:off x="1042300" y="2241370"/>
            <a:ext cx="9908036" cy="2123658"/>
          </a:xfrm>
          <a:prstGeom prst="rect">
            <a:avLst/>
          </a:prstGeom>
          <a:solidFill>
            <a:schemeClr val="bg1"/>
          </a:solidFill>
        </p:spPr>
        <p:txBody>
          <a:bodyPr wrap="square" rtlCol="0">
            <a:spAutoFit/>
          </a:bodyPr>
          <a:lstStyle/>
          <a:p>
            <a:pPr algn="ctr"/>
            <a:r>
              <a:rPr lang="en-US" sz="5400" dirty="0">
                <a:solidFill>
                  <a:schemeClr val="bg2">
                    <a:lumMod val="10000"/>
                  </a:schemeClr>
                </a:solidFill>
              </a:rPr>
              <a:t>Weekend Membership Drives</a:t>
            </a:r>
          </a:p>
          <a:p>
            <a:pPr algn="ctr"/>
            <a:r>
              <a:rPr lang="en-US" sz="2400" dirty="0">
                <a:solidFill>
                  <a:schemeClr val="bg2">
                    <a:lumMod val="10000"/>
                  </a:schemeClr>
                </a:solidFill>
              </a:rPr>
              <a:t>This guide outlines the three phases of a weekend membership drive</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838640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C3022-D9A5-70ED-CE39-332B5904B386}"/>
              </a:ext>
            </a:extLst>
          </p:cNvPr>
          <p:cNvSpPr>
            <a:spLocks noGrp="1"/>
          </p:cNvSpPr>
          <p:nvPr>
            <p:ph type="title"/>
          </p:nvPr>
        </p:nvSpPr>
        <p:spPr>
          <a:xfrm>
            <a:off x="93600" y="170298"/>
            <a:ext cx="12023222" cy="829310"/>
          </a:xfrm>
        </p:spPr>
        <p:txBody>
          <a:bodyPr/>
          <a:lstStyle/>
          <a:p>
            <a:r>
              <a:rPr lang="en-US" sz="3600" b="1" dirty="0">
                <a:effectLst/>
              </a:rPr>
              <a:t>Phase 1:   </a:t>
            </a:r>
            <a:r>
              <a:rPr lang="en-US" sz="4800" dirty="0">
                <a:effectLst/>
              </a:rPr>
              <a:t>The Pre-Recruitment Weekend</a:t>
            </a:r>
          </a:p>
        </p:txBody>
      </p:sp>
      <p:sp>
        <p:nvSpPr>
          <p:cNvPr id="3" name="TextBox 2">
            <a:extLst>
              <a:ext uri="{FF2B5EF4-FFF2-40B4-BE49-F238E27FC236}">
                <a16:creationId xmlns:a16="http://schemas.microsoft.com/office/drawing/2014/main" id="{F7E6816F-0018-4D63-ED58-51AD951C946C}"/>
              </a:ext>
            </a:extLst>
          </p:cNvPr>
          <p:cNvSpPr txBox="1"/>
          <p:nvPr/>
        </p:nvSpPr>
        <p:spPr>
          <a:xfrm>
            <a:off x="273600" y="1317600"/>
            <a:ext cx="7372800" cy="523220"/>
          </a:xfrm>
          <a:prstGeom prst="rect">
            <a:avLst/>
          </a:prstGeom>
          <a:noFill/>
        </p:spPr>
        <p:txBody>
          <a:bodyPr wrap="square" rtlCol="0">
            <a:spAutoFit/>
          </a:bodyPr>
          <a:lstStyle/>
          <a:p>
            <a:r>
              <a:rPr lang="en-US" sz="2800" dirty="0">
                <a:solidFill>
                  <a:srgbClr val="002060"/>
                </a:solidFill>
              </a:rPr>
              <a:t>Meet with your Pastor</a:t>
            </a:r>
          </a:p>
        </p:txBody>
      </p:sp>
      <p:sp>
        <p:nvSpPr>
          <p:cNvPr id="5" name="TextBox 4">
            <a:extLst>
              <a:ext uri="{FF2B5EF4-FFF2-40B4-BE49-F238E27FC236}">
                <a16:creationId xmlns:a16="http://schemas.microsoft.com/office/drawing/2014/main" id="{B23BC33F-5F2E-10A6-BB73-7E28593486CE}"/>
              </a:ext>
            </a:extLst>
          </p:cNvPr>
          <p:cNvSpPr txBox="1"/>
          <p:nvPr/>
        </p:nvSpPr>
        <p:spPr>
          <a:xfrm>
            <a:off x="482400" y="1929600"/>
            <a:ext cx="11505600" cy="3416320"/>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2">
                    <a:lumMod val="10000"/>
                  </a:schemeClr>
                </a:solidFill>
              </a:rPr>
              <a:t>Present your recruitment plan, including the pulpit talk and after-Mass appeal.</a:t>
            </a:r>
          </a:p>
          <a:p>
            <a:pPr marL="457200" indent="-457200">
              <a:buFont typeface="Arial" panose="020B0604020202020204" pitchFamily="34" charset="0"/>
              <a:buChar char="•"/>
            </a:pPr>
            <a:r>
              <a:rPr lang="en-US" sz="2400" dirty="0">
                <a:solidFill>
                  <a:schemeClr val="bg2">
                    <a:lumMod val="10000"/>
                  </a:schemeClr>
                </a:solidFill>
              </a:rPr>
              <a:t>Explain the purpose of the drive: “We want to build the Kingdom of God through our Faith in Action programs.” Provide him with a copy of the statement.</a:t>
            </a:r>
          </a:p>
          <a:p>
            <a:pPr marL="457200" indent="-457200">
              <a:buFont typeface="Arial" panose="020B0604020202020204" pitchFamily="34" charset="0"/>
              <a:buChar char="•"/>
            </a:pPr>
            <a:r>
              <a:rPr lang="en-US" sz="2400" dirty="0">
                <a:solidFill>
                  <a:schemeClr val="bg2">
                    <a:lumMod val="10000"/>
                  </a:schemeClr>
                </a:solidFill>
              </a:rPr>
              <a:t>Agree on a weekend for the drive.</a:t>
            </a:r>
          </a:p>
          <a:p>
            <a:pPr marL="457200" indent="-457200">
              <a:buFont typeface="Arial" panose="020B0604020202020204" pitchFamily="34" charset="0"/>
              <a:buChar char="•"/>
            </a:pPr>
            <a:r>
              <a:rPr lang="en-US" sz="2400" dirty="0">
                <a:solidFill>
                  <a:schemeClr val="bg2">
                    <a:lumMod val="10000"/>
                  </a:schemeClr>
                </a:solidFill>
              </a:rPr>
              <a:t>Select a CUF date within two weeks of the drive and share it with him.</a:t>
            </a:r>
          </a:p>
          <a:p>
            <a:pPr marL="457200" indent="-457200">
              <a:buFont typeface="Arial" panose="020B0604020202020204" pitchFamily="34" charset="0"/>
              <a:buChar char="•"/>
            </a:pPr>
            <a:r>
              <a:rPr lang="en-US" sz="2400" dirty="0">
                <a:solidFill>
                  <a:schemeClr val="bg2">
                    <a:lumMod val="10000"/>
                  </a:schemeClr>
                </a:solidFill>
              </a:rPr>
              <a:t>Provide your setup plan, including exit-door coverage and inclement-weather               options</a:t>
            </a:r>
          </a:p>
          <a:p>
            <a:pPr marL="457200" indent="-457200">
              <a:buFont typeface="Arial" panose="020B0604020202020204" pitchFamily="34" charset="0"/>
              <a:buChar char="•"/>
            </a:pPr>
            <a:r>
              <a:rPr lang="en-US" sz="2400" dirty="0">
                <a:solidFill>
                  <a:schemeClr val="bg2">
                    <a:lumMod val="10000"/>
                  </a:schemeClr>
                </a:solidFill>
              </a:rPr>
              <a:t>Explain the e-Membership application process.</a:t>
            </a:r>
          </a:p>
          <a:p>
            <a:pPr marL="457200" indent="-457200">
              <a:buFont typeface="Arial" panose="020B0604020202020204" pitchFamily="34" charset="0"/>
              <a:buChar char="•"/>
            </a:pPr>
            <a:r>
              <a:rPr lang="en-US" sz="2400" dirty="0">
                <a:solidFill>
                  <a:schemeClr val="bg2">
                    <a:lumMod val="10000"/>
                  </a:schemeClr>
                </a:solidFill>
              </a:rPr>
              <a:t>Keep the meeting brief and limit attendance to one or two Knights.</a:t>
            </a:r>
          </a:p>
        </p:txBody>
      </p:sp>
    </p:spTree>
    <p:extLst>
      <p:ext uri="{BB962C8B-B14F-4D97-AF65-F5344CB8AC3E}">
        <p14:creationId xmlns:p14="http://schemas.microsoft.com/office/powerpoint/2010/main" val="3344132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3A9967-A743-022D-7D06-445F3B39CE4E}"/>
              </a:ext>
            </a:extLst>
          </p:cNvPr>
          <p:cNvSpPr txBox="1"/>
          <p:nvPr/>
        </p:nvSpPr>
        <p:spPr>
          <a:xfrm>
            <a:off x="381600" y="100800"/>
            <a:ext cx="7891200" cy="461665"/>
          </a:xfrm>
          <a:prstGeom prst="rect">
            <a:avLst/>
          </a:prstGeom>
          <a:noFill/>
        </p:spPr>
        <p:txBody>
          <a:bodyPr wrap="square" rtlCol="0">
            <a:spAutoFit/>
          </a:bodyPr>
          <a:lstStyle/>
          <a:p>
            <a:r>
              <a:rPr lang="en-US" sz="2400" dirty="0">
                <a:solidFill>
                  <a:srgbClr val="002060"/>
                </a:solidFill>
              </a:rPr>
              <a:t>Identify and set goals</a:t>
            </a:r>
          </a:p>
        </p:txBody>
      </p:sp>
      <p:sp>
        <p:nvSpPr>
          <p:cNvPr id="3" name="TextBox 2">
            <a:extLst>
              <a:ext uri="{FF2B5EF4-FFF2-40B4-BE49-F238E27FC236}">
                <a16:creationId xmlns:a16="http://schemas.microsoft.com/office/drawing/2014/main" id="{C587A867-D3B4-1B85-C7F5-9C41EEB36B28}"/>
              </a:ext>
            </a:extLst>
          </p:cNvPr>
          <p:cNvSpPr txBox="1"/>
          <p:nvPr/>
        </p:nvSpPr>
        <p:spPr>
          <a:xfrm>
            <a:off x="518400" y="580690"/>
            <a:ext cx="11340000"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2">
                    <a:lumMod val="10000"/>
                  </a:schemeClr>
                </a:solidFill>
              </a:rPr>
              <a:t>Determine the demographic profile of each Mass.</a:t>
            </a:r>
          </a:p>
          <a:p>
            <a:pPr marL="342900" indent="-342900">
              <a:buFont typeface="Arial" panose="020B0604020202020204" pitchFamily="34" charset="0"/>
              <a:buChar char="•"/>
            </a:pPr>
            <a:r>
              <a:rPr lang="en-US" sz="2000" dirty="0">
                <a:solidFill>
                  <a:schemeClr val="bg2">
                    <a:lumMod val="10000"/>
                  </a:schemeClr>
                </a:solidFill>
              </a:rPr>
              <a:t>Determine how many new members you need. As a baseline, aim for 120% of your annual quota to earn LSAFE w/D.</a:t>
            </a:r>
          </a:p>
          <a:p>
            <a:pPr marL="342900" indent="-342900">
              <a:buFont typeface="Arial" panose="020B0604020202020204" pitchFamily="34" charset="0"/>
              <a:buChar char="•"/>
            </a:pPr>
            <a:r>
              <a:rPr lang="en-US" sz="2000" dirty="0">
                <a:solidFill>
                  <a:schemeClr val="bg2">
                    <a:lumMod val="10000"/>
                  </a:schemeClr>
                </a:solidFill>
              </a:rPr>
              <a:t>Analyze your goals, determine how you will recruit new members and encourage them to become active</a:t>
            </a:r>
          </a:p>
          <a:p>
            <a:pPr marL="342900" indent="-342900">
              <a:buFont typeface="Arial" panose="020B0604020202020204" pitchFamily="34" charset="0"/>
              <a:buChar char="•"/>
            </a:pPr>
            <a:endParaRPr lang="en-US" sz="2000" dirty="0">
              <a:solidFill>
                <a:schemeClr val="bg2">
                  <a:lumMod val="10000"/>
                </a:schemeClr>
              </a:solidFill>
            </a:endParaRPr>
          </a:p>
        </p:txBody>
      </p:sp>
      <p:sp>
        <p:nvSpPr>
          <p:cNvPr id="4" name="TextBox 3">
            <a:extLst>
              <a:ext uri="{FF2B5EF4-FFF2-40B4-BE49-F238E27FC236}">
                <a16:creationId xmlns:a16="http://schemas.microsoft.com/office/drawing/2014/main" id="{D989B7B2-BC73-CB16-B700-9D68FE7DE971}"/>
              </a:ext>
            </a:extLst>
          </p:cNvPr>
          <p:cNvSpPr txBox="1"/>
          <p:nvPr/>
        </p:nvSpPr>
        <p:spPr>
          <a:xfrm>
            <a:off x="381600" y="2480946"/>
            <a:ext cx="9309600" cy="738664"/>
          </a:xfrm>
          <a:prstGeom prst="rect">
            <a:avLst/>
          </a:prstGeom>
          <a:noFill/>
        </p:spPr>
        <p:txBody>
          <a:bodyPr wrap="square" rtlCol="0">
            <a:spAutoFit/>
          </a:bodyPr>
          <a:lstStyle/>
          <a:p>
            <a:r>
              <a:rPr lang="en-US" sz="2400" dirty="0">
                <a:solidFill>
                  <a:srgbClr val="002060"/>
                </a:solidFill>
              </a:rPr>
              <a:t>Preparation</a:t>
            </a:r>
          </a:p>
          <a:p>
            <a:endParaRPr lang="en-US" dirty="0"/>
          </a:p>
        </p:txBody>
      </p:sp>
      <p:sp>
        <p:nvSpPr>
          <p:cNvPr id="9" name="TextBox 8">
            <a:extLst>
              <a:ext uri="{FF2B5EF4-FFF2-40B4-BE49-F238E27FC236}">
                <a16:creationId xmlns:a16="http://schemas.microsoft.com/office/drawing/2014/main" id="{B6170257-95EA-B1C5-88CA-3FF3ED265E83}"/>
              </a:ext>
            </a:extLst>
          </p:cNvPr>
          <p:cNvSpPr txBox="1"/>
          <p:nvPr/>
        </p:nvSpPr>
        <p:spPr>
          <a:xfrm>
            <a:off x="1204800" y="3351847"/>
            <a:ext cx="48000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lumMod val="10000"/>
                  </a:schemeClr>
                </a:solidFill>
              </a:rPr>
              <a:t>District Deputy</a:t>
            </a:r>
          </a:p>
          <a:p>
            <a:pPr marL="285750" indent="-285750">
              <a:buFont typeface="Arial" panose="020B0604020202020204" pitchFamily="34" charset="0"/>
              <a:buChar char="•"/>
            </a:pPr>
            <a:r>
              <a:rPr lang="en-US" sz="2000" dirty="0">
                <a:solidFill>
                  <a:schemeClr val="bg2">
                    <a:lumMod val="10000"/>
                  </a:schemeClr>
                </a:solidFill>
              </a:rPr>
              <a:t>Field Agent</a:t>
            </a:r>
          </a:p>
          <a:p>
            <a:pPr marL="285750" indent="-285750">
              <a:buFont typeface="Arial" panose="020B0604020202020204" pitchFamily="34" charset="0"/>
              <a:buChar char="•"/>
            </a:pPr>
            <a:r>
              <a:rPr lang="en-US" sz="2000" dirty="0">
                <a:solidFill>
                  <a:schemeClr val="bg2">
                    <a:lumMod val="10000"/>
                  </a:schemeClr>
                </a:solidFill>
              </a:rPr>
              <a:t>Degree Team Captain</a:t>
            </a:r>
          </a:p>
          <a:p>
            <a:pPr marL="285750" indent="-285750">
              <a:buFont typeface="Arial" panose="020B0604020202020204" pitchFamily="34" charset="0"/>
              <a:buChar char="•"/>
            </a:pPr>
            <a:r>
              <a:rPr lang="en-US" sz="2000" dirty="0">
                <a:solidFill>
                  <a:schemeClr val="bg2">
                    <a:lumMod val="10000"/>
                  </a:schemeClr>
                </a:solidFill>
              </a:rPr>
              <a:t>Key council members</a:t>
            </a:r>
          </a:p>
        </p:txBody>
      </p:sp>
      <p:sp>
        <p:nvSpPr>
          <p:cNvPr id="10" name="TextBox 9">
            <a:extLst>
              <a:ext uri="{FF2B5EF4-FFF2-40B4-BE49-F238E27FC236}">
                <a16:creationId xmlns:a16="http://schemas.microsoft.com/office/drawing/2014/main" id="{B7FF63DC-238D-93C3-91B8-020E015DFF76}"/>
              </a:ext>
            </a:extLst>
          </p:cNvPr>
          <p:cNvSpPr txBox="1"/>
          <p:nvPr/>
        </p:nvSpPr>
        <p:spPr>
          <a:xfrm>
            <a:off x="6096000" y="3379372"/>
            <a:ext cx="498480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lumMod val="10000"/>
                  </a:schemeClr>
                </a:solidFill>
              </a:rPr>
              <a:t>Sunday church bulletin</a:t>
            </a:r>
          </a:p>
          <a:p>
            <a:pPr marL="285750" indent="-285750">
              <a:buFont typeface="Arial" panose="020B0604020202020204" pitchFamily="34" charset="0"/>
              <a:buChar char="•"/>
            </a:pPr>
            <a:r>
              <a:rPr lang="en-US" sz="2000" dirty="0">
                <a:solidFill>
                  <a:schemeClr val="bg2">
                    <a:lumMod val="10000"/>
                  </a:schemeClr>
                </a:solidFill>
              </a:rPr>
              <a:t>Weekly parish email newsletter</a:t>
            </a:r>
          </a:p>
          <a:p>
            <a:pPr marL="285750" indent="-285750">
              <a:buFont typeface="Arial" panose="020B0604020202020204" pitchFamily="34" charset="0"/>
              <a:buChar char="•"/>
            </a:pPr>
            <a:r>
              <a:rPr lang="en-US" sz="2000" dirty="0">
                <a:solidFill>
                  <a:schemeClr val="bg2">
                    <a:lumMod val="10000"/>
                  </a:schemeClr>
                </a:solidFill>
              </a:rPr>
              <a:t>Parish website</a:t>
            </a:r>
          </a:p>
        </p:txBody>
      </p:sp>
      <p:sp>
        <p:nvSpPr>
          <p:cNvPr id="11" name="TextBox 10">
            <a:extLst>
              <a:ext uri="{FF2B5EF4-FFF2-40B4-BE49-F238E27FC236}">
                <a16:creationId xmlns:a16="http://schemas.microsoft.com/office/drawing/2014/main" id="{02194C4F-DC1B-9E98-D3DC-468E2618D793}"/>
              </a:ext>
            </a:extLst>
          </p:cNvPr>
          <p:cNvSpPr txBox="1"/>
          <p:nvPr/>
        </p:nvSpPr>
        <p:spPr>
          <a:xfrm>
            <a:off x="1087200" y="5227200"/>
            <a:ext cx="9230400" cy="461665"/>
          </a:xfrm>
          <a:prstGeom prst="rect">
            <a:avLst/>
          </a:prstGeom>
          <a:noFill/>
        </p:spPr>
        <p:txBody>
          <a:bodyPr wrap="square" rtlCol="0">
            <a:spAutoFit/>
          </a:bodyPr>
          <a:lstStyle/>
          <a:p>
            <a:pPr algn="ctr"/>
            <a:r>
              <a:rPr lang="en-US" sz="2400" i="1" dirty="0">
                <a:solidFill>
                  <a:schemeClr val="bg2">
                    <a:lumMod val="10000"/>
                  </a:schemeClr>
                </a:solidFill>
              </a:rPr>
              <a:t>Please post the CUF on the state website and the chapter website</a:t>
            </a:r>
            <a:endParaRPr lang="en-US" sz="2400" i="1" dirty="0"/>
          </a:p>
        </p:txBody>
      </p:sp>
      <p:sp>
        <p:nvSpPr>
          <p:cNvPr id="12" name="TextBox 11">
            <a:extLst>
              <a:ext uri="{FF2B5EF4-FFF2-40B4-BE49-F238E27FC236}">
                <a16:creationId xmlns:a16="http://schemas.microsoft.com/office/drawing/2014/main" id="{2CAF5EC2-9714-38A4-49D1-898029C301A7}"/>
              </a:ext>
            </a:extLst>
          </p:cNvPr>
          <p:cNvSpPr txBox="1"/>
          <p:nvPr/>
        </p:nvSpPr>
        <p:spPr>
          <a:xfrm>
            <a:off x="1000800" y="2979472"/>
            <a:ext cx="10519200" cy="400110"/>
          </a:xfrm>
          <a:prstGeom prst="rect">
            <a:avLst/>
          </a:prstGeom>
          <a:noFill/>
        </p:spPr>
        <p:txBody>
          <a:bodyPr wrap="square" rtlCol="0">
            <a:spAutoFit/>
          </a:bodyPr>
          <a:lstStyle/>
          <a:p>
            <a:r>
              <a:rPr lang="en-US" sz="2000" i="1" dirty="0">
                <a:solidFill>
                  <a:schemeClr val="bg2">
                    <a:lumMod val="10000"/>
                  </a:schemeClr>
                </a:solidFill>
              </a:rPr>
              <a:t>Essential:  </a:t>
            </a:r>
            <a:r>
              <a:rPr lang="en-US" sz="2000" b="1" i="1" dirty="0">
                <a:solidFill>
                  <a:schemeClr val="bg2">
                    <a:lumMod val="10000"/>
                  </a:schemeClr>
                </a:solidFill>
              </a:rPr>
              <a:t>Communicate</a:t>
            </a:r>
            <a:r>
              <a:rPr lang="en-US" sz="2000" i="1" dirty="0">
                <a:solidFill>
                  <a:schemeClr val="bg2">
                    <a:lumMod val="10000"/>
                  </a:schemeClr>
                </a:solidFill>
              </a:rPr>
              <a:t> and </a:t>
            </a:r>
            <a:r>
              <a:rPr lang="en-US" sz="2000" b="1" i="1" dirty="0">
                <a:solidFill>
                  <a:schemeClr val="bg2">
                    <a:lumMod val="10000"/>
                  </a:schemeClr>
                </a:solidFill>
              </a:rPr>
              <a:t>Publicize</a:t>
            </a:r>
            <a:r>
              <a:rPr lang="en-US" sz="2000" i="1" dirty="0">
                <a:solidFill>
                  <a:schemeClr val="bg2">
                    <a:lumMod val="10000"/>
                  </a:schemeClr>
                </a:solidFill>
              </a:rPr>
              <a:t> the recruitment plan </a:t>
            </a:r>
          </a:p>
        </p:txBody>
      </p:sp>
    </p:spTree>
    <p:extLst>
      <p:ext uri="{BB962C8B-B14F-4D97-AF65-F5344CB8AC3E}">
        <p14:creationId xmlns:p14="http://schemas.microsoft.com/office/powerpoint/2010/main" val="3181006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13A04-6AC7-F892-8AE2-2059D9D9B6BE}"/>
              </a:ext>
            </a:extLst>
          </p:cNvPr>
          <p:cNvSpPr txBox="1"/>
          <p:nvPr/>
        </p:nvSpPr>
        <p:spPr>
          <a:xfrm>
            <a:off x="136800" y="151200"/>
            <a:ext cx="9597600" cy="61920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F5DBD730-DF0B-FC92-448A-4E018051C593}"/>
              </a:ext>
            </a:extLst>
          </p:cNvPr>
          <p:cNvSpPr txBox="1"/>
          <p:nvPr/>
        </p:nvSpPr>
        <p:spPr>
          <a:xfrm>
            <a:off x="468000" y="230400"/>
            <a:ext cx="10180800" cy="400110"/>
          </a:xfrm>
          <a:prstGeom prst="rect">
            <a:avLst/>
          </a:prstGeom>
          <a:noFill/>
        </p:spPr>
        <p:txBody>
          <a:bodyPr wrap="square" rtlCol="0">
            <a:spAutoFit/>
          </a:bodyPr>
          <a:lstStyle/>
          <a:p>
            <a:r>
              <a:rPr lang="en-US" sz="2000" b="1" i="1" dirty="0">
                <a:solidFill>
                  <a:schemeClr val="bg2">
                    <a:lumMod val="10000"/>
                  </a:schemeClr>
                </a:solidFill>
              </a:rPr>
              <a:t>Acquire</a:t>
            </a:r>
            <a:r>
              <a:rPr lang="en-US" sz="2000" dirty="0">
                <a:solidFill>
                  <a:schemeClr val="bg2">
                    <a:lumMod val="10000"/>
                  </a:schemeClr>
                </a:solidFill>
              </a:rPr>
              <a:t> all materials early</a:t>
            </a:r>
          </a:p>
        </p:txBody>
      </p:sp>
      <p:sp>
        <p:nvSpPr>
          <p:cNvPr id="4" name="TextBox 3">
            <a:extLst>
              <a:ext uri="{FF2B5EF4-FFF2-40B4-BE49-F238E27FC236}">
                <a16:creationId xmlns:a16="http://schemas.microsoft.com/office/drawing/2014/main" id="{EF2580CC-2EB5-098C-C7A1-827F4A425F2B}"/>
              </a:ext>
            </a:extLst>
          </p:cNvPr>
          <p:cNvSpPr txBox="1"/>
          <p:nvPr/>
        </p:nvSpPr>
        <p:spPr>
          <a:xfrm>
            <a:off x="792000" y="630510"/>
            <a:ext cx="6717600"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lumMod val="10000"/>
                  </a:schemeClr>
                </a:solidFill>
              </a:rPr>
              <a:t>Order Delta Church Drive Kits (DRIVE-KIT-E). They are available in English and Spanish and include enough materials for 800 parishioners.</a:t>
            </a:r>
          </a:p>
          <a:p>
            <a:pPr marL="285750" indent="-285750">
              <a:buFont typeface="Arial" panose="020B0604020202020204" pitchFamily="34" charset="0"/>
              <a:buChar char="•"/>
            </a:pPr>
            <a:r>
              <a:rPr lang="en-US" sz="2000" dirty="0">
                <a:solidFill>
                  <a:schemeClr val="bg2">
                    <a:lumMod val="10000"/>
                  </a:schemeClr>
                </a:solidFill>
              </a:rPr>
              <a:t>Order Membership Enrollment Forms 11881.</a:t>
            </a:r>
          </a:p>
          <a:p>
            <a:pPr marL="285750" indent="-285750">
              <a:buFont typeface="Arial" panose="020B0604020202020204" pitchFamily="34" charset="0"/>
              <a:buChar char="•"/>
            </a:pPr>
            <a:r>
              <a:rPr lang="en-US" sz="2000" dirty="0">
                <a:solidFill>
                  <a:schemeClr val="bg2">
                    <a:lumMod val="10000"/>
                  </a:schemeClr>
                </a:solidFill>
              </a:rPr>
              <a:t>Order Faith in Action Guidebooks 10907.</a:t>
            </a:r>
          </a:p>
          <a:p>
            <a:pPr marL="285750" indent="-285750">
              <a:buFont typeface="Arial" panose="020B0604020202020204" pitchFamily="34" charset="0"/>
              <a:buChar char="•"/>
            </a:pPr>
            <a:r>
              <a:rPr lang="en-US" sz="2000" dirty="0">
                <a:solidFill>
                  <a:schemeClr val="bg2">
                    <a:lumMod val="10000"/>
                  </a:schemeClr>
                </a:solidFill>
              </a:rPr>
              <a:t>Order a variety of prayer cards.</a:t>
            </a:r>
          </a:p>
          <a:p>
            <a:pPr marL="285750" indent="-285750">
              <a:buFont typeface="Arial" panose="020B0604020202020204" pitchFamily="34" charset="0"/>
              <a:buChar char="•"/>
            </a:pPr>
            <a:r>
              <a:rPr lang="en-US" sz="2000" dirty="0">
                <a:solidFill>
                  <a:schemeClr val="bg2">
                    <a:lumMod val="10000"/>
                  </a:schemeClr>
                </a:solidFill>
              </a:rPr>
              <a:t>Obtain clipboards, pens, and pencils.</a:t>
            </a:r>
          </a:p>
          <a:p>
            <a:pPr marL="285750" indent="-285750">
              <a:buFont typeface="Arial" panose="020B0604020202020204" pitchFamily="34" charset="0"/>
              <a:buChar char="•"/>
            </a:pPr>
            <a:r>
              <a:rPr lang="en-US" sz="2000" dirty="0">
                <a:solidFill>
                  <a:schemeClr val="bg2">
                    <a:lumMod val="10000"/>
                  </a:schemeClr>
                </a:solidFill>
              </a:rPr>
              <a:t>Provide one long table per exit with a KC blue table cover.</a:t>
            </a:r>
          </a:p>
          <a:p>
            <a:pPr marL="285750" indent="-285750">
              <a:buFont typeface="Arial" panose="020B0604020202020204" pitchFamily="34" charset="0"/>
              <a:buChar char="•"/>
            </a:pPr>
            <a:r>
              <a:rPr lang="en-US" sz="2000" dirty="0">
                <a:solidFill>
                  <a:schemeClr val="bg2">
                    <a:lumMod val="10000"/>
                  </a:schemeClr>
                </a:solidFill>
              </a:rPr>
              <a:t>Obtain KC blue pop-up canopies, especially for inclement weather.</a:t>
            </a:r>
          </a:p>
          <a:p>
            <a:pPr marL="285750" indent="-285750">
              <a:buFont typeface="Arial" panose="020B0604020202020204" pitchFamily="34" charset="0"/>
              <a:buChar char="•"/>
            </a:pPr>
            <a:r>
              <a:rPr lang="en-US" sz="2000" dirty="0">
                <a:solidFill>
                  <a:schemeClr val="bg2">
                    <a:lumMod val="10000"/>
                  </a:schemeClr>
                </a:solidFill>
              </a:rPr>
              <a:t>Provide chairs, but not for use while recruiting is in progress.</a:t>
            </a:r>
          </a:p>
          <a:p>
            <a:pPr marL="285750" indent="-285750">
              <a:buFont typeface="Arial" panose="020B0604020202020204" pitchFamily="34" charset="0"/>
              <a:buChar char="•"/>
            </a:pPr>
            <a:r>
              <a:rPr lang="en-US" sz="2000" dirty="0">
                <a:solidFill>
                  <a:schemeClr val="bg2">
                    <a:lumMod val="10000"/>
                  </a:schemeClr>
                </a:solidFill>
              </a:rPr>
              <a:t>Get individually packaged snacks for children. Use kid-friendly packaging, when possible, such as cookies, chips, breakfast bars, or fun-size candies.</a:t>
            </a:r>
          </a:p>
          <a:p>
            <a:pPr marL="285750" indent="-285750">
              <a:buFont typeface="Arial" panose="020B0604020202020204" pitchFamily="34" charset="0"/>
              <a:buChar char="•"/>
            </a:pPr>
            <a:r>
              <a:rPr lang="en-US" sz="2000" dirty="0">
                <a:solidFill>
                  <a:schemeClr val="bg2">
                    <a:lumMod val="10000"/>
                  </a:schemeClr>
                </a:solidFill>
              </a:rPr>
              <a:t>Provide food and drinks for your recruiters so they can</a:t>
            </a:r>
          </a:p>
          <a:p>
            <a:pPr marL="285750" indent="-285750">
              <a:buFont typeface="Arial" panose="020B0604020202020204" pitchFamily="34" charset="0"/>
              <a:buChar char="•"/>
            </a:pPr>
            <a:r>
              <a:rPr lang="en-US" sz="2000" dirty="0">
                <a:solidFill>
                  <a:schemeClr val="bg2">
                    <a:lumMod val="10000"/>
                  </a:schemeClr>
                </a:solidFill>
              </a:rPr>
              <a:t>Stay all day and cover all Masses.</a:t>
            </a:r>
          </a:p>
        </p:txBody>
      </p:sp>
      <p:pic>
        <p:nvPicPr>
          <p:cNvPr id="6" name="Picture 5">
            <a:extLst>
              <a:ext uri="{FF2B5EF4-FFF2-40B4-BE49-F238E27FC236}">
                <a16:creationId xmlns:a16="http://schemas.microsoft.com/office/drawing/2014/main" id="{DFAE9A55-7FA2-5991-7356-86F5E8825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72851">
            <a:off x="8266076" y="745293"/>
            <a:ext cx="3267040" cy="4034662"/>
          </a:xfrm>
          <a:prstGeom prst="rect">
            <a:avLst/>
          </a:prstGeom>
        </p:spPr>
      </p:pic>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FB571521-E74B-1529-FC96-B8D3ABC59D69}"/>
                  </a:ext>
                </a:extLst>
              </p14:cNvPr>
              <p14:cNvContentPartPr/>
              <p14:nvPr/>
            </p14:nvContentPartPr>
            <p14:xfrm>
              <a:off x="8877240" y="3268080"/>
              <a:ext cx="1104480" cy="195480"/>
            </p14:xfrm>
          </p:contentPart>
        </mc:Choice>
        <mc:Fallback xmlns="">
          <p:pic>
            <p:nvPicPr>
              <p:cNvPr id="20" name="Ink 19">
                <a:extLst>
                  <a:ext uri="{FF2B5EF4-FFF2-40B4-BE49-F238E27FC236}">
                    <a16:creationId xmlns:a16="http://schemas.microsoft.com/office/drawing/2014/main" id="{FB571521-E74B-1529-FC96-B8D3ABC59D69}"/>
                  </a:ext>
                </a:extLst>
              </p:cNvPr>
              <p:cNvPicPr/>
              <p:nvPr/>
            </p:nvPicPr>
            <p:blipFill>
              <a:blip r:embed="rId4"/>
              <a:stretch>
                <a:fillRect/>
              </a:stretch>
            </p:blipFill>
            <p:spPr>
              <a:xfrm>
                <a:off x="8805600" y="3124440"/>
                <a:ext cx="1248120" cy="483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65042E52-9F4F-00DF-BF7C-DB057D0ED3CD}"/>
                  </a:ext>
                </a:extLst>
              </p14:cNvPr>
              <p14:cNvContentPartPr/>
              <p14:nvPr/>
            </p14:nvContentPartPr>
            <p14:xfrm>
              <a:off x="8992800" y="3610800"/>
              <a:ext cx="694080" cy="118800"/>
            </p14:xfrm>
          </p:contentPart>
        </mc:Choice>
        <mc:Fallback xmlns="">
          <p:pic>
            <p:nvPicPr>
              <p:cNvPr id="21" name="Ink 20">
                <a:extLst>
                  <a:ext uri="{FF2B5EF4-FFF2-40B4-BE49-F238E27FC236}">
                    <a16:creationId xmlns:a16="http://schemas.microsoft.com/office/drawing/2014/main" id="{65042E52-9F4F-00DF-BF7C-DB057D0ED3CD}"/>
                  </a:ext>
                </a:extLst>
              </p:cNvPr>
              <p:cNvPicPr/>
              <p:nvPr/>
            </p:nvPicPr>
            <p:blipFill>
              <a:blip r:embed="rId6"/>
              <a:stretch>
                <a:fillRect/>
              </a:stretch>
            </p:blipFill>
            <p:spPr>
              <a:xfrm>
                <a:off x="8920800" y="3466800"/>
                <a:ext cx="837720"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 name="Ink 21">
                <a:extLst>
                  <a:ext uri="{FF2B5EF4-FFF2-40B4-BE49-F238E27FC236}">
                    <a16:creationId xmlns:a16="http://schemas.microsoft.com/office/drawing/2014/main" id="{283CC230-A488-F839-87F6-5F97C41B492B}"/>
                  </a:ext>
                </a:extLst>
              </p14:cNvPr>
              <p14:cNvContentPartPr/>
              <p14:nvPr/>
            </p14:nvContentPartPr>
            <p14:xfrm>
              <a:off x="9237600" y="3834720"/>
              <a:ext cx="483120" cy="75240"/>
            </p14:xfrm>
          </p:contentPart>
        </mc:Choice>
        <mc:Fallback xmlns="">
          <p:pic>
            <p:nvPicPr>
              <p:cNvPr id="22" name="Ink 21">
                <a:extLst>
                  <a:ext uri="{FF2B5EF4-FFF2-40B4-BE49-F238E27FC236}">
                    <a16:creationId xmlns:a16="http://schemas.microsoft.com/office/drawing/2014/main" id="{283CC230-A488-F839-87F6-5F97C41B492B}"/>
                  </a:ext>
                </a:extLst>
              </p:cNvPr>
              <p:cNvPicPr/>
              <p:nvPr/>
            </p:nvPicPr>
            <p:blipFill>
              <a:blip r:embed="rId8"/>
              <a:stretch>
                <a:fillRect/>
              </a:stretch>
            </p:blipFill>
            <p:spPr>
              <a:xfrm>
                <a:off x="9165600" y="3690720"/>
                <a:ext cx="626760" cy="362880"/>
              </a:xfrm>
              <a:prstGeom prst="rect">
                <a:avLst/>
              </a:prstGeom>
            </p:spPr>
          </p:pic>
        </mc:Fallback>
      </mc:AlternateContent>
      <p:sp>
        <p:nvSpPr>
          <p:cNvPr id="26" name="TextBox 25">
            <a:extLst>
              <a:ext uri="{FF2B5EF4-FFF2-40B4-BE49-F238E27FC236}">
                <a16:creationId xmlns:a16="http://schemas.microsoft.com/office/drawing/2014/main" id="{AA7CAF4F-7864-8B2E-172C-2F7D569B35AF}"/>
              </a:ext>
            </a:extLst>
          </p:cNvPr>
          <p:cNvSpPr txBox="1"/>
          <p:nvPr/>
        </p:nvSpPr>
        <p:spPr>
          <a:xfrm rot="20974106">
            <a:off x="7579708" y="5026986"/>
            <a:ext cx="3090332" cy="923330"/>
          </a:xfrm>
          <a:prstGeom prst="rect">
            <a:avLst/>
          </a:prstGeom>
          <a:noFill/>
        </p:spPr>
        <p:txBody>
          <a:bodyPr wrap="square" rtlCol="0">
            <a:spAutoFit/>
          </a:bodyPr>
          <a:lstStyle/>
          <a:p>
            <a:pPr algn="ctr"/>
            <a:r>
              <a:rPr lang="en-US" i="1" dirty="0">
                <a:solidFill>
                  <a:schemeClr val="accent5">
                    <a:lumMod val="50000"/>
                  </a:schemeClr>
                </a:solidFill>
              </a:rPr>
              <a:t>In Supplies Online, search “Church Drive Kits” and this page will pop up.</a:t>
            </a:r>
          </a:p>
        </p:txBody>
      </p:sp>
      <mc:AlternateContent xmlns:mc="http://schemas.openxmlformats.org/markup-compatibility/2006" xmlns:p14="http://schemas.microsoft.com/office/powerpoint/2010/main">
        <mc:Choice Requires="p14">
          <p:contentPart p14:bwMode="auto" r:id="rId9">
            <p14:nvContentPartPr>
              <p14:cNvPr id="27" name="Ink 26">
                <a:extLst>
                  <a:ext uri="{FF2B5EF4-FFF2-40B4-BE49-F238E27FC236}">
                    <a16:creationId xmlns:a16="http://schemas.microsoft.com/office/drawing/2014/main" id="{FBA85DD2-0781-C80C-EEE1-392679685654}"/>
                  </a:ext>
                </a:extLst>
              </p14:cNvPr>
              <p14:cNvContentPartPr/>
              <p14:nvPr/>
            </p14:nvContentPartPr>
            <p14:xfrm>
              <a:off x="8747640" y="2219400"/>
              <a:ext cx="1013400" cy="279000"/>
            </p14:xfrm>
          </p:contentPart>
        </mc:Choice>
        <mc:Fallback xmlns="">
          <p:pic>
            <p:nvPicPr>
              <p:cNvPr id="27" name="Ink 26">
                <a:extLst>
                  <a:ext uri="{FF2B5EF4-FFF2-40B4-BE49-F238E27FC236}">
                    <a16:creationId xmlns:a16="http://schemas.microsoft.com/office/drawing/2014/main" id="{FBA85DD2-0781-C80C-EEE1-392679685654}"/>
                  </a:ext>
                </a:extLst>
              </p:cNvPr>
              <p:cNvPicPr/>
              <p:nvPr/>
            </p:nvPicPr>
            <p:blipFill>
              <a:blip r:embed="rId10"/>
              <a:stretch>
                <a:fillRect/>
              </a:stretch>
            </p:blipFill>
            <p:spPr>
              <a:xfrm>
                <a:off x="8676000" y="2075760"/>
                <a:ext cx="1157040" cy="566640"/>
              </a:xfrm>
              <a:prstGeom prst="rect">
                <a:avLst/>
              </a:prstGeom>
            </p:spPr>
          </p:pic>
        </mc:Fallback>
      </mc:AlternateContent>
    </p:spTree>
    <p:extLst>
      <p:ext uri="{BB962C8B-B14F-4D97-AF65-F5344CB8AC3E}">
        <p14:creationId xmlns:p14="http://schemas.microsoft.com/office/powerpoint/2010/main" val="2492668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71C3FB-4407-D988-3E95-F1EC75034AA3}"/>
              </a:ext>
            </a:extLst>
          </p:cNvPr>
          <p:cNvSpPr txBox="1"/>
          <p:nvPr/>
        </p:nvSpPr>
        <p:spPr>
          <a:xfrm>
            <a:off x="331200" y="446400"/>
            <a:ext cx="8568000" cy="400110"/>
          </a:xfrm>
          <a:prstGeom prst="rect">
            <a:avLst/>
          </a:prstGeom>
          <a:noFill/>
        </p:spPr>
        <p:txBody>
          <a:bodyPr wrap="square" rtlCol="0">
            <a:spAutoFit/>
          </a:bodyPr>
          <a:lstStyle/>
          <a:p>
            <a:r>
              <a:rPr lang="en-US" sz="2000" b="1" i="1" dirty="0">
                <a:solidFill>
                  <a:schemeClr val="bg2">
                    <a:lumMod val="10000"/>
                  </a:schemeClr>
                </a:solidFill>
              </a:rPr>
              <a:t>Practice</a:t>
            </a:r>
            <a:r>
              <a:rPr lang="en-US" sz="2000" b="1" dirty="0">
                <a:solidFill>
                  <a:schemeClr val="bg2">
                    <a:lumMod val="10000"/>
                  </a:schemeClr>
                </a:solidFill>
              </a:rPr>
              <a:t> </a:t>
            </a:r>
            <a:r>
              <a:rPr lang="en-US" sz="2000" dirty="0">
                <a:solidFill>
                  <a:schemeClr val="bg2">
                    <a:lumMod val="10000"/>
                  </a:schemeClr>
                </a:solidFill>
              </a:rPr>
              <a:t>Presentations</a:t>
            </a:r>
          </a:p>
        </p:txBody>
      </p:sp>
      <p:sp>
        <p:nvSpPr>
          <p:cNvPr id="3" name="TextBox 2">
            <a:extLst>
              <a:ext uri="{FF2B5EF4-FFF2-40B4-BE49-F238E27FC236}">
                <a16:creationId xmlns:a16="http://schemas.microsoft.com/office/drawing/2014/main" id="{1EBAE9E2-A1C1-0484-5974-E5D19184799C}"/>
              </a:ext>
            </a:extLst>
          </p:cNvPr>
          <p:cNvSpPr txBox="1"/>
          <p:nvPr/>
        </p:nvSpPr>
        <p:spPr>
          <a:xfrm>
            <a:off x="655200" y="1192110"/>
            <a:ext cx="8244000"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lumMod val="10000"/>
                  </a:schemeClr>
                </a:solidFill>
              </a:rPr>
              <a:t>Choose the best speaker for each Mass. The pulpit announcement should be 45 seconds to 1 minute 45 and seconds long.</a:t>
            </a:r>
          </a:p>
          <a:p>
            <a:pPr marL="285750" indent="-285750">
              <a:buFont typeface="Arial" panose="020B0604020202020204" pitchFamily="34" charset="0"/>
              <a:buChar char="•"/>
            </a:pPr>
            <a:endParaRPr lang="en-US" sz="2000" dirty="0">
              <a:solidFill>
                <a:schemeClr val="bg2">
                  <a:lumMod val="10000"/>
                </a:schemeClr>
              </a:solidFill>
            </a:endParaRPr>
          </a:p>
          <a:p>
            <a:pPr marL="285750" indent="-285750">
              <a:buFont typeface="Arial" panose="020B0604020202020204" pitchFamily="34" charset="0"/>
              <a:buChar char="•"/>
            </a:pPr>
            <a:r>
              <a:rPr lang="en-US" sz="2000" dirty="0">
                <a:solidFill>
                  <a:schemeClr val="bg2">
                    <a:lumMod val="10000"/>
                  </a:schemeClr>
                </a:solidFill>
              </a:rPr>
              <a:t>Do not read from a script. Deliver the message from memory and with sincerity.</a:t>
            </a:r>
          </a:p>
          <a:p>
            <a:pPr marL="285750" indent="-285750">
              <a:buFont typeface="Arial" panose="020B0604020202020204" pitchFamily="34" charset="0"/>
              <a:buChar char="•"/>
            </a:pPr>
            <a:endParaRPr lang="en-US" sz="2000" dirty="0">
              <a:solidFill>
                <a:schemeClr val="bg2">
                  <a:lumMod val="10000"/>
                </a:schemeClr>
              </a:solidFill>
            </a:endParaRPr>
          </a:p>
          <a:p>
            <a:pPr marL="285750" indent="-285750">
              <a:buFont typeface="Arial" panose="020B0604020202020204" pitchFamily="34" charset="0"/>
              <a:buChar char="•"/>
            </a:pPr>
            <a:r>
              <a:rPr lang="en-US" sz="2000" dirty="0">
                <a:solidFill>
                  <a:schemeClr val="bg2">
                    <a:lumMod val="10000"/>
                  </a:schemeClr>
                </a:solidFill>
              </a:rPr>
              <a:t>Sit near the location </a:t>
            </a:r>
          </a:p>
          <a:p>
            <a:r>
              <a:rPr lang="en-US" sz="2000" dirty="0">
                <a:solidFill>
                  <a:schemeClr val="bg2">
                    <a:lumMod val="10000"/>
                  </a:schemeClr>
                </a:solidFill>
              </a:rPr>
              <a:t>    where you will give </a:t>
            </a:r>
          </a:p>
          <a:p>
            <a:r>
              <a:rPr lang="en-US" sz="2000" dirty="0">
                <a:solidFill>
                  <a:schemeClr val="bg2">
                    <a:lumMod val="10000"/>
                  </a:schemeClr>
                </a:solidFill>
              </a:rPr>
              <a:t>    the talk.</a:t>
            </a:r>
          </a:p>
        </p:txBody>
      </p:sp>
      <p:pic>
        <p:nvPicPr>
          <p:cNvPr id="5" name="Picture 4">
            <a:extLst>
              <a:ext uri="{FF2B5EF4-FFF2-40B4-BE49-F238E27FC236}">
                <a16:creationId xmlns:a16="http://schemas.microsoft.com/office/drawing/2014/main" id="{176D7320-AD20-91FC-D842-D9781172A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541" y="2542958"/>
            <a:ext cx="7330659" cy="3714148"/>
          </a:xfrm>
          <a:prstGeom prst="rect">
            <a:avLst/>
          </a:prstGeom>
        </p:spPr>
      </p:pic>
    </p:spTree>
    <p:extLst>
      <p:ext uri="{BB962C8B-B14F-4D97-AF65-F5344CB8AC3E}">
        <p14:creationId xmlns:p14="http://schemas.microsoft.com/office/powerpoint/2010/main" val="3958009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32AE-11D8-48B8-6C2C-8551014D5BFA}"/>
              </a:ext>
            </a:extLst>
          </p:cNvPr>
          <p:cNvSpPr>
            <a:spLocks noGrp="1"/>
          </p:cNvSpPr>
          <p:nvPr>
            <p:ph type="title"/>
          </p:nvPr>
        </p:nvSpPr>
        <p:spPr>
          <a:xfrm>
            <a:off x="1028822" y="127098"/>
            <a:ext cx="9879178" cy="829310"/>
          </a:xfrm>
        </p:spPr>
        <p:txBody>
          <a:bodyPr/>
          <a:lstStyle/>
          <a:p>
            <a:r>
              <a:rPr lang="en-US" sz="3600" b="1" dirty="0">
                <a:effectLst/>
              </a:rPr>
              <a:t>Phase 2:   </a:t>
            </a:r>
            <a:r>
              <a:rPr lang="en-US" sz="4800" dirty="0">
                <a:effectLst/>
              </a:rPr>
              <a:t>The Recruitment Weekend</a:t>
            </a:r>
          </a:p>
        </p:txBody>
      </p:sp>
      <p:sp>
        <p:nvSpPr>
          <p:cNvPr id="3" name="TextBox 2">
            <a:extLst>
              <a:ext uri="{FF2B5EF4-FFF2-40B4-BE49-F238E27FC236}">
                <a16:creationId xmlns:a16="http://schemas.microsoft.com/office/drawing/2014/main" id="{50DC8165-DA4E-C09F-C35F-86A481F3326C}"/>
              </a:ext>
            </a:extLst>
          </p:cNvPr>
          <p:cNvSpPr txBox="1"/>
          <p:nvPr/>
        </p:nvSpPr>
        <p:spPr>
          <a:xfrm>
            <a:off x="1281600" y="1757665"/>
            <a:ext cx="1066320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lumMod val="10000"/>
                  </a:schemeClr>
                </a:solidFill>
              </a:rPr>
              <a:t>Arrive at least 1 hour before the first Mass.</a:t>
            </a:r>
          </a:p>
          <a:p>
            <a:pPr marL="285750" indent="-285750">
              <a:buFont typeface="Arial" panose="020B0604020202020204" pitchFamily="34" charset="0"/>
              <a:buChar char="•"/>
            </a:pPr>
            <a:r>
              <a:rPr lang="en-US" sz="2000" dirty="0">
                <a:solidFill>
                  <a:schemeClr val="bg2">
                    <a:lumMod val="10000"/>
                  </a:schemeClr>
                </a:solidFill>
              </a:rPr>
              <a:t>Set up tables, banners, canopies, recruiting materials, balloons, and children’s treats.</a:t>
            </a:r>
          </a:p>
          <a:p>
            <a:pPr marL="285750" indent="-285750">
              <a:buFont typeface="Arial" panose="020B0604020202020204" pitchFamily="34" charset="0"/>
              <a:buChar char="•"/>
            </a:pPr>
            <a:r>
              <a:rPr lang="en-US" sz="2000" dirty="0">
                <a:solidFill>
                  <a:schemeClr val="bg2">
                    <a:lumMod val="10000"/>
                  </a:schemeClr>
                </a:solidFill>
              </a:rPr>
              <a:t>Make sure arriving parishioners see enthusiasm and unity.</a:t>
            </a:r>
          </a:p>
          <a:p>
            <a:pPr marL="285750" indent="-285750">
              <a:buFont typeface="Arial" panose="020B0604020202020204" pitchFamily="34" charset="0"/>
              <a:buChar char="•"/>
            </a:pPr>
            <a:r>
              <a:rPr lang="en-US" sz="2000" dirty="0">
                <a:solidFill>
                  <a:schemeClr val="bg2">
                    <a:lumMod val="10000"/>
                  </a:schemeClr>
                </a:solidFill>
              </a:rPr>
              <a:t>Greet each parishioner as they arrive.</a:t>
            </a:r>
          </a:p>
          <a:p>
            <a:pPr marL="285750" indent="-285750">
              <a:buFont typeface="Arial" panose="020B0604020202020204" pitchFamily="34" charset="0"/>
              <a:buChar char="•"/>
            </a:pPr>
            <a:r>
              <a:rPr lang="en-US" sz="2000" dirty="0">
                <a:solidFill>
                  <a:schemeClr val="bg2">
                    <a:lumMod val="10000"/>
                  </a:schemeClr>
                </a:solidFill>
              </a:rPr>
              <a:t>Wear your </a:t>
            </a:r>
            <a:r>
              <a:rPr lang="en-US" sz="2000" i="1" dirty="0">
                <a:solidFill>
                  <a:schemeClr val="bg2">
                    <a:lumMod val="10000"/>
                  </a:schemeClr>
                </a:solidFill>
              </a:rPr>
              <a:t>council shirt and name badge</a:t>
            </a:r>
            <a:r>
              <a:rPr lang="en-US" sz="2000" dirty="0"/>
              <a:t>.</a:t>
            </a:r>
          </a:p>
        </p:txBody>
      </p:sp>
      <p:sp>
        <p:nvSpPr>
          <p:cNvPr id="4" name="TextBox 3">
            <a:extLst>
              <a:ext uri="{FF2B5EF4-FFF2-40B4-BE49-F238E27FC236}">
                <a16:creationId xmlns:a16="http://schemas.microsoft.com/office/drawing/2014/main" id="{FFE60146-10AD-0A71-2391-ECF743833052}"/>
              </a:ext>
            </a:extLst>
          </p:cNvPr>
          <p:cNvSpPr txBox="1"/>
          <p:nvPr/>
        </p:nvSpPr>
        <p:spPr>
          <a:xfrm>
            <a:off x="928800" y="1296000"/>
            <a:ext cx="4068000" cy="461665"/>
          </a:xfrm>
          <a:prstGeom prst="rect">
            <a:avLst/>
          </a:prstGeom>
          <a:noFill/>
        </p:spPr>
        <p:txBody>
          <a:bodyPr wrap="square" rtlCol="0">
            <a:spAutoFit/>
          </a:bodyPr>
          <a:lstStyle/>
          <a:p>
            <a:r>
              <a:rPr lang="en-US" sz="2400" b="1" dirty="0">
                <a:solidFill>
                  <a:srgbClr val="002060"/>
                </a:solidFill>
              </a:rPr>
              <a:t>Church Arrival and Set-up</a:t>
            </a:r>
          </a:p>
        </p:txBody>
      </p:sp>
      <p:pic>
        <p:nvPicPr>
          <p:cNvPr id="10" name="Picture 9">
            <a:extLst>
              <a:ext uri="{FF2B5EF4-FFF2-40B4-BE49-F238E27FC236}">
                <a16:creationId xmlns:a16="http://schemas.microsoft.com/office/drawing/2014/main" id="{B0EE7CEC-8B23-D0EA-F3B5-E50699CE0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400" y="3388881"/>
            <a:ext cx="6244800" cy="3000032"/>
          </a:xfrm>
          <a:prstGeom prst="rect">
            <a:avLst/>
          </a:prstGeom>
        </p:spPr>
      </p:pic>
      <p:pic>
        <p:nvPicPr>
          <p:cNvPr id="12" name="Picture 11">
            <a:extLst>
              <a:ext uri="{FF2B5EF4-FFF2-40B4-BE49-F238E27FC236}">
                <a16:creationId xmlns:a16="http://schemas.microsoft.com/office/drawing/2014/main" id="{AD1E5127-ED3D-6D66-160B-6F102A6DC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47600">
            <a:off x="7779866" y="2777373"/>
            <a:ext cx="1400073" cy="3086487"/>
          </a:xfrm>
          <a:prstGeom prst="rect">
            <a:avLst/>
          </a:prstGeom>
        </p:spPr>
      </p:pic>
      <p:pic>
        <p:nvPicPr>
          <p:cNvPr id="14" name="Picture 13">
            <a:extLst>
              <a:ext uri="{FF2B5EF4-FFF2-40B4-BE49-F238E27FC236}">
                <a16:creationId xmlns:a16="http://schemas.microsoft.com/office/drawing/2014/main" id="{BE0E6E12-1133-FF8C-D9CF-9D34E4F20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1995">
            <a:off x="9246068" y="2545928"/>
            <a:ext cx="2754021" cy="3572198"/>
          </a:xfrm>
          <a:prstGeom prst="rect">
            <a:avLst/>
          </a:prstGeom>
        </p:spPr>
      </p:pic>
      <p:pic>
        <p:nvPicPr>
          <p:cNvPr id="16" name="Picture 15">
            <a:extLst>
              <a:ext uri="{FF2B5EF4-FFF2-40B4-BE49-F238E27FC236}">
                <a16:creationId xmlns:a16="http://schemas.microsoft.com/office/drawing/2014/main" id="{B4CEF386-9B8A-B070-4701-3E7F70C4E9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69599">
            <a:off x="7505389" y="4800528"/>
            <a:ext cx="2246400" cy="1327696"/>
          </a:xfrm>
          <a:prstGeom prst="rect">
            <a:avLst/>
          </a:prstGeom>
        </p:spPr>
      </p:pic>
      <p:pic>
        <p:nvPicPr>
          <p:cNvPr id="22" name="Picture 21">
            <a:extLst>
              <a:ext uri="{FF2B5EF4-FFF2-40B4-BE49-F238E27FC236}">
                <a16:creationId xmlns:a16="http://schemas.microsoft.com/office/drawing/2014/main" id="{2A66A631-4F81-523E-225E-551B4A67CE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81571">
            <a:off x="64362" y="4078444"/>
            <a:ext cx="1603688" cy="2231481"/>
          </a:xfrm>
          <a:prstGeom prst="rect">
            <a:avLst/>
          </a:prstGeom>
        </p:spPr>
      </p:pic>
      <p:pic>
        <p:nvPicPr>
          <p:cNvPr id="24" name="Picture 23">
            <a:extLst>
              <a:ext uri="{FF2B5EF4-FFF2-40B4-BE49-F238E27FC236}">
                <a16:creationId xmlns:a16="http://schemas.microsoft.com/office/drawing/2014/main" id="{7CD888CC-332C-4034-F716-0B85D5BCE4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608" y="862297"/>
            <a:ext cx="3792311" cy="1241473"/>
          </a:xfrm>
          <a:prstGeom prst="rect">
            <a:avLst/>
          </a:prstGeom>
        </p:spPr>
      </p:pic>
      <p:pic>
        <p:nvPicPr>
          <p:cNvPr id="26" name="Picture 25">
            <a:extLst>
              <a:ext uri="{FF2B5EF4-FFF2-40B4-BE49-F238E27FC236}">
                <a16:creationId xmlns:a16="http://schemas.microsoft.com/office/drawing/2014/main" id="{D39B46B9-224D-A351-CC9C-4755D1BF53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558" y="3385100"/>
            <a:ext cx="1266885" cy="635264"/>
          </a:xfrm>
          <a:prstGeom prst="rect">
            <a:avLst/>
          </a:prstGeom>
        </p:spPr>
      </p:pic>
      <p:pic>
        <p:nvPicPr>
          <p:cNvPr id="28" name="Picture 27">
            <a:extLst>
              <a:ext uri="{FF2B5EF4-FFF2-40B4-BE49-F238E27FC236}">
                <a16:creationId xmlns:a16="http://schemas.microsoft.com/office/drawing/2014/main" id="{BB5C3263-BB9A-7DA8-F19C-96A8B8EF0E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32175">
            <a:off x="179101" y="2641432"/>
            <a:ext cx="905241" cy="920154"/>
          </a:xfrm>
          <a:prstGeom prst="rect">
            <a:avLst/>
          </a:prstGeom>
        </p:spPr>
      </p:pic>
    </p:spTree>
    <p:extLst>
      <p:ext uri="{BB962C8B-B14F-4D97-AF65-F5344CB8AC3E}">
        <p14:creationId xmlns:p14="http://schemas.microsoft.com/office/powerpoint/2010/main" val="3143369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19F9F6-E6E9-4CBA-0278-4F67411B6EAB}"/>
              </a:ext>
            </a:extLst>
          </p:cNvPr>
          <p:cNvSpPr txBox="1"/>
          <p:nvPr/>
        </p:nvSpPr>
        <p:spPr>
          <a:xfrm>
            <a:off x="1353600" y="777600"/>
            <a:ext cx="9057600" cy="34778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10000"/>
                  </a:srgbClr>
                </a:solidFill>
                <a:effectLst/>
                <a:uLnTx/>
                <a:uFillTx/>
                <a:latin typeface="Arial" panose="020B0604020202020204"/>
                <a:ea typeface="+mn-ea"/>
                <a:cs typeface="+mn-cs"/>
              </a:rPr>
              <a:t>Keep your presentation concise and focused.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EBEBEB">
                  <a:lumMod val="10000"/>
                </a:srgbClr>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10000"/>
                  </a:srgbClr>
                </a:solidFill>
                <a:effectLst/>
                <a:uLnTx/>
                <a:uFillTx/>
                <a:latin typeface="Arial" panose="020B0604020202020204"/>
                <a:ea typeface="+mn-ea"/>
                <a:cs typeface="+mn-cs"/>
              </a:rPr>
              <a:t>Conclude with:    </a:t>
            </a:r>
            <a:r>
              <a:rPr kumimoji="0" lang="en-US" sz="2000" b="0" i="1" u="none" strike="noStrike" kern="1200" cap="none" spc="0" normalizeH="0" baseline="0" noProof="0" dirty="0">
                <a:ln>
                  <a:noFill/>
                </a:ln>
                <a:solidFill>
                  <a:srgbClr val="002060"/>
                </a:solidFill>
                <a:effectLst/>
                <a:uLnTx/>
                <a:uFillTx/>
                <a:latin typeface="Arial" panose="020B0604020202020204"/>
                <a:ea typeface="+mn-ea"/>
                <a:cs typeface="+mn-cs"/>
              </a:rPr>
              <a:t>“We are seeking men from our parish to join us in serving Father and our parish community in both spiritual and corporal works. Please stop by as you leave and say ‘Hello.’ We are simply asking for your contact information so you can join us in serving our parish. Thank you, and may God bless you all.”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EBEBEB">
                  <a:lumMod val="10000"/>
                </a:srgbClr>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10000"/>
                  </a:srgbClr>
                </a:solidFill>
                <a:effectLst/>
                <a:uLnTx/>
                <a:uFillTx/>
                <a:latin typeface="Arial" panose="020B0604020202020204"/>
                <a:ea typeface="+mn-ea"/>
                <a:cs typeface="+mn-cs"/>
              </a:rPr>
              <a:t>Genuflect appropriately </a:t>
            </a:r>
          </a:p>
          <a:p>
            <a:pPr marR="0" lvl="0" algn="l" defTabSz="4572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EBEBEB">
                    <a:lumMod val="10000"/>
                  </a:srgbClr>
                </a:solidFill>
                <a:effectLst/>
                <a:uLnTx/>
                <a:uFillTx/>
                <a:latin typeface="Arial" panose="020B0604020202020204"/>
                <a:ea typeface="+mn-ea"/>
                <a:cs typeface="+mn-cs"/>
              </a:rPr>
              <a:t>    when approaching and </a:t>
            </a:r>
          </a:p>
          <a:p>
            <a:pPr marR="0" lvl="0" algn="l" defTabSz="4572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EBEBEB">
                    <a:lumMod val="10000"/>
                  </a:srgbClr>
                </a:solidFill>
                <a:effectLst/>
                <a:uLnTx/>
                <a:uFillTx/>
                <a:latin typeface="Arial" panose="020B0604020202020204"/>
                <a:ea typeface="+mn-ea"/>
                <a:cs typeface="+mn-cs"/>
              </a:rPr>
              <a:t>    departing the altar area.</a:t>
            </a:r>
          </a:p>
        </p:txBody>
      </p:sp>
      <p:pic>
        <p:nvPicPr>
          <p:cNvPr id="7" name="Picture 6">
            <a:extLst>
              <a:ext uri="{FF2B5EF4-FFF2-40B4-BE49-F238E27FC236}">
                <a16:creationId xmlns:a16="http://schemas.microsoft.com/office/drawing/2014/main" id="{4A33C49C-86DE-EEEC-B0C5-67D1D7F86F8D}"/>
              </a:ext>
            </a:extLst>
          </p:cNvPr>
          <p:cNvPicPr>
            <a:picLocks noChangeAspect="1"/>
          </p:cNvPicPr>
          <p:nvPr/>
        </p:nvPicPr>
        <p:blipFill>
          <a:blip r:embed="rId2"/>
          <a:stretch>
            <a:fillRect/>
          </a:stretch>
        </p:blipFill>
        <p:spPr>
          <a:xfrm>
            <a:off x="755880" y="187865"/>
            <a:ext cx="2213040" cy="640135"/>
          </a:xfrm>
          <a:prstGeom prst="rect">
            <a:avLst/>
          </a:prstGeom>
        </p:spPr>
      </p:pic>
      <p:pic>
        <p:nvPicPr>
          <p:cNvPr id="11" name="Picture 10">
            <a:extLst>
              <a:ext uri="{FF2B5EF4-FFF2-40B4-BE49-F238E27FC236}">
                <a16:creationId xmlns:a16="http://schemas.microsoft.com/office/drawing/2014/main" id="{4D80BCD4-7862-96C3-1A5A-5F9512BE1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200" y="2946204"/>
            <a:ext cx="6343320" cy="3321616"/>
          </a:xfrm>
          <a:prstGeom prst="rect">
            <a:avLst/>
          </a:prstGeom>
        </p:spPr>
      </p:pic>
    </p:spTree>
    <p:extLst>
      <p:ext uri="{BB962C8B-B14F-4D97-AF65-F5344CB8AC3E}">
        <p14:creationId xmlns:p14="http://schemas.microsoft.com/office/powerpoint/2010/main" val="1744538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5FC4E2-88AA-B026-88BA-5D0B06C88D67}"/>
              </a:ext>
            </a:extLst>
          </p:cNvPr>
          <p:cNvSpPr txBox="1"/>
          <p:nvPr/>
        </p:nvSpPr>
        <p:spPr>
          <a:xfrm>
            <a:off x="2397600" y="136800"/>
            <a:ext cx="8121600" cy="523220"/>
          </a:xfrm>
          <a:prstGeom prst="rect">
            <a:avLst/>
          </a:prstGeom>
          <a:noFill/>
        </p:spPr>
        <p:txBody>
          <a:bodyPr wrap="square" rtlCol="0">
            <a:spAutoFit/>
          </a:bodyPr>
          <a:lstStyle/>
          <a:p>
            <a:r>
              <a:rPr lang="en-US" sz="2800" dirty="0">
                <a:solidFill>
                  <a:schemeClr val="bg2">
                    <a:lumMod val="10000"/>
                  </a:schemeClr>
                </a:solidFill>
              </a:rPr>
              <a:t>Mass dismissal and implementation of strategy</a:t>
            </a:r>
          </a:p>
        </p:txBody>
      </p:sp>
      <p:sp>
        <p:nvSpPr>
          <p:cNvPr id="3" name="TextBox 2">
            <a:extLst>
              <a:ext uri="{FF2B5EF4-FFF2-40B4-BE49-F238E27FC236}">
                <a16:creationId xmlns:a16="http://schemas.microsoft.com/office/drawing/2014/main" id="{C496AE34-795F-167A-D579-71112C566DC3}"/>
              </a:ext>
            </a:extLst>
          </p:cNvPr>
          <p:cNvSpPr txBox="1"/>
          <p:nvPr/>
        </p:nvSpPr>
        <p:spPr>
          <a:xfrm>
            <a:off x="316800" y="698400"/>
            <a:ext cx="10202400" cy="1938992"/>
          </a:xfrm>
          <a:prstGeom prst="rect">
            <a:avLst/>
          </a:prstGeom>
          <a:noFill/>
        </p:spPr>
        <p:txBody>
          <a:bodyPr wrap="square" rtlCol="0">
            <a:spAutoFit/>
          </a:bodyPr>
          <a:lstStyle/>
          <a:p>
            <a:r>
              <a:rPr lang="en-US" sz="2000" dirty="0">
                <a:solidFill>
                  <a:schemeClr val="bg2">
                    <a:lumMod val="10000"/>
                  </a:schemeClr>
                </a:solidFill>
              </a:rPr>
              <a:t>Recruitment</a:t>
            </a:r>
            <a:r>
              <a:rPr lang="en-US" sz="2000" b="1" dirty="0">
                <a:solidFill>
                  <a:schemeClr val="bg2">
                    <a:lumMod val="10000"/>
                  </a:schemeClr>
                </a:solidFill>
              </a:rPr>
              <a:t> Positions</a:t>
            </a:r>
          </a:p>
          <a:p>
            <a:pPr marL="342900" indent="-342900">
              <a:buFont typeface="Arial" panose="020B0604020202020204" pitchFamily="34" charset="0"/>
              <a:buChar char="•"/>
            </a:pPr>
            <a:r>
              <a:rPr lang="en-US" sz="2000" dirty="0">
                <a:solidFill>
                  <a:schemeClr val="bg2">
                    <a:lumMod val="10000"/>
                  </a:schemeClr>
                </a:solidFill>
              </a:rPr>
              <a:t>At the end of Mass, assign at least two Knights to each exit.</a:t>
            </a:r>
          </a:p>
          <a:p>
            <a:pPr marL="342900" indent="-342900">
              <a:buFont typeface="Arial" panose="020B0604020202020204" pitchFamily="34" charset="0"/>
              <a:buChar char="•"/>
            </a:pPr>
            <a:r>
              <a:rPr lang="en-US" sz="2000" dirty="0">
                <a:solidFill>
                  <a:schemeClr val="bg2">
                    <a:lumMod val="10000"/>
                  </a:schemeClr>
                </a:solidFill>
              </a:rPr>
              <a:t>Position recruiters in front of the tables, not behind them. </a:t>
            </a:r>
          </a:p>
          <a:p>
            <a:pPr marL="342900" indent="-342900">
              <a:buFont typeface="Arial" panose="020B0604020202020204" pitchFamily="34" charset="0"/>
              <a:buChar char="•"/>
            </a:pPr>
            <a:r>
              <a:rPr lang="en-US" sz="2000" dirty="0">
                <a:solidFill>
                  <a:schemeClr val="bg2">
                    <a:lumMod val="10000"/>
                  </a:schemeClr>
                </a:solidFill>
              </a:rPr>
              <a:t>Use the tables for children’s snacks and recruiting materials. Encourage the children to help themselves.</a:t>
            </a:r>
          </a:p>
          <a:p>
            <a:pPr marL="342900" indent="-342900">
              <a:buFont typeface="Arial" panose="020B0604020202020204" pitchFamily="34" charset="0"/>
              <a:buChar char="•"/>
            </a:pPr>
            <a:r>
              <a:rPr lang="en-US" sz="2000" dirty="0">
                <a:solidFill>
                  <a:schemeClr val="bg2">
                    <a:lumMod val="10000"/>
                  </a:schemeClr>
                </a:solidFill>
              </a:rPr>
              <a:t>Help families feel welcome and comfortable approaching the tables.</a:t>
            </a:r>
          </a:p>
        </p:txBody>
      </p:sp>
      <p:sp>
        <p:nvSpPr>
          <p:cNvPr id="4" name="TextBox 3">
            <a:extLst>
              <a:ext uri="{FF2B5EF4-FFF2-40B4-BE49-F238E27FC236}">
                <a16:creationId xmlns:a16="http://schemas.microsoft.com/office/drawing/2014/main" id="{A98412CE-8285-93C3-5328-2A462E633FD1}"/>
              </a:ext>
            </a:extLst>
          </p:cNvPr>
          <p:cNvSpPr txBox="1"/>
          <p:nvPr/>
        </p:nvSpPr>
        <p:spPr>
          <a:xfrm>
            <a:off x="316800" y="2786400"/>
            <a:ext cx="9770400" cy="707886"/>
          </a:xfrm>
          <a:prstGeom prst="rect">
            <a:avLst/>
          </a:prstGeom>
          <a:noFill/>
        </p:spPr>
        <p:txBody>
          <a:bodyPr wrap="square" rtlCol="0">
            <a:spAutoFit/>
          </a:bodyPr>
          <a:lstStyle/>
          <a:p>
            <a:r>
              <a:rPr lang="en-US" sz="2000" b="1" dirty="0">
                <a:solidFill>
                  <a:schemeClr val="bg2">
                    <a:lumMod val="10000"/>
                  </a:schemeClr>
                </a:solidFill>
              </a:rPr>
              <a:t>Greet</a:t>
            </a:r>
            <a:r>
              <a:rPr lang="en-US" sz="2000" dirty="0">
                <a:solidFill>
                  <a:schemeClr val="bg2">
                    <a:lumMod val="10000"/>
                  </a:schemeClr>
                </a:solidFill>
              </a:rPr>
              <a:t> the prospect, then ask: </a:t>
            </a:r>
            <a:r>
              <a:rPr lang="en-US" sz="2000" i="1" dirty="0">
                <a:solidFill>
                  <a:schemeClr val="bg2">
                    <a:lumMod val="10000"/>
                  </a:schemeClr>
                </a:solidFill>
              </a:rPr>
              <a:t>“</a:t>
            </a:r>
            <a:r>
              <a:rPr lang="en-US" sz="2000" i="1" dirty="0">
                <a:solidFill>
                  <a:srgbClr val="002060"/>
                </a:solidFill>
              </a:rPr>
              <a:t>May I get your name and contact information so you can join us in helping Father ________ and our parish?”</a:t>
            </a:r>
          </a:p>
        </p:txBody>
      </p:sp>
      <p:sp>
        <p:nvSpPr>
          <p:cNvPr id="5" name="TextBox 4">
            <a:extLst>
              <a:ext uri="{FF2B5EF4-FFF2-40B4-BE49-F238E27FC236}">
                <a16:creationId xmlns:a16="http://schemas.microsoft.com/office/drawing/2014/main" id="{0E1B765B-BD95-DF70-47D7-E75670D2ABB6}"/>
              </a:ext>
            </a:extLst>
          </p:cNvPr>
          <p:cNvSpPr txBox="1"/>
          <p:nvPr/>
        </p:nvSpPr>
        <p:spPr>
          <a:xfrm>
            <a:off x="316800" y="3679200"/>
            <a:ext cx="10137600" cy="707886"/>
          </a:xfrm>
          <a:prstGeom prst="rect">
            <a:avLst/>
          </a:prstGeom>
          <a:noFill/>
        </p:spPr>
        <p:txBody>
          <a:bodyPr wrap="square" rtlCol="0">
            <a:spAutoFit/>
          </a:bodyPr>
          <a:lstStyle/>
          <a:p>
            <a:r>
              <a:rPr lang="en-US" sz="2000" dirty="0">
                <a:solidFill>
                  <a:schemeClr val="bg2">
                    <a:lumMod val="10000"/>
                  </a:schemeClr>
                </a:solidFill>
              </a:rPr>
              <a:t>Use Membership Enrollment Card 11881. Proofread it immediately to ensure it is legible. Use his cell phone to complete the </a:t>
            </a:r>
            <a:r>
              <a:rPr lang="en-US" sz="2000" b="1" dirty="0">
                <a:solidFill>
                  <a:schemeClr val="bg2">
                    <a:lumMod val="10000"/>
                  </a:schemeClr>
                </a:solidFill>
              </a:rPr>
              <a:t>online</a:t>
            </a:r>
            <a:r>
              <a:rPr lang="en-US" sz="2000" dirty="0">
                <a:solidFill>
                  <a:schemeClr val="bg2">
                    <a:lumMod val="10000"/>
                  </a:schemeClr>
                </a:solidFill>
              </a:rPr>
              <a:t> e-Membership application.</a:t>
            </a:r>
          </a:p>
        </p:txBody>
      </p:sp>
      <p:sp>
        <p:nvSpPr>
          <p:cNvPr id="6" name="TextBox 5">
            <a:extLst>
              <a:ext uri="{FF2B5EF4-FFF2-40B4-BE49-F238E27FC236}">
                <a16:creationId xmlns:a16="http://schemas.microsoft.com/office/drawing/2014/main" id="{2F03C2F7-F04F-8224-1217-2DAA6C242308}"/>
              </a:ext>
            </a:extLst>
          </p:cNvPr>
          <p:cNvSpPr txBox="1"/>
          <p:nvPr/>
        </p:nvSpPr>
        <p:spPr>
          <a:xfrm>
            <a:off x="3225600" y="4600800"/>
            <a:ext cx="8035200" cy="1631216"/>
          </a:xfrm>
          <a:prstGeom prst="rect">
            <a:avLst/>
          </a:prstGeom>
          <a:solidFill>
            <a:schemeClr val="bg2">
              <a:lumMod val="90000"/>
            </a:schemeClr>
          </a:solidFill>
        </p:spPr>
        <p:txBody>
          <a:bodyPr wrap="square" rtlCol="0">
            <a:spAutoFit/>
          </a:bodyPr>
          <a:lstStyle/>
          <a:p>
            <a:pPr marL="342900" indent="-342900">
              <a:buFont typeface="Arial" panose="020B0604020202020204" pitchFamily="34" charset="0"/>
              <a:buChar char="•"/>
            </a:pPr>
            <a:r>
              <a:rPr lang="en-US" sz="2000" dirty="0">
                <a:solidFill>
                  <a:schemeClr val="bg2">
                    <a:lumMod val="10000"/>
                  </a:schemeClr>
                </a:solidFill>
              </a:rPr>
              <a:t>Give him a copy of the Faith in Action guidebook and ask him and his wife to read it at home.</a:t>
            </a:r>
          </a:p>
          <a:p>
            <a:pPr marL="342900" indent="-342900">
              <a:buFont typeface="Arial" panose="020B0604020202020204" pitchFamily="34" charset="0"/>
              <a:buChar char="•"/>
            </a:pPr>
            <a:r>
              <a:rPr lang="en-US" sz="2000" dirty="0">
                <a:solidFill>
                  <a:schemeClr val="bg2">
                    <a:lumMod val="10000"/>
                  </a:schemeClr>
                </a:solidFill>
              </a:rPr>
              <a:t>Give the wife prayer cards.</a:t>
            </a:r>
          </a:p>
          <a:p>
            <a:pPr marL="342900" indent="-342900">
              <a:buFont typeface="Arial" panose="020B0604020202020204" pitchFamily="34" charset="0"/>
              <a:buChar char="•"/>
            </a:pPr>
            <a:r>
              <a:rPr lang="en-US" sz="2000" dirty="0">
                <a:solidFill>
                  <a:schemeClr val="bg2">
                    <a:lumMod val="10000"/>
                  </a:schemeClr>
                </a:solidFill>
              </a:rPr>
              <a:t>Give him a “Save the Date” card with the welcome</a:t>
            </a:r>
          </a:p>
          <a:p>
            <a:pPr marL="342900" indent="-342900">
              <a:buFont typeface="Arial" panose="020B0604020202020204" pitchFamily="34" charset="0"/>
              <a:buChar char="•"/>
            </a:pPr>
            <a:r>
              <a:rPr lang="en-US" sz="2000" dirty="0">
                <a:solidFill>
                  <a:schemeClr val="bg2">
                    <a:lumMod val="10000"/>
                  </a:schemeClr>
                </a:solidFill>
              </a:rPr>
              <a:t>event date and location.</a:t>
            </a:r>
          </a:p>
        </p:txBody>
      </p:sp>
      <p:sp>
        <p:nvSpPr>
          <p:cNvPr id="7" name="TextBox 6">
            <a:extLst>
              <a:ext uri="{FF2B5EF4-FFF2-40B4-BE49-F238E27FC236}">
                <a16:creationId xmlns:a16="http://schemas.microsoft.com/office/drawing/2014/main" id="{36026389-555A-D102-B56F-136753D4EEE7}"/>
              </a:ext>
            </a:extLst>
          </p:cNvPr>
          <p:cNvSpPr txBox="1"/>
          <p:nvPr/>
        </p:nvSpPr>
        <p:spPr>
          <a:xfrm>
            <a:off x="1382400" y="4730400"/>
            <a:ext cx="1634400" cy="707886"/>
          </a:xfrm>
          <a:prstGeom prst="rect">
            <a:avLst/>
          </a:prstGeom>
          <a:solidFill>
            <a:schemeClr val="bg2">
              <a:lumMod val="90000"/>
            </a:schemeClr>
          </a:solidFill>
        </p:spPr>
        <p:txBody>
          <a:bodyPr wrap="square" rtlCol="0">
            <a:spAutoFit/>
          </a:bodyPr>
          <a:lstStyle/>
          <a:p>
            <a:pPr algn="ctr"/>
            <a:r>
              <a:rPr lang="en-US" sz="2000" b="1" dirty="0">
                <a:solidFill>
                  <a:schemeClr val="bg2">
                    <a:lumMod val="10000"/>
                  </a:schemeClr>
                </a:solidFill>
              </a:rPr>
              <a:t>Provide </a:t>
            </a:r>
          </a:p>
          <a:p>
            <a:pPr algn="ctr"/>
            <a:r>
              <a:rPr lang="en-US" sz="2000" b="1" dirty="0">
                <a:solidFill>
                  <a:schemeClr val="bg2">
                    <a:lumMod val="10000"/>
                  </a:schemeClr>
                </a:solidFill>
              </a:rPr>
              <a:t>Materials</a:t>
            </a:r>
          </a:p>
        </p:txBody>
      </p:sp>
    </p:spTree>
    <p:extLst>
      <p:ext uri="{BB962C8B-B14F-4D97-AF65-F5344CB8AC3E}">
        <p14:creationId xmlns:p14="http://schemas.microsoft.com/office/powerpoint/2010/main" val="1953119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0AAB0-8347-5262-2D59-6C84D12FA873}"/>
              </a:ext>
            </a:extLst>
          </p:cNvPr>
          <p:cNvSpPr>
            <a:spLocks noGrp="1"/>
          </p:cNvSpPr>
          <p:nvPr>
            <p:ph type="title"/>
          </p:nvPr>
        </p:nvSpPr>
        <p:spPr>
          <a:xfrm>
            <a:off x="381600" y="127098"/>
            <a:ext cx="11095200" cy="829310"/>
          </a:xfrm>
        </p:spPr>
        <p:txBody>
          <a:bodyPr/>
          <a:lstStyle/>
          <a:p>
            <a:r>
              <a:rPr lang="en-US" sz="4000" dirty="0">
                <a:effectLst/>
              </a:rPr>
              <a:t>Phase 3:   </a:t>
            </a:r>
            <a:r>
              <a:rPr lang="en-US" sz="4800" dirty="0">
                <a:effectLst/>
              </a:rPr>
              <a:t>The Post-Recruitment Weekend</a:t>
            </a:r>
          </a:p>
        </p:txBody>
      </p:sp>
      <p:sp>
        <p:nvSpPr>
          <p:cNvPr id="3" name="TextBox 2">
            <a:extLst>
              <a:ext uri="{FF2B5EF4-FFF2-40B4-BE49-F238E27FC236}">
                <a16:creationId xmlns:a16="http://schemas.microsoft.com/office/drawing/2014/main" id="{4AED0AE8-1306-CCD7-6FCF-4459E614D539}"/>
              </a:ext>
            </a:extLst>
          </p:cNvPr>
          <p:cNvSpPr txBox="1"/>
          <p:nvPr/>
        </p:nvSpPr>
        <p:spPr>
          <a:xfrm>
            <a:off x="964800" y="1144800"/>
            <a:ext cx="10656000" cy="4708981"/>
          </a:xfrm>
          <a:prstGeom prst="rect">
            <a:avLst/>
          </a:prstGeom>
          <a:noFill/>
        </p:spPr>
        <p:txBody>
          <a:bodyPr wrap="square" rtlCol="0">
            <a:spAutoFit/>
          </a:bodyPr>
          <a:lstStyle/>
          <a:p>
            <a:r>
              <a:rPr lang="en-US" sz="2000" b="1" dirty="0">
                <a:solidFill>
                  <a:srgbClr val="002060"/>
                </a:solidFill>
              </a:rPr>
              <a:t>Have your best recruiters call prospects within 24 hours of the recruitment weekend</a:t>
            </a:r>
          </a:p>
          <a:p>
            <a:endParaRPr lang="en-US" sz="2000" b="1" dirty="0">
              <a:solidFill>
                <a:srgbClr val="002060"/>
              </a:solidFill>
            </a:endParaRPr>
          </a:p>
          <a:p>
            <a:pPr marL="342900" indent="-342900">
              <a:buFont typeface="Arial" panose="020B0604020202020204" pitchFamily="34" charset="0"/>
              <a:buChar char="•"/>
            </a:pPr>
            <a:r>
              <a:rPr lang="en-US" sz="2000" dirty="0">
                <a:solidFill>
                  <a:schemeClr val="bg2">
                    <a:lumMod val="10000"/>
                  </a:schemeClr>
                </a:solidFill>
              </a:rPr>
              <a:t>Remind each prospect about the 30-minute welcome ceremony and let them know family and friends are welcome. A reception will follow.</a:t>
            </a:r>
          </a:p>
          <a:p>
            <a:pPr marL="342900" indent="-342900">
              <a:buFont typeface="Arial" panose="020B0604020202020204" pitchFamily="34" charset="0"/>
              <a:buChar char="•"/>
            </a:pPr>
            <a:endParaRPr lang="en-US" sz="2000" dirty="0">
              <a:solidFill>
                <a:schemeClr val="bg2">
                  <a:lumMod val="10000"/>
                </a:schemeClr>
              </a:solidFill>
            </a:endParaRPr>
          </a:p>
          <a:p>
            <a:pPr marL="342900" indent="-342900">
              <a:buFont typeface="Arial" panose="020B0604020202020204" pitchFamily="34" charset="0"/>
              <a:buChar char="•"/>
            </a:pPr>
            <a:r>
              <a:rPr lang="en-US" sz="2000" dirty="0">
                <a:solidFill>
                  <a:schemeClr val="bg2">
                    <a:lumMod val="10000"/>
                  </a:schemeClr>
                </a:solidFill>
              </a:rPr>
              <a:t>Review Membership Enrollment Card 11881 and confirm the information is accurate. </a:t>
            </a:r>
          </a:p>
          <a:p>
            <a:r>
              <a:rPr lang="en-US" sz="2000" dirty="0">
                <a:solidFill>
                  <a:schemeClr val="bg2">
                    <a:lumMod val="10000"/>
                  </a:schemeClr>
                </a:solidFill>
              </a:rPr>
              <a:t>     If an e-Membership application has not been submitted, explain how to complete it.</a:t>
            </a:r>
          </a:p>
          <a:p>
            <a:pPr marL="342900" indent="-342900">
              <a:buFont typeface="Arial" panose="020B0604020202020204" pitchFamily="34" charset="0"/>
              <a:buChar char="•"/>
            </a:pPr>
            <a:endParaRPr lang="en-US" sz="2000" dirty="0">
              <a:solidFill>
                <a:schemeClr val="bg2">
                  <a:lumMod val="10000"/>
                </a:schemeClr>
              </a:solidFill>
            </a:endParaRPr>
          </a:p>
          <a:p>
            <a:pPr marL="342900" indent="-342900">
              <a:buFont typeface="Arial" panose="020B0604020202020204" pitchFamily="34" charset="0"/>
              <a:buChar char="•"/>
            </a:pPr>
            <a:r>
              <a:rPr lang="en-US" sz="2000" dirty="0">
                <a:solidFill>
                  <a:schemeClr val="bg2">
                    <a:lumMod val="10000"/>
                  </a:schemeClr>
                </a:solidFill>
              </a:rPr>
              <a:t>Track who will attend the CUF, who has a conflict that night, and who submits an e-Membership application.</a:t>
            </a:r>
          </a:p>
          <a:p>
            <a:pPr marL="342900" indent="-342900">
              <a:buFont typeface="Arial" panose="020B0604020202020204" pitchFamily="34" charset="0"/>
              <a:buChar char="•"/>
            </a:pPr>
            <a:endParaRPr lang="en-US" sz="2000" dirty="0">
              <a:solidFill>
                <a:schemeClr val="bg2">
                  <a:lumMod val="10000"/>
                </a:schemeClr>
              </a:solidFill>
            </a:endParaRPr>
          </a:p>
          <a:p>
            <a:pPr marL="342900" indent="-342900">
              <a:buFont typeface="Arial" panose="020B0604020202020204" pitchFamily="34" charset="0"/>
              <a:buChar char="•"/>
            </a:pPr>
            <a:r>
              <a:rPr lang="en-US" sz="2000" dirty="0">
                <a:solidFill>
                  <a:schemeClr val="bg2">
                    <a:lumMod val="10000"/>
                  </a:schemeClr>
                </a:solidFill>
              </a:rPr>
              <a:t>Have the Grand Knight or Financial Secretary add members without email addresses to the Candidate Tab.</a:t>
            </a:r>
          </a:p>
          <a:p>
            <a:pPr marL="342900" indent="-342900">
              <a:buFont typeface="Arial" panose="020B0604020202020204" pitchFamily="34" charset="0"/>
              <a:buChar char="•"/>
            </a:pPr>
            <a:endParaRPr lang="en-US" sz="2000" dirty="0">
              <a:solidFill>
                <a:schemeClr val="bg2">
                  <a:lumMod val="10000"/>
                </a:schemeClr>
              </a:solidFill>
            </a:endParaRPr>
          </a:p>
          <a:p>
            <a:pPr marL="342900" indent="-342900">
              <a:buFont typeface="Arial" panose="020B0604020202020204" pitchFamily="34" charset="0"/>
              <a:buChar char="•"/>
            </a:pPr>
            <a:r>
              <a:rPr lang="en-US" sz="2000" dirty="0">
                <a:solidFill>
                  <a:schemeClr val="bg2">
                    <a:lumMod val="10000"/>
                  </a:schemeClr>
                </a:solidFill>
              </a:rPr>
              <a:t>Have a backup plan for those who cannot make it to your CUF.</a:t>
            </a:r>
          </a:p>
        </p:txBody>
      </p:sp>
    </p:spTree>
    <p:extLst>
      <p:ext uri="{BB962C8B-B14F-4D97-AF65-F5344CB8AC3E}">
        <p14:creationId xmlns:p14="http://schemas.microsoft.com/office/powerpoint/2010/main" val="2707880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FC09A-01CF-041B-D634-E6FE89CAEEB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3F364E0-FB45-E783-7F06-91BB9A9309CB}"/>
              </a:ext>
            </a:extLst>
          </p:cNvPr>
          <p:cNvSpPr txBox="1"/>
          <p:nvPr/>
        </p:nvSpPr>
        <p:spPr>
          <a:xfrm>
            <a:off x="607808" y="5260489"/>
            <a:ext cx="10865224" cy="707886"/>
          </a:xfrm>
          <a:prstGeom prst="rect">
            <a:avLst/>
          </a:prstGeom>
          <a:solidFill>
            <a:schemeClr val="bg1"/>
          </a:solidFill>
        </p:spPr>
        <p:txBody>
          <a:bodyPr wrap="square" rtlCol="0">
            <a:spAutoFit/>
          </a:bodyPr>
          <a:lstStyle/>
          <a:p>
            <a:r>
              <a:rPr lang="en-US" sz="4000" dirty="0">
                <a:solidFill>
                  <a:schemeClr val="bg2">
                    <a:lumMod val="10000"/>
                  </a:schemeClr>
                </a:solidFill>
              </a:rPr>
              <a:t>Dallas Organizational Meeting  - 7/11/2026</a:t>
            </a:r>
          </a:p>
        </p:txBody>
      </p:sp>
    </p:spTree>
    <p:extLst>
      <p:ext uri="{BB962C8B-B14F-4D97-AF65-F5344CB8AC3E}">
        <p14:creationId xmlns:p14="http://schemas.microsoft.com/office/powerpoint/2010/main" val="1358757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357364-8A49-37F0-DB1B-2D6719EE77A1}"/>
              </a:ext>
            </a:extLst>
          </p:cNvPr>
          <p:cNvSpPr txBox="1"/>
          <p:nvPr/>
        </p:nvSpPr>
        <p:spPr>
          <a:xfrm>
            <a:off x="151200" y="180000"/>
            <a:ext cx="11325600" cy="3447098"/>
          </a:xfrm>
          <a:prstGeom prst="rect">
            <a:avLst/>
          </a:prstGeom>
          <a:noFill/>
        </p:spPr>
        <p:txBody>
          <a:bodyPr wrap="square" rtlCol="0">
            <a:spAutoFit/>
          </a:bodyPr>
          <a:lstStyle/>
          <a:p>
            <a:r>
              <a:rPr lang="en-US" sz="2000" b="1" dirty="0">
                <a:solidFill>
                  <a:schemeClr val="bg2">
                    <a:lumMod val="10000"/>
                  </a:schemeClr>
                </a:solidFill>
              </a:rPr>
              <a:t>Vetting</a:t>
            </a:r>
          </a:p>
          <a:p>
            <a:endParaRPr lang="en-US" sz="2000" dirty="0">
              <a:solidFill>
                <a:schemeClr val="bg2">
                  <a:lumMod val="10000"/>
                </a:schemeClr>
              </a:solidFill>
            </a:endParaRPr>
          </a:p>
          <a:p>
            <a:r>
              <a:rPr lang="en-US" sz="2000" dirty="0">
                <a:solidFill>
                  <a:schemeClr val="bg2">
                    <a:lumMod val="10000"/>
                  </a:schemeClr>
                </a:solidFill>
              </a:rPr>
              <a:t>The Grand Knight may complete vetting at a time and location of his choosing. Admissions Committees are no longer required.</a:t>
            </a:r>
          </a:p>
          <a:p>
            <a:endParaRPr lang="en-US" sz="2000" dirty="0">
              <a:solidFill>
                <a:schemeClr val="bg2">
                  <a:lumMod val="10000"/>
                </a:schemeClr>
              </a:solidFill>
            </a:endParaRPr>
          </a:p>
          <a:p>
            <a:r>
              <a:rPr lang="en-US" sz="2000" dirty="0">
                <a:solidFill>
                  <a:schemeClr val="bg2">
                    <a:lumMod val="10000"/>
                  </a:schemeClr>
                </a:solidFill>
              </a:rPr>
              <a:t>The candidate may attend a CUF before or after the council votes for his admittance.</a:t>
            </a:r>
          </a:p>
          <a:p>
            <a:endParaRPr lang="en-US" sz="2000" dirty="0">
              <a:solidFill>
                <a:schemeClr val="bg2">
                  <a:lumMod val="10000"/>
                </a:schemeClr>
              </a:solidFill>
            </a:endParaRPr>
          </a:p>
          <a:p>
            <a:r>
              <a:rPr lang="en-US" sz="2000" b="1" dirty="0">
                <a:solidFill>
                  <a:schemeClr val="bg2">
                    <a:lumMod val="10000"/>
                  </a:schemeClr>
                </a:solidFill>
              </a:rPr>
              <a:t>                                         </a:t>
            </a:r>
          </a:p>
          <a:p>
            <a:endParaRPr lang="en-US" sz="2000" i="1" dirty="0">
              <a:solidFill>
                <a:schemeClr val="bg2">
                  <a:lumMod val="10000"/>
                </a:schemeClr>
              </a:solidFill>
            </a:endParaRPr>
          </a:p>
          <a:p>
            <a:r>
              <a:rPr lang="en-US" sz="2000" i="1" dirty="0">
                <a:solidFill>
                  <a:schemeClr val="bg2">
                    <a:lumMod val="10000"/>
                  </a:schemeClr>
                </a:solidFill>
              </a:rPr>
              <a:t>          </a:t>
            </a:r>
            <a:endParaRPr lang="en-US" sz="2000" dirty="0">
              <a:solidFill>
                <a:schemeClr val="bg2">
                  <a:lumMod val="10000"/>
                </a:schemeClr>
              </a:solidFill>
            </a:endParaRPr>
          </a:p>
          <a:p>
            <a:r>
              <a:rPr lang="en-US" dirty="0">
                <a:solidFill>
                  <a:schemeClr val="bg2">
                    <a:lumMod val="10000"/>
                  </a:schemeClr>
                </a:solidFill>
              </a:rPr>
              <a:t>.</a:t>
            </a:r>
          </a:p>
        </p:txBody>
      </p:sp>
      <p:sp>
        <p:nvSpPr>
          <p:cNvPr id="4" name="TextBox 3">
            <a:extLst>
              <a:ext uri="{FF2B5EF4-FFF2-40B4-BE49-F238E27FC236}">
                <a16:creationId xmlns:a16="http://schemas.microsoft.com/office/drawing/2014/main" id="{4D47169F-1812-3206-9233-CD72A9947ACA}"/>
              </a:ext>
            </a:extLst>
          </p:cNvPr>
          <p:cNvSpPr txBox="1"/>
          <p:nvPr/>
        </p:nvSpPr>
        <p:spPr>
          <a:xfrm>
            <a:off x="5673600" y="3048792"/>
            <a:ext cx="4489200" cy="1938992"/>
          </a:xfrm>
          <a:prstGeom prst="rect">
            <a:avLst/>
          </a:prstGeom>
          <a:solidFill>
            <a:schemeClr val="bg2">
              <a:lumMod val="9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BEBEB">
                    <a:lumMod val="10000"/>
                  </a:srgbClr>
                </a:solidFill>
                <a:effectLst/>
                <a:uLnTx/>
                <a:uFillTx/>
                <a:latin typeface="Arial" panose="020B0604020202020204"/>
                <a:ea typeface="+mn-ea"/>
                <a:cs typeface="+mn-cs"/>
              </a:rPr>
              <a:t>Confirm the location: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10000"/>
                  </a:srgbClr>
                </a:solidFill>
                <a:effectLst/>
                <a:uLnTx/>
                <a:uFillTx/>
                <a:latin typeface="Arial" panose="020B0604020202020204"/>
                <a:ea typeface="+mn-ea"/>
                <a:cs typeface="+mn-cs"/>
              </a:rPr>
              <a:t>Have the Financial Secretary manage the registration table.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10000"/>
                  </a:srgbClr>
                </a:solidFill>
                <a:effectLst/>
                <a:uLnTx/>
                <a:uFillTx/>
                <a:latin typeface="Arial" panose="020B0604020202020204"/>
                <a:ea typeface="+mn-ea"/>
                <a:cs typeface="+mn-cs"/>
              </a:rPr>
              <a:t>Ensure you have enough Candidate Kits 531E.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10000"/>
                  </a:srgbClr>
                </a:solidFill>
                <a:effectLst/>
                <a:uLnTx/>
                <a:uFillTx/>
                <a:latin typeface="Arial" panose="020B0604020202020204"/>
                <a:ea typeface="+mn-ea"/>
                <a:cs typeface="+mn-cs"/>
              </a:rPr>
              <a:t>Plan and prepare the reception.</a:t>
            </a:r>
          </a:p>
        </p:txBody>
      </p:sp>
      <p:pic>
        <p:nvPicPr>
          <p:cNvPr id="7" name="Picture 6">
            <a:extLst>
              <a:ext uri="{FF2B5EF4-FFF2-40B4-BE49-F238E27FC236}">
                <a16:creationId xmlns:a16="http://schemas.microsoft.com/office/drawing/2014/main" id="{172D4037-5E8D-C3E7-B392-296C134F8FDA}"/>
              </a:ext>
            </a:extLst>
          </p:cNvPr>
          <p:cNvPicPr>
            <a:picLocks noChangeAspect="1"/>
          </p:cNvPicPr>
          <p:nvPr/>
        </p:nvPicPr>
        <p:blipFill>
          <a:blip r:embed="rId2"/>
          <a:stretch>
            <a:fillRect/>
          </a:stretch>
        </p:blipFill>
        <p:spPr>
          <a:xfrm>
            <a:off x="1939304" y="3048792"/>
            <a:ext cx="3734296" cy="1717608"/>
          </a:xfrm>
          <a:prstGeom prst="rect">
            <a:avLst/>
          </a:prstGeom>
          <a:solidFill>
            <a:schemeClr val="bg2">
              <a:lumMod val="90000"/>
            </a:schemeClr>
          </a:solidFill>
        </p:spPr>
      </p:pic>
      <p:pic>
        <p:nvPicPr>
          <p:cNvPr id="10" name="Picture 9">
            <a:extLst>
              <a:ext uri="{FF2B5EF4-FFF2-40B4-BE49-F238E27FC236}">
                <a16:creationId xmlns:a16="http://schemas.microsoft.com/office/drawing/2014/main" id="{053411C4-E28F-88DE-D2A5-C2412C9293B2}"/>
              </a:ext>
            </a:extLst>
          </p:cNvPr>
          <p:cNvPicPr>
            <a:picLocks noChangeAspect="1"/>
          </p:cNvPicPr>
          <p:nvPr/>
        </p:nvPicPr>
        <p:blipFill>
          <a:blip r:embed="rId3"/>
          <a:stretch>
            <a:fillRect/>
          </a:stretch>
        </p:blipFill>
        <p:spPr>
          <a:xfrm>
            <a:off x="4051371" y="2512298"/>
            <a:ext cx="3479829" cy="536494"/>
          </a:xfrm>
          <a:prstGeom prst="rect">
            <a:avLst/>
          </a:prstGeom>
          <a:solidFill>
            <a:schemeClr val="bg2">
              <a:lumMod val="90000"/>
            </a:schemeClr>
          </a:solidFill>
        </p:spPr>
      </p:pic>
      <p:sp>
        <p:nvSpPr>
          <p:cNvPr id="11" name="TextBox 10">
            <a:extLst>
              <a:ext uri="{FF2B5EF4-FFF2-40B4-BE49-F238E27FC236}">
                <a16:creationId xmlns:a16="http://schemas.microsoft.com/office/drawing/2014/main" id="{70348DA2-554F-DA25-118A-760BAA107A15}"/>
              </a:ext>
            </a:extLst>
          </p:cNvPr>
          <p:cNvSpPr txBox="1"/>
          <p:nvPr/>
        </p:nvSpPr>
        <p:spPr>
          <a:xfrm>
            <a:off x="1939304" y="4766400"/>
            <a:ext cx="3734296" cy="221384"/>
          </a:xfrm>
          <a:prstGeom prst="rect">
            <a:avLst/>
          </a:prstGeom>
          <a:solidFill>
            <a:schemeClr val="bg2">
              <a:lumMod val="90000"/>
            </a:schemeClr>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971D5261-D29B-F900-C50E-506C4E13CB59}"/>
              </a:ext>
            </a:extLst>
          </p:cNvPr>
          <p:cNvSpPr txBox="1"/>
          <p:nvPr/>
        </p:nvSpPr>
        <p:spPr>
          <a:xfrm>
            <a:off x="1939304" y="2512298"/>
            <a:ext cx="2112067" cy="536494"/>
          </a:xfrm>
          <a:prstGeom prst="rect">
            <a:avLst/>
          </a:prstGeom>
          <a:solidFill>
            <a:schemeClr val="bg2">
              <a:lumMod val="90000"/>
            </a:schemeClr>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5341FD02-4CC7-F3A9-9D17-9032B32C9862}"/>
              </a:ext>
            </a:extLst>
          </p:cNvPr>
          <p:cNvSpPr txBox="1"/>
          <p:nvPr/>
        </p:nvSpPr>
        <p:spPr>
          <a:xfrm>
            <a:off x="7531200" y="2512298"/>
            <a:ext cx="2631600" cy="536494"/>
          </a:xfrm>
          <a:prstGeom prst="rect">
            <a:avLst/>
          </a:prstGeom>
          <a:solidFill>
            <a:schemeClr val="bg2">
              <a:lumMod val="90000"/>
            </a:schemeClr>
          </a:solidFill>
        </p:spPr>
        <p:txBody>
          <a:bodyPr wrap="square" rtlCol="0">
            <a:spAutoFit/>
          </a:bodyPr>
          <a:lstStyle/>
          <a:p>
            <a:endParaRPr lang="en-US" dirty="0"/>
          </a:p>
        </p:txBody>
      </p:sp>
    </p:spTree>
    <p:extLst>
      <p:ext uri="{BB962C8B-B14F-4D97-AF65-F5344CB8AC3E}">
        <p14:creationId xmlns:p14="http://schemas.microsoft.com/office/powerpoint/2010/main" val="336121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64CCB6-7BC1-6F2E-DF1A-217DF54D6831}"/>
              </a:ext>
            </a:extLst>
          </p:cNvPr>
          <p:cNvSpPr txBox="1"/>
          <p:nvPr/>
        </p:nvSpPr>
        <p:spPr>
          <a:xfrm>
            <a:off x="928800" y="662400"/>
            <a:ext cx="9950400" cy="3170099"/>
          </a:xfrm>
          <a:prstGeom prst="rect">
            <a:avLst/>
          </a:prstGeom>
          <a:noFill/>
        </p:spPr>
        <p:txBody>
          <a:bodyPr wrap="square" rtlCol="0">
            <a:spAutoFit/>
          </a:bodyPr>
          <a:lstStyle/>
          <a:p>
            <a:r>
              <a:rPr lang="en-US" sz="2000" b="1" dirty="0">
                <a:solidFill>
                  <a:schemeClr val="bg2">
                    <a:lumMod val="10000"/>
                  </a:schemeClr>
                </a:solidFill>
              </a:rPr>
              <a:t>Assess</a:t>
            </a:r>
            <a:r>
              <a:rPr lang="en-US" sz="2000" dirty="0">
                <a:solidFill>
                  <a:schemeClr val="bg2">
                    <a:lumMod val="10000"/>
                  </a:schemeClr>
                </a:solidFill>
              </a:rPr>
              <a:t> your goals after 30 days</a:t>
            </a:r>
          </a:p>
          <a:p>
            <a:pPr marL="342900" indent="-342900">
              <a:buFont typeface="Arial" panose="020B0604020202020204" pitchFamily="34" charset="0"/>
              <a:buChar char="•"/>
            </a:pPr>
            <a:r>
              <a:rPr lang="en-US" sz="2000" dirty="0">
                <a:solidFill>
                  <a:schemeClr val="bg2">
                    <a:lumMod val="10000"/>
                  </a:schemeClr>
                </a:solidFill>
              </a:rPr>
              <a:t>Measure the number of new members. A reasonable goal is for at least 25% of recruits to become members.</a:t>
            </a:r>
          </a:p>
          <a:p>
            <a:pPr marL="342900" indent="-342900">
              <a:buFont typeface="Arial" panose="020B0604020202020204" pitchFamily="34" charset="0"/>
              <a:buChar char="•"/>
            </a:pPr>
            <a:r>
              <a:rPr lang="en-US" sz="2000" dirty="0">
                <a:solidFill>
                  <a:schemeClr val="bg2">
                    <a:lumMod val="10000"/>
                  </a:schemeClr>
                </a:solidFill>
              </a:rPr>
              <a:t>Discuss strengths and weaknesses with </a:t>
            </a:r>
            <a:r>
              <a:rPr lang="en-US" sz="2000" dirty="0" err="1">
                <a:solidFill>
                  <a:schemeClr val="bg2">
                    <a:lumMod val="10000"/>
                  </a:schemeClr>
                </a:solidFill>
              </a:rPr>
              <a:t>yourrecruiting</a:t>
            </a:r>
            <a:r>
              <a:rPr lang="en-US" sz="2000" dirty="0">
                <a:solidFill>
                  <a:schemeClr val="bg2">
                    <a:lumMod val="10000"/>
                  </a:schemeClr>
                </a:solidFill>
              </a:rPr>
              <a:t> team to improve future drives.</a:t>
            </a:r>
          </a:p>
          <a:p>
            <a:endParaRPr lang="en-US" sz="2000" dirty="0">
              <a:solidFill>
                <a:schemeClr val="bg2">
                  <a:lumMod val="10000"/>
                </a:schemeClr>
              </a:solidFill>
            </a:endParaRPr>
          </a:p>
          <a:p>
            <a:r>
              <a:rPr lang="en-US" sz="2000" b="1" dirty="0">
                <a:solidFill>
                  <a:schemeClr val="bg2">
                    <a:lumMod val="10000"/>
                  </a:schemeClr>
                </a:solidFill>
              </a:rPr>
              <a:t>Monitor</a:t>
            </a:r>
          </a:p>
          <a:p>
            <a:pPr marL="342900" indent="-342900">
              <a:buFont typeface="Arial" panose="020B0604020202020204" pitchFamily="34" charset="0"/>
              <a:buChar char="•"/>
            </a:pPr>
            <a:r>
              <a:rPr lang="en-US" sz="2000" dirty="0">
                <a:solidFill>
                  <a:schemeClr val="bg2">
                    <a:lumMod val="10000"/>
                  </a:schemeClr>
                </a:solidFill>
              </a:rPr>
              <a:t>Assign new members as mentees to experienced members.</a:t>
            </a:r>
          </a:p>
          <a:p>
            <a:pPr marL="342900" indent="-342900">
              <a:buFont typeface="Arial" panose="020B0604020202020204" pitchFamily="34" charset="0"/>
              <a:buChar char="•"/>
            </a:pPr>
            <a:r>
              <a:rPr lang="en-US" sz="2000" dirty="0">
                <a:solidFill>
                  <a:schemeClr val="bg2">
                    <a:lumMod val="10000"/>
                  </a:schemeClr>
                </a:solidFill>
              </a:rPr>
              <a:t>Continue to check on pending e-Members, Candidate Tab entries, and any other prospects</a:t>
            </a:r>
          </a:p>
        </p:txBody>
      </p:sp>
      <p:pic>
        <p:nvPicPr>
          <p:cNvPr id="4" name="Picture 3">
            <a:extLst>
              <a:ext uri="{FF2B5EF4-FFF2-40B4-BE49-F238E27FC236}">
                <a16:creationId xmlns:a16="http://schemas.microsoft.com/office/drawing/2014/main" id="{0E211813-4ED0-16C7-38CC-AE160FB56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800" y="3817156"/>
            <a:ext cx="7416000" cy="2378444"/>
          </a:xfrm>
          <a:prstGeom prst="rect">
            <a:avLst/>
          </a:prstGeom>
        </p:spPr>
      </p:pic>
    </p:spTree>
    <p:extLst>
      <p:ext uri="{BB962C8B-B14F-4D97-AF65-F5344CB8AC3E}">
        <p14:creationId xmlns:p14="http://schemas.microsoft.com/office/powerpoint/2010/main" val="2694658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2051F2-42F6-D28B-533B-12616A9EA5C8}"/>
              </a:ext>
            </a:extLst>
          </p:cNvPr>
          <p:cNvSpPr txBox="1"/>
          <p:nvPr/>
        </p:nvSpPr>
        <p:spPr>
          <a:xfrm>
            <a:off x="215153" y="89647"/>
            <a:ext cx="11833412" cy="923330"/>
          </a:xfrm>
          <a:prstGeom prst="rect">
            <a:avLst/>
          </a:prstGeom>
          <a:noFill/>
        </p:spPr>
        <p:txBody>
          <a:bodyPr wrap="square" rtlCol="0">
            <a:spAutoFit/>
          </a:bodyPr>
          <a:lstStyle/>
          <a:p>
            <a:pPr algn="ctr"/>
            <a:r>
              <a:rPr lang="en-US" sz="5400">
                <a:solidFill>
                  <a:schemeClr val="bg2">
                    <a:lumMod val="10000"/>
                  </a:schemeClr>
                </a:solidFill>
                <a:effectLst>
                  <a:outerShdw blurRad="38100" dist="38100" dir="2700000" algn="tl">
                    <a:srgbClr val="000000">
                      <a:alpha val="43137"/>
                    </a:srgbClr>
                  </a:outerShdw>
                </a:effectLst>
              </a:rPr>
              <a:t>   Online </a:t>
            </a:r>
            <a:r>
              <a:rPr lang="en-US" sz="5400" dirty="0">
                <a:solidFill>
                  <a:schemeClr val="bg2">
                    <a:lumMod val="10000"/>
                  </a:schemeClr>
                </a:solidFill>
                <a:effectLst>
                  <a:outerShdw blurRad="38100" dist="38100" dir="2700000" algn="tl">
                    <a:srgbClr val="000000">
                      <a:alpha val="43137"/>
                    </a:srgbClr>
                  </a:outerShdw>
                </a:effectLst>
              </a:rPr>
              <a:t>Membership Application</a:t>
            </a:r>
          </a:p>
        </p:txBody>
      </p:sp>
      <p:sp>
        <p:nvSpPr>
          <p:cNvPr id="3" name="TextBox 2">
            <a:extLst>
              <a:ext uri="{FF2B5EF4-FFF2-40B4-BE49-F238E27FC236}">
                <a16:creationId xmlns:a16="http://schemas.microsoft.com/office/drawing/2014/main" id="{EB386574-E1E9-961B-82CA-C7891A5003A6}"/>
              </a:ext>
            </a:extLst>
          </p:cNvPr>
          <p:cNvSpPr txBox="1"/>
          <p:nvPr/>
        </p:nvSpPr>
        <p:spPr>
          <a:xfrm>
            <a:off x="309600" y="1272988"/>
            <a:ext cx="11577600" cy="4278094"/>
          </a:xfrm>
          <a:prstGeom prst="rect">
            <a:avLst/>
          </a:prstGeom>
          <a:noFill/>
        </p:spPr>
        <p:txBody>
          <a:bodyPr wrap="square" rtlCol="0">
            <a:spAutoFit/>
          </a:bodyPr>
          <a:lstStyle/>
          <a:p>
            <a:pPr marL="571500" indent="-571500" algn="just">
              <a:buFont typeface="Arial" panose="020B0604020202020204" pitchFamily="34" charset="0"/>
              <a:buChar char="•"/>
            </a:pPr>
            <a:r>
              <a:rPr lang="en-US" sz="3400" dirty="0">
                <a:solidFill>
                  <a:schemeClr val="bg2">
                    <a:lumMod val="10000"/>
                  </a:schemeClr>
                </a:solidFill>
                <a:effectLst>
                  <a:outerShdw blurRad="38100" dist="38100" dir="2700000" algn="tl">
                    <a:srgbClr val="000000">
                      <a:alpha val="43137"/>
                    </a:srgbClr>
                  </a:outerShdw>
                </a:effectLst>
              </a:rPr>
              <a:t>A properly filled out e-application will get your recruit to your councils Prospect tab correctly. This is the </a:t>
            </a:r>
            <a:r>
              <a:rPr lang="en-US" sz="3400" i="1" u="sng" dirty="0">
                <a:solidFill>
                  <a:schemeClr val="bg2">
                    <a:lumMod val="10000"/>
                  </a:schemeClr>
                </a:solidFill>
                <a:effectLst>
                  <a:outerShdw blurRad="38100" dist="38100" dir="2700000" algn="tl">
                    <a:srgbClr val="000000">
                      <a:alpha val="43137"/>
                    </a:srgbClr>
                  </a:outerShdw>
                </a:effectLst>
              </a:rPr>
              <a:t>best</a:t>
            </a:r>
            <a:r>
              <a:rPr lang="en-US" sz="3400" dirty="0">
                <a:solidFill>
                  <a:schemeClr val="bg2">
                    <a:lumMod val="10000"/>
                  </a:schemeClr>
                </a:solidFill>
                <a:effectLst>
                  <a:outerShdw blurRad="38100" dist="38100" dir="2700000" algn="tl">
                    <a:srgbClr val="000000">
                      <a:alpha val="43137"/>
                    </a:srgbClr>
                  </a:outerShdw>
                </a:effectLst>
              </a:rPr>
              <a:t> way to avoid other problems down the line like having 3 new recruits with the same name or your recruit assigned to a council some where in Jersey.</a:t>
            </a:r>
          </a:p>
          <a:p>
            <a:pPr marL="571500" indent="-571500" algn="just">
              <a:buFont typeface="Arial" panose="020B0604020202020204" pitchFamily="34" charset="0"/>
              <a:buChar char="•"/>
            </a:pPr>
            <a:endParaRPr lang="en-US" sz="3400" dirty="0">
              <a:solidFill>
                <a:schemeClr val="bg2">
                  <a:lumMod val="10000"/>
                </a:schemeClr>
              </a:solidFill>
              <a:effectLst>
                <a:outerShdw blurRad="38100" dist="38100" dir="2700000" algn="tl">
                  <a:srgbClr val="000000">
                    <a:alpha val="43137"/>
                  </a:srgbClr>
                </a:outerShdw>
              </a:effectLst>
            </a:endParaRPr>
          </a:p>
          <a:p>
            <a:pPr marL="571500" indent="-571500" algn="just">
              <a:buFont typeface="Arial" panose="020B0604020202020204" pitchFamily="34" charset="0"/>
              <a:buChar char="•"/>
            </a:pPr>
            <a:r>
              <a:rPr lang="en-US" sz="3400" dirty="0">
                <a:solidFill>
                  <a:schemeClr val="bg2">
                    <a:lumMod val="10000"/>
                  </a:schemeClr>
                </a:solidFill>
                <a:effectLst>
                  <a:outerShdw blurRad="38100" dist="38100" dir="2700000" algn="tl">
                    <a:srgbClr val="000000">
                      <a:alpha val="43137"/>
                    </a:srgbClr>
                  </a:outerShdw>
                </a:effectLst>
              </a:rPr>
              <a:t>It’s the fastest, easiest way to become a Knight while he receives a free pass for the 1</a:t>
            </a:r>
            <a:r>
              <a:rPr lang="en-US" sz="3400" baseline="30000" dirty="0">
                <a:solidFill>
                  <a:schemeClr val="bg2">
                    <a:lumMod val="10000"/>
                  </a:schemeClr>
                </a:solidFill>
                <a:effectLst>
                  <a:outerShdw blurRad="38100" dist="38100" dir="2700000" algn="tl">
                    <a:srgbClr val="000000">
                      <a:alpha val="43137"/>
                    </a:srgbClr>
                  </a:outerShdw>
                </a:effectLst>
              </a:rPr>
              <a:t>st</a:t>
            </a:r>
            <a:r>
              <a:rPr lang="en-US" sz="3400" dirty="0">
                <a:solidFill>
                  <a:schemeClr val="bg2">
                    <a:lumMod val="10000"/>
                  </a:schemeClr>
                </a:solidFill>
                <a:effectLst>
                  <a:outerShdw blurRad="38100" dist="38100" dir="2700000" algn="tl">
                    <a:srgbClr val="000000">
                      <a:alpha val="43137"/>
                    </a:srgbClr>
                  </a:outerShdw>
                </a:effectLst>
              </a:rPr>
              <a:t> year of membership.  </a:t>
            </a:r>
          </a:p>
        </p:txBody>
      </p:sp>
    </p:spTree>
    <p:extLst>
      <p:ext uri="{BB962C8B-B14F-4D97-AF65-F5344CB8AC3E}">
        <p14:creationId xmlns:p14="http://schemas.microsoft.com/office/powerpoint/2010/main" val="2948655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BECD85-1143-497C-B37A-D0264D9C854A}"/>
              </a:ext>
            </a:extLst>
          </p:cNvPr>
          <p:cNvSpPr txBox="1"/>
          <p:nvPr/>
        </p:nvSpPr>
        <p:spPr>
          <a:xfrm>
            <a:off x="100800" y="309600"/>
            <a:ext cx="3170364" cy="4278094"/>
          </a:xfrm>
          <a:prstGeom prst="rect">
            <a:avLst/>
          </a:prstGeom>
          <a:noFill/>
        </p:spPr>
        <p:txBody>
          <a:bodyPr wrap="square" rtlCol="0">
            <a:spAutoFit/>
          </a:bodyPr>
          <a:lstStyle/>
          <a:p>
            <a:r>
              <a:rPr lang="en-US" sz="2800" dirty="0">
                <a:solidFill>
                  <a:schemeClr val="bg2">
                    <a:lumMod val="10000"/>
                  </a:schemeClr>
                </a:solidFill>
                <a:latin typeface="Arial" panose="020B0604020202020204" pitchFamily="34" charset="0"/>
                <a:cs typeface="Arial" panose="020B0604020202020204" pitchFamily="34" charset="0"/>
              </a:rPr>
              <a:t>The application is found at the home page of the Supreme website</a:t>
            </a:r>
          </a:p>
          <a:p>
            <a:endParaRPr lang="en-US" sz="2800" dirty="0">
              <a:solidFill>
                <a:schemeClr val="bg2">
                  <a:lumMod val="10000"/>
                </a:schemeClr>
              </a:solidFill>
              <a:latin typeface="Arial" panose="020B0604020202020204" pitchFamily="34" charset="0"/>
              <a:cs typeface="Arial" panose="020B0604020202020204" pitchFamily="34" charset="0"/>
            </a:endParaRPr>
          </a:p>
          <a:p>
            <a:r>
              <a:rPr lang="en-US" sz="2800" dirty="0">
                <a:solidFill>
                  <a:schemeClr val="bg2">
                    <a:lumMod val="10000"/>
                  </a:schemeClr>
                </a:solidFill>
                <a:latin typeface="Arial" panose="020B0604020202020204" pitchFamily="34" charset="0"/>
                <a:cs typeface="Arial" panose="020B0604020202020204" pitchFamily="34" charset="0"/>
              </a:rPr>
              <a:t>This page can also be found at www.KofC.org/join</a:t>
            </a:r>
            <a:endParaRPr lang="en-US" sz="2400" dirty="0">
              <a:solidFill>
                <a:schemeClr val="bg2">
                  <a:lumMod val="10000"/>
                </a:schemeClr>
              </a:solidFill>
              <a:latin typeface="Arial" panose="020B0604020202020204" pitchFamily="34" charset="0"/>
              <a:cs typeface="Arial" panose="020B0604020202020204" pitchFamily="34" charset="0"/>
            </a:endParaRPr>
          </a:p>
          <a:p>
            <a:endParaRPr lang="en-US" sz="2400" dirty="0">
              <a:solidFill>
                <a:schemeClr val="bg2">
                  <a:lumMod val="1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solidFill>
                <a:schemeClr val="bg2">
                  <a:lumMod val="1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29C7459-1796-CBBB-611C-8A9CD8EA1227}"/>
              </a:ext>
            </a:extLst>
          </p:cNvPr>
          <p:cNvPicPr>
            <a:picLocks noChangeAspect="1"/>
          </p:cNvPicPr>
          <p:nvPr/>
        </p:nvPicPr>
        <p:blipFill>
          <a:blip r:embed="rId2"/>
          <a:stretch>
            <a:fillRect/>
          </a:stretch>
        </p:blipFill>
        <p:spPr>
          <a:xfrm>
            <a:off x="3271164" y="192136"/>
            <a:ext cx="8076036" cy="4682263"/>
          </a:xfrm>
          <a:prstGeom prst="rect">
            <a:avLst/>
          </a:prstGeom>
        </p:spPr>
      </p:pic>
      <p:sp>
        <p:nvSpPr>
          <p:cNvPr id="5" name="Arrow: Right 4">
            <a:extLst>
              <a:ext uri="{FF2B5EF4-FFF2-40B4-BE49-F238E27FC236}">
                <a16:creationId xmlns:a16="http://schemas.microsoft.com/office/drawing/2014/main" id="{0B31D5B2-9D4A-6047-8547-5B969BB03323}"/>
              </a:ext>
            </a:extLst>
          </p:cNvPr>
          <p:cNvSpPr/>
          <p:nvPr/>
        </p:nvSpPr>
        <p:spPr>
          <a:xfrm rot="19517937">
            <a:off x="6601292" y="4701538"/>
            <a:ext cx="924570" cy="433417"/>
          </a:xfrm>
          <a:prstGeom prst="rightArrow">
            <a:avLst>
              <a:gd name="adj1" fmla="val 50000"/>
              <a:gd name="adj2" fmla="val 533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3B0A1B3-B998-E41B-B266-C8309B22E84F}"/>
              </a:ext>
            </a:extLst>
          </p:cNvPr>
          <p:cNvSpPr txBox="1"/>
          <p:nvPr/>
        </p:nvSpPr>
        <p:spPr>
          <a:xfrm>
            <a:off x="2476800" y="5248800"/>
            <a:ext cx="8488800" cy="523220"/>
          </a:xfrm>
          <a:prstGeom prst="rect">
            <a:avLst/>
          </a:prstGeom>
          <a:noFill/>
        </p:spPr>
        <p:txBody>
          <a:bodyPr wrap="square" rtlCol="0">
            <a:spAutoFit/>
          </a:bodyPr>
          <a:lstStyle/>
          <a:p>
            <a:r>
              <a:rPr lang="en-US" sz="2800" dirty="0">
                <a:solidFill>
                  <a:srgbClr val="002060"/>
                </a:solidFill>
              </a:rPr>
              <a:t>Click the “join now” tab</a:t>
            </a:r>
          </a:p>
        </p:txBody>
      </p:sp>
      <p:sp>
        <p:nvSpPr>
          <p:cNvPr id="6" name="TextBox 5">
            <a:extLst>
              <a:ext uri="{FF2B5EF4-FFF2-40B4-BE49-F238E27FC236}">
                <a16:creationId xmlns:a16="http://schemas.microsoft.com/office/drawing/2014/main" id="{165F62F0-19B7-9322-D3DD-88A39D83B38B}"/>
              </a:ext>
            </a:extLst>
          </p:cNvPr>
          <p:cNvSpPr txBox="1"/>
          <p:nvPr/>
        </p:nvSpPr>
        <p:spPr>
          <a:xfrm>
            <a:off x="468000" y="4147200"/>
            <a:ext cx="2260800" cy="1015663"/>
          </a:xfrm>
          <a:prstGeom prst="rect">
            <a:avLst/>
          </a:prstGeom>
          <a:noFill/>
        </p:spPr>
        <p:txBody>
          <a:bodyPr wrap="square" rtlCol="0">
            <a:spAutoFit/>
          </a:bodyPr>
          <a:lstStyle/>
          <a:p>
            <a:pPr algn="ctr"/>
            <a:r>
              <a:rPr lang="en-US" sz="2000" i="1" dirty="0">
                <a:solidFill>
                  <a:schemeClr val="bg2">
                    <a:lumMod val="10000"/>
                  </a:schemeClr>
                </a:solidFill>
              </a:rPr>
              <a:t>Idea</a:t>
            </a:r>
          </a:p>
          <a:p>
            <a:r>
              <a:rPr lang="en-US" sz="2000" dirty="0">
                <a:solidFill>
                  <a:schemeClr val="bg2">
                    <a:lumMod val="10000"/>
                  </a:schemeClr>
                </a:solidFill>
              </a:rPr>
              <a:t>Set up a QR code for quick access</a:t>
            </a:r>
          </a:p>
        </p:txBody>
      </p:sp>
    </p:spTree>
    <p:extLst>
      <p:ext uri="{BB962C8B-B14F-4D97-AF65-F5344CB8AC3E}">
        <p14:creationId xmlns:p14="http://schemas.microsoft.com/office/powerpoint/2010/main" val="744161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CE23D-5751-21F6-4FE1-3C0FA2D0041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728959-E9A0-F5F7-7863-BC5DF7923FB9}"/>
              </a:ext>
            </a:extLst>
          </p:cNvPr>
          <p:cNvPicPr>
            <a:picLocks noChangeAspect="1"/>
          </p:cNvPicPr>
          <p:nvPr/>
        </p:nvPicPr>
        <p:blipFill>
          <a:blip r:embed="rId2"/>
          <a:stretch>
            <a:fillRect/>
          </a:stretch>
        </p:blipFill>
        <p:spPr>
          <a:xfrm>
            <a:off x="2649600" y="421341"/>
            <a:ext cx="7884001" cy="5692588"/>
          </a:xfrm>
          <a:prstGeom prst="rect">
            <a:avLst/>
          </a:prstGeom>
        </p:spPr>
      </p:pic>
      <p:sp>
        <p:nvSpPr>
          <p:cNvPr id="4" name="Rectangle 3">
            <a:extLst>
              <a:ext uri="{FF2B5EF4-FFF2-40B4-BE49-F238E27FC236}">
                <a16:creationId xmlns:a16="http://schemas.microsoft.com/office/drawing/2014/main" id="{B18CFDBA-E4F7-8185-BBD9-9F20B2284F06}"/>
              </a:ext>
            </a:extLst>
          </p:cNvPr>
          <p:cNvSpPr/>
          <p:nvPr/>
        </p:nvSpPr>
        <p:spPr>
          <a:xfrm>
            <a:off x="2649601" y="421341"/>
            <a:ext cx="7884000" cy="569258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AEAE7F-2AA6-4BEA-955C-062DA8263E2A}"/>
              </a:ext>
            </a:extLst>
          </p:cNvPr>
          <p:cNvSpPr txBox="1"/>
          <p:nvPr/>
        </p:nvSpPr>
        <p:spPr>
          <a:xfrm>
            <a:off x="151200" y="2563201"/>
            <a:ext cx="2340000" cy="769441"/>
          </a:xfrm>
          <a:prstGeom prst="rect">
            <a:avLst/>
          </a:prstGeom>
          <a:noFill/>
        </p:spPr>
        <p:txBody>
          <a:bodyPr wrap="square" rtlCol="0">
            <a:spAutoFit/>
          </a:bodyPr>
          <a:lstStyle/>
          <a:p>
            <a:pPr algn="ctr"/>
            <a:r>
              <a:rPr lang="en-US" sz="2000" dirty="0">
                <a:solidFill>
                  <a:schemeClr val="bg2">
                    <a:lumMod val="10000"/>
                  </a:schemeClr>
                </a:solidFill>
              </a:rPr>
              <a:t>Fill in the blanks </a:t>
            </a:r>
            <a:r>
              <a:rPr lang="en-US" sz="2400" u="sng" dirty="0">
                <a:solidFill>
                  <a:schemeClr val="bg2">
                    <a:lumMod val="10000"/>
                  </a:schemeClr>
                </a:solidFill>
              </a:rPr>
              <a:t>COMPLETLEY</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BA1EF6A-7414-9D69-6403-0C022F81C428}"/>
                  </a:ext>
                </a:extLst>
              </p14:cNvPr>
              <p14:cNvContentPartPr/>
              <p14:nvPr/>
            </p14:nvContentPartPr>
            <p14:xfrm>
              <a:off x="3261600" y="1028520"/>
              <a:ext cx="874440" cy="70920"/>
            </p14:xfrm>
          </p:contentPart>
        </mc:Choice>
        <mc:Fallback xmlns="">
          <p:pic>
            <p:nvPicPr>
              <p:cNvPr id="6" name="Ink 5">
                <a:extLst>
                  <a:ext uri="{FF2B5EF4-FFF2-40B4-BE49-F238E27FC236}">
                    <a16:creationId xmlns:a16="http://schemas.microsoft.com/office/drawing/2014/main" id="{BBA1EF6A-7414-9D69-6403-0C022F81C428}"/>
                  </a:ext>
                </a:extLst>
              </p:cNvPr>
              <p:cNvPicPr/>
              <p:nvPr/>
            </p:nvPicPr>
            <p:blipFill>
              <a:blip r:embed="rId4"/>
              <a:stretch>
                <a:fillRect/>
              </a:stretch>
            </p:blipFill>
            <p:spPr>
              <a:xfrm>
                <a:off x="3207960" y="920880"/>
                <a:ext cx="98208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2EF99B04-8B4E-1AC2-F273-187C733A8D6A}"/>
                  </a:ext>
                </a:extLst>
              </p14:cNvPr>
              <p14:cNvContentPartPr/>
              <p14:nvPr/>
            </p14:nvContentPartPr>
            <p14:xfrm>
              <a:off x="3240000" y="1836000"/>
              <a:ext cx="842760" cy="7200"/>
            </p14:xfrm>
          </p:contentPart>
        </mc:Choice>
        <mc:Fallback xmlns="">
          <p:pic>
            <p:nvPicPr>
              <p:cNvPr id="8" name="Ink 7">
                <a:extLst>
                  <a:ext uri="{FF2B5EF4-FFF2-40B4-BE49-F238E27FC236}">
                    <a16:creationId xmlns:a16="http://schemas.microsoft.com/office/drawing/2014/main" id="{2EF99B04-8B4E-1AC2-F273-187C733A8D6A}"/>
                  </a:ext>
                </a:extLst>
              </p:cNvPr>
              <p:cNvPicPr/>
              <p:nvPr/>
            </p:nvPicPr>
            <p:blipFill>
              <a:blip r:embed="rId6"/>
              <a:stretch>
                <a:fillRect/>
              </a:stretch>
            </p:blipFill>
            <p:spPr>
              <a:xfrm>
                <a:off x="3186000" y="1728000"/>
                <a:ext cx="95040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928DA176-6D3F-D8FC-7DFE-2CD2837376FB}"/>
                  </a:ext>
                </a:extLst>
              </p14:cNvPr>
              <p14:cNvContentPartPr/>
              <p14:nvPr/>
            </p14:nvContentPartPr>
            <p14:xfrm>
              <a:off x="3268800" y="3664440"/>
              <a:ext cx="705600" cy="7560"/>
            </p14:xfrm>
          </p:contentPart>
        </mc:Choice>
        <mc:Fallback xmlns="">
          <p:pic>
            <p:nvPicPr>
              <p:cNvPr id="12" name="Ink 11">
                <a:extLst>
                  <a:ext uri="{FF2B5EF4-FFF2-40B4-BE49-F238E27FC236}">
                    <a16:creationId xmlns:a16="http://schemas.microsoft.com/office/drawing/2014/main" id="{928DA176-6D3F-D8FC-7DFE-2CD2837376FB}"/>
                  </a:ext>
                </a:extLst>
              </p:cNvPr>
              <p:cNvPicPr/>
              <p:nvPr/>
            </p:nvPicPr>
            <p:blipFill>
              <a:blip r:embed="rId8"/>
              <a:stretch>
                <a:fillRect/>
              </a:stretch>
            </p:blipFill>
            <p:spPr>
              <a:xfrm>
                <a:off x="3214800" y="3556440"/>
                <a:ext cx="81324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B928465C-5BAC-45B2-F526-0E4D055783C7}"/>
                  </a:ext>
                </a:extLst>
              </p14:cNvPr>
              <p14:cNvContentPartPr/>
              <p14:nvPr/>
            </p14:nvContentPartPr>
            <p14:xfrm>
              <a:off x="6624000" y="3686400"/>
              <a:ext cx="1195560" cy="14400"/>
            </p14:xfrm>
          </p:contentPart>
        </mc:Choice>
        <mc:Fallback xmlns="">
          <p:pic>
            <p:nvPicPr>
              <p:cNvPr id="14" name="Ink 13">
                <a:extLst>
                  <a:ext uri="{FF2B5EF4-FFF2-40B4-BE49-F238E27FC236}">
                    <a16:creationId xmlns:a16="http://schemas.microsoft.com/office/drawing/2014/main" id="{B928465C-5BAC-45B2-F526-0E4D055783C7}"/>
                  </a:ext>
                </a:extLst>
              </p:cNvPr>
              <p:cNvPicPr/>
              <p:nvPr/>
            </p:nvPicPr>
            <p:blipFill>
              <a:blip r:embed="rId10"/>
              <a:stretch>
                <a:fillRect/>
              </a:stretch>
            </p:blipFill>
            <p:spPr>
              <a:xfrm>
                <a:off x="6570000" y="3578400"/>
                <a:ext cx="130320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C2FFD794-1883-9A17-0A5D-50B5517E6CD1}"/>
                  </a:ext>
                </a:extLst>
              </p14:cNvPr>
              <p14:cNvContentPartPr/>
              <p14:nvPr/>
            </p14:nvContentPartPr>
            <p14:xfrm>
              <a:off x="3246840" y="4406400"/>
              <a:ext cx="1325160" cy="14400"/>
            </p14:xfrm>
          </p:contentPart>
        </mc:Choice>
        <mc:Fallback xmlns="">
          <p:pic>
            <p:nvPicPr>
              <p:cNvPr id="16" name="Ink 15">
                <a:extLst>
                  <a:ext uri="{FF2B5EF4-FFF2-40B4-BE49-F238E27FC236}">
                    <a16:creationId xmlns:a16="http://schemas.microsoft.com/office/drawing/2014/main" id="{C2FFD794-1883-9A17-0A5D-50B5517E6CD1}"/>
                  </a:ext>
                </a:extLst>
              </p:cNvPr>
              <p:cNvPicPr/>
              <p:nvPr/>
            </p:nvPicPr>
            <p:blipFill>
              <a:blip r:embed="rId12"/>
              <a:stretch>
                <a:fillRect/>
              </a:stretch>
            </p:blipFill>
            <p:spPr>
              <a:xfrm>
                <a:off x="3192840" y="4298400"/>
                <a:ext cx="143280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7B8B2A93-DCC3-2718-57A7-98CE3D6431BC}"/>
                  </a:ext>
                </a:extLst>
              </p14:cNvPr>
              <p14:cNvContentPartPr/>
              <p14:nvPr/>
            </p14:nvContentPartPr>
            <p14:xfrm>
              <a:off x="3376440" y="5500440"/>
              <a:ext cx="672120" cy="44280"/>
            </p14:xfrm>
          </p:contentPart>
        </mc:Choice>
        <mc:Fallback xmlns="">
          <p:pic>
            <p:nvPicPr>
              <p:cNvPr id="17" name="Ink 16">
                <a:extLst>
                  <a:ext uri="{FF2B5EF4-FFF2-40B4-BE49-F238E27FC236}">
                    <a16:creationId xmlns:a16="http://schemas.microsoft.com/office/drawing/2014/main" id="{7B8B2A93-DCC3-2718-57A7-98CE3D6431BC}"/>
                  </a:ext>
                </a:extLst>
              </p:cNvPr>
              <p:cNvPicPr/>
              <p:nvPr/>
            </p:nvPicPr>
            <p:blipFill>
              <a:blip r:embed="rId14"/>
              <a:stretch>
                <a:fillRect/>
              </a:stretch>
            </p:blipFill>
            <p:spPr>
              <a:xfrm>
                <a:off x="3322800" y="5392440"/>
                <a:ext cx="77976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702B3E52-CF88-AE76-FFA6-62C398BB3B10}"/>
                  </a:ext>
                </a:extLst>
              </p14:cNvPr>
              <p14:cNvContentPartPr/>
              <p14:nvPr/>
            </p14:nvContentPartPr>
            <p14:xfrm>
              <a:off x="4312440" y="5493240"/>
              <a:ext cx="490320" cy="29160"/>
            </p14:xfrm>
          </p:contentPart>
        </mc:Choice>
        <mc:Fallback xmlns="">
          <p:pic>
            <p:nvPicPr>
              <p:cNvPr id="19" name="Ink 18">
                <a:extLst>
                  <a:ext uri="{FF2B5EF4-FFF2-40B4-BE49-F238E27FC236}">
                    <a16:creationId xmlns:a16="http://schemas.microsoft.com/office/drawing/2014/main" id="{702B3E52-CF88-AE76-FFA6-62C398BB3B10}"/>
                  </a:ext>
                </a:extLst>
              </p:cNvPr>
              <p:cNvPicPr/>
              <p:nvPr/>
            </p:nvPicPr>
            <p:blipFill>
              <a:blip r:embed="rId16"/>
              <a:stretch>
                <a:fillRect/>
              </a:stretch>
            </p:blipFill>
            <p:spPr>
              <a:xfrm>
                <a:off x="4258440" y="5385240"/>
                <a:ext cx="59796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7CED986E-D9BB-BC10-9DA6-27FD0935F6CD}"/>
                  </a:ext>
                </a:extLst>
              </p14:cNvPr>
              <p14:cNvContentPartPr/>
              <p14:nvPr/>
            </p14:nvContentPartPr>
            <p14:xfrm>
              <a:off x="5046840" y="5450400"/>
              <a:ext cx="648720" cy="7200"/>
            </p14:xfrm>
          </p:contentPart>
        </mc:Choice>
        <mc:Fallback xmlns="">
          <p:pic>
            <p:nvPicPr>
              <p:cNvPr id="21" name="Ink 20">
                <a:extLst>
                  <a:ext uri="{FF2B5EF4-FFF2-40B4-BE49-F238E27FC236}">
                    <a16:creationId xmlns:a16="http://schemas.microsoft.com/office/drawing/2014/main" id="{7CED986E-D9BB-BC10-9DA6-27FD0935F6CD}"/>
                  </a:ext>
                </a:extLst>
              </p:cNvPr>
              <p:cNvPicPr/>
              <p:nvPr/>
            </p:nvPicPr>
            <p:blipFill>
              <a:blip r:embed="rId18"/>
              <a:stretch>
                <a:fillRect/>
              </a:stretch>
            </p:blipFill>
            <p:spPr>
              <a:xfrm>
                <a:off x="4992840" y="5342400"/>
                <a:ext cx="75636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D5D59C00-889D-22AF-D7B3-2A2694E805B7}"/>
                  </a:ext>
                </a:extLst>
              </p14:cNvPr>
              <p14:cNvContentPartPr/>
              <p14:nvPr/>
            </p14:nvContentPartPr>
            <p14:xfrm>
              <a:off x="3434040" y="2901600"/>
              <a:ext cx="533880" cy="720"/>
            </p14:xfrm>
          </p:contentPart>
        </mc:Choice>
        <mc:Fallback xmlns="">
          <p:pic>
            <p:nvPicPr>
              <p:cNvPr id="23" name="Ink 22">
                <a:extLst>
                  <a:ext uri="{FF2B5EF4-FFF2-40B4-BE49-F238E27FC236}">
                    <a16:creationId xmlns:a16="http://schemas.microsoft.com/office/drawing/2014/main" id="{D5D59C00-889D-22AF-D7B3-2A2694E805B7}"/>
                  </a:ext>
                </a:extLst>
              </p:cNvPr>
              <p:cNvPicPr/>
              <p:nvPr/>
            </p:nvPicPr>
            <p:blipFill>
              <a:blip r:embed="rId20"/>
              <a:stretch>
                <a:fillRect/>
              </a:stretch>
            </p:blipFill>
            <p:spPr>
              <a:xfrm>
                <a:off x="3380040" y="2685600"/>
                <a:ext cx="6415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 name="Ink 24">
                <a:extLst>
                  <a:ext uri="{FF2B5EF4-FFF2-40B4-BE49-F238E27FC236}">
                    <a16:creationId xmlns:a16="http://schemas.microsoft.com/office/drawing/2014/main" id="{ABB28C2F-7FF9-4A8F-D731-4AF204180AD3}"/>
                  </a:ext>
                </a:extLst>
              </p14:cNvPr>
              <p14:cNvContentPartPr/>
              <p14:nvPr/>
            </p14:nvContentPartPr>
            <p14:xfrm>
              <a:off x="6724800" y="1914840"/>
              <a:ext cx="691560" cy="15120"/>
            </p14:xfrm>
          </p:contentPart>
        </mc:Choice>
        <mc:Fallback xmlns="">
          <p:pic>
            <p:nvPicPr>
              <p:cNvPr id="25" name="Ink 24">
                <a:extLst>
                  <a:ext uri="{FF2B5EF4-FFF2-40B4-BE49-F238E27FC236}">
                    <a16:creationId xmlns:a16="http://schemas.microsoft.com/office/drawing/2014/main" id="{ABB28C2F-7FF9-4A8F-D731-4AF204180AD3}"/>
                  </a:ext>
                </a:extLst>
              </p:cNvPr>
              <p:cNvPicPr/>
              <p:nvPr/>
            </p:nvPicPr>
            <p:blipFill>
              <a:blip r:embed="rId22"/>
              <a:stretch>
                <a:fillRect/>
              </a:stretch>
            </p:blipFill>
            <p:spPr>
              <a:xfrm>
                <a:off x="6670800" y="1806840"/>
                <a:ext cx="799200" cy="230760"/>
              </a:xfrm>
              <a:prstGeom prst="rect">
                <a:avLst/>
              </a:prstGeom>
            </p:spPr>
          </p:pic>
        </mc:Fallback>
      </mc:AlternateContent>
    </p:spTree>
    <p:extLst>
      <p:ext uri="{BB962C8B-B14F-4D97-AF65-F5344CB8AC3E}">
        <p14:creationId xmlns:p14="http://schemas.microsoft.com/office/powerpoint/2010/main" val="257390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F617B-EED3-96F3-E86D-11A16750662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6D0887C-1D2A-1DAF-3B25-7265A8486D40}"/>
              </a:ext>
            </a:extLst>
          </p:cNvPr>
          <p:cNvPicPr>
            <a:picLocks noChangeAspect="1"/>
          </p:cNvPicPr>
          <p:nvPr/>
        </p:nvPicPr>
        <p:blipFill>
          <a:blip r:embed="rId2"/>
          <a:stretch>
            <a:fillRect/>
          </a:stretch>
        </p:blipFill>
        <p:spPr>
          <a:xfrm>
            <a:off x="3297599" y="148068"/>
            <a:ext cx="8170542" cy="5316404"/>
          </a:xfrm>
          <a:prstGeom prst="rect">
            <a:avLst/>
          </a:prstGeom>
        </p:spPr>
      </p:pic>
      <p:sp>
        <p:nvSpPr>
          <p:cNvPr id="4" name="Rectangle 3">
            <a:extLst>
              <a:ext uri="{FF2B5EF4-FFF2-40B4-BE49-F238E27FC236}">
                <a16:creationId xmlns:a16="http://schemas.microsoft.com/office/drawing/2014/main" id="{B0CDEB31-5896-0098-3496-6CB37824F254}"/>
              </a:ext>
            </a:extLst>
          </p:cNvPr>
          <p:cNvSpPr/>
          <p:nvPr/>
        </p:nvSpPr>
        <p:spPr>
          <a:xfrm>
            <a:off x="3297599" y="117177"/>
            <a:ext cx="8107202" cy="53781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A0E3A80-E660-7D0F-81BF-76D5FD5AA341}"/>
              </a:ext>
            </a:extLst>
          </p:cNvPr>
          <p:cNvSpPr txBox="1"/>
          <p:nvPr/>
        </p:nvSpPr>
        <p:spPr>
          <a:xfrm>
            <a:off x="237600" y="345600"/>
            <a:ext cx="2764800" cy="2308324"/>
          </a:xfrm>
          <a:prstGeom prst="rect">
            <a:avLst/>
          </a:prstGeom>
          <a:noFill/>
        </p:spPr>
        <p:txBody>
          <a:bodyPr wrap="square" rtlCol="0">
            <a:spAutoFit/>
          </a:bodyPr>
          <a:lstStyle/>
          <a:p>
            <a:r>
              <a:rPr lang="en-US" dirty="0">
                <a:solidFill>
                  <a:schemeClr val="bg2">
                    <a:lumMod val="10000"/>
                  </a:schemeClr>
                </a:solidFill>
              </a:rPr>
              <a:t>The very best method is to give your council number to the candidate instead of him looking up the council number. </a:t>
            </a:r>
          </a:p>
          <a:p>
            <a:endParaRPr lang="en-US" dirty="0"/>
          </a:p>
          <a:p>
            <a:r>
              <a:rPr lang="en-US" dirty="0">
                <a:solidFill>
                  <a:srgbClr val="002060"/>
                </a:solidFill>
              </a:rPr>
              <a:t>Mistakes easily happen with this option.</a:t>
            </a:r>
          </a:p>
        </p:txBody>
      </p:sp>
      <p:cxnSp>
        <p:nvCxnSpPr>
          <p:cNvPr id="15" name="Straight Arrow Connector 14">
            <a:extLst>
              <a:ext uri="{FF2B5EF4-FFF2-40B4-BE49-F238E27FC236}">
                <a16:creationId xmlns:a16="http://schemas.microsoft.com/office/drawing/2014/main" id="{2324B155-C984-6A96-FFBB-8F2E336A16F1}"/>
              </a:ext>
            </a:extLst>
          </p:cNvPr>
          <p:cNvCxnSpPr/>
          <p:nvPr/>
        </p:nvCxnSpPr>
        <p:spPr>
          <a:xfrm>
            <a:off x="2175860" y="2381470"/>
            <a:ext cx="1814400" cy="4248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B1718326-8FEE-B6EB-1411-75214345AF51}"/>
              </a:ext>
            </a:extLst>
          </p:cNvPr>
          <p:cNvSpPr txBox="1"/>
          <p:nvPr/>
        </p:nvSpPr>
        <p:spPr>
          <a:xfrm>
            <a:off x="237600" y="3045240"/>
            <a:ext cx="2764800" cy="1200329"/>
          </a:xfrm>
          <a:prstGeom prst="rect">
            <a:avLst/>
          </a:prstGeom>
          <a:noFill/>
        </p:spPr>
        <p:txBody>
          <a:bodyPr wrap="square" rtlCol="0">
            <a:spAutoFit/>
          </a:bodyPr>
          <a:lstStyle/>
          <a:p>
            <a:r>
              <a:rPr lang="en-US" dirty="0">
                <a:solidFill>
                  <a:schemeClr val="bg2">
                    <a:lumMod val="10000"/>
                  </a:schemeClr>
                </a:solidFill>
              </a:rPr>
              <a:t>The member referral number is your membership number </a:t>
            </a:r>
          </a:p>
          <a:p>
            <a:r>
              <a:rPr lang="en-US" dirty="0">
                <a:solidFill>
                  <a:schemeClr val="bg2">
                    <a:lumMod val="10000"/>
                  </a:schemeClr>
                </a:solidFill>
              </a:rPr>
              <a:t> (the proposer number)</a:t>
            </a:r>
          </a:p>
        </p:txBody>
      </p:sp>
      <mc:AlternateContent xmlns:mc="http://schemas.openxmlformats.org/markup-compatibility/2006" xmlns:p14="http://schemas.microsoft.com/office/powerpoint/2010/main">
        <mc:Choice Requires="p14">
          <p:contentPart p14:bwMode="auto" r:id="rId3">
            <p14:nvContentPartPr>
              <p14:cNvPr id="22" name="Ink 21">
                <a:extLst>
                  <a:ext uri="{FF2B5EF4-FFF2-40B4-BE49-F238E27FC236}">
                    <a16:creationId xmlns:a16="http://schemas.microsoft.com/office/drawing/2014/main" id="{3C7A99B2-741D-42E9-B2FC-6DF36EEB8D53}"/>
                  </a:ext>
                </a:extLst>
              </p14:cNvPr>
              <p14:cNvContentPartPr/>
              <p14:nvPr/>
            </p14:nvContentPartPr>
            <p14:xfrm>
              <a:off x="4060800" y="741240"/>
              <a:ext cx="1469160" cy="93960"/>
            </p14:xfrm>
          </p:contentPart>
        </mc:Choice>
        <mc:Fallback xmlns="">
          <p:pic>
            <p:nvPicPr>
              <p:cNvPr id="22" name="Ink 21">
                <a:extLst>
                  <a:ext uri="{FF2B5EF4-FFF2-40B4-BE49-F238E27FC236}">
                    <a16:creationId xmlns:a16="http://schemas.microsoft.com/office/drawing/2014/main" id="{3C7A99B2-741D-42E9-B2FC-6DF36EEB8D53}"/>
                  </a:ext>
                </a:extLst>
              </p:cNvPr>
              <p:cNvPicPr/>
              <p:nvPr/>
            </p:nvPicPr>
            <p:blipFill>
              <a:blip r:embed="rId4"/>
              <a:stretch>
                <a:fillRect/>
              </a:stretch>
            </p:blipFill>
            <p:spPr>
              <a:xfrm>
                <a:off x="4006800" y="633240"/>
                <a:ext cx="157680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3" name="Ink 22">
                <a:extLst>
                  <a:ext uri="{FF2B5EF4-FFF2-40B4-BE49-F238E27FC236}">
                    <a16:creationId xmlns:a16="http://schemas.microsoft.com/office/drawing/2014/main" id="{48F06DF7-31BA-E499-2075-5C6CEC68084D}"/>
                  </a:ext>
                </a:extLst>
              </p14:cNvPr>
              <p14:cNvContentPartPr/>
              <p14:nvPr/>
            </p14:nvContentPartPr>
            <p14:xfrm>
              <a:off x="4067640" y="1399320"/>
              <a:ext cx="966960" cy="33480"/>
            </p14:xfrm>
          </p:contentPart>
        </mc:Choice>
        <mc:Fallback xmlns="">
          <p:pic>
            <p:nvPicPr>
              <p:cNvPr id="23" name="Ink 22">
                <a:extLst>
                  <a:ext uri="{FF2B5EF4-FFF2-40B4-BE49-F238E27FC236}">
                    <a16:creationId xmlns:a16="http://schemas.microsoft.com/office/drawing/2014/main" id="{48F06DF7-31BA-E499-2075-5C6CEC68084D}"/>
                  </a:ext>
                </a:extLst>
              </p:cNvPr>
              <p:cNvPicPr/>
              <p:nvPr/>
            </p:nvPicPr>
            <p:blipFill>
              <a:blip r:embed="rId6"/>
              <a:stretch>
                <a:fillRect/>
              </a:stretch>
            </p:blipFill>
            <p:spPr>
              <a:xfrm>
                <a:off x="4014000" y="1291680"/>
                <a:ext cx="10746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 name="Ink 23">
                <a:extLst>
                  <a:ext uri="{FF2B5EF4-FFF2-40B4-BE49-F238E27FC236}">
                    <a16:creationId xmlns:a16="http://schemas.microsoft.com/office/drawing/2014/main" id="{66ADE173-50D7-4F53-B8DE-CCA90B90FFDB}"/>
                  </a:ext>
                </a:extLst>
              </p14:cNvPr>
              <p14:cNvContentPartPr/>
              <p14:nvPr/>
            </p14:nvContentPartPr>
            <p14:xfrm>
              <a:off x="6926040" y="1396800"/>
              <a:ext cx="941400" cy="29160"/>
            </p14:xfrm>
          </p:contentPart>
        </mc:Choice>
        <mc:Fallback xmlns="">
          <p:pic>
            <p:nvPicPr>
              <p:cNvPr id="24" name="Ink 23">
                <a:extLst>
                  <a:ext uri="{FF2B5EF4-FFF2-40B4-BE49-F238E27FC236}">
                    <a16:creationId xmlns:a16="http://schemas.microsoft.com/office/drawing/2014/main" id="{66ADE173-50D7-4F53-B8DE-CCA90B90FFDB}"/>
                  </a:ext>
                </a:extLst>
              </p:cNvPr>
              <p:cNvPicPr/>
              <p:nvPr/>
            </p:nvPicPr>
            <p:blipFill>
              <a:blip r:embed="rId8"/>
              <a:stretch>
                <a:fillRect/>
              </a:stretch>
            </p:blipFill>
            <p:spPr>
              <a:xfrm>
                <a:off x="6872400" y="1288800"/>
                <a:ext cx="104904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6" name="Ink 25">
                <a:extLst>
                  <a:ext uri="{FF2B5EF4-FFF2-40B4-BE49-F238E27FC236}">
                    <a16:creationId xmlns:a16="http://schemas.microsoft.com/office/drawing/2014/main" id="{51846F10-EAB4-2A80-BE81-9C35BB5A3CFA}"/>
                  </a:ext>
                </a:extLst>
              </p14:cNvPr>
              <p14:cNvContentPartPr/>
              <p14:nvPr/>
            </p14:nvContentPartPr>
            <p14:xfrm>
              <a:off x="7178040" y="2058840"/>
              <a:ext cx="605160" cy="36360"/>
            </p14:xfrm>
          </p:contentPart>
        </mc:Choice>
        <mc:Fallback xmlns="">
          <p:pic>
            <p:nvPicPr>
              <p:cNvPr id="26" name="Ink 25">
                <a:extLst>
                  <a:ext uri="{FF2B5EF4-FFF2-40B4-BE49-F238E27FC236}">
                    <a16:creationId xmlns:a16="http://schemas.microsoft.com/office/drawing/2014/main" id="{51846F10-EAB4-2A80-BE81-9C35BB5A3CFA}"/>
                  </a:ext>
                </a:extLst>
              </p:cNvPr>
              <p:cNvPicPr/>
              <p:nvPr/>
            </p:nvPicPr>
            <p:blipFill>
              <a:blip r:embed="rId10"/>
              <a:stretch>
                <a:fillRect/>
              </a:stretch>
            </p:blipFill>
            <p:spPr>
              <a:xfrm>
                <a:off x="7124040" y="1950840"/>
                <a:ext cx="71280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7" name="Ink 26">
                <a:extLst>
                  <a:ext uri="{FF2B5EF4-FFF2-40B4-BE49-F238E27FC236}">
                    <a16:creationId xmlns:a16="http://schemas.microsoft.com/office/drawing/2014/main" id="{D62D7DF0-5E50-F7F6-5411-A01702404248}"/>
                  </a:ext>
                </a:extLst>
              </p14:cNvPr>
              <p14:cNvContentPartPr/>
              <p14:nvPr/>
            </p14:nvContentPartPr>
            <p14:xfrm>
              <a:off x="4031640" y="2072880"/>
              <a:ext cx="993240" cy="30240"/>
            </p14:xfrm>
          </p:contentPart>
        </mc:Choice>
        <mc:Fallback xmlns="">
          <p:pic>
            <p:nvPicPr>
              <p:cNvPr id="27" name="Ink 26">
                <a:extLst>
                  <a:ext uri="{FF2B5EF4-FFF2-40B4-BE49-F238E27FC236}">
                    <a16:creationId xmlns:a16="http://schemas.microsoft.com/office/drawing/2014/main" id="{D62D7DF0-5E50-F7F6-5411-A01702404248}"/>
                  </a:ext>
                </a:extLst>
              </p:cNvPr>
              <p:cNvPicPr/>
              <p:nvPr/>
            </p:nvPicPr>
            <p:blipFill>
              <a:blip r:embed="rId12"/>
              <a:stretch>
                <a:fillRect/>
              </a:stretch>
            </p:blipFill>
            <p:spPr>
              <a:xfrm>
                <a:off x="3978000" y="1964880"/>
                <a:ext cx="110088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Ink 27">
                <a:extLst>
                  <a:ext uri="{FF2B5EF4-FFF2-40B4-BE49-F238E27FC236}">
                    <a16:creationId xmlns:a16="http://schemas.microsoft.com/office/drawing/2014/main" id="{778CD942-38D4-9539-BD5E-BDE9A14CCB66}"/>
                  </a:ext>
                </a:extLst>
              </p14:cNvPr>
              <p14:cNvContentPartPr/>
              <p14:nvPr/>
            </p14:nvContentPartPr>
            <p14:xfrm>
              <a:off x="4053600" y="2781000"/>
              <a:ext cx="1472400" cy="84960"/>
            </p14:xfrm>
          </p:contentPart>
        </mc:Choice>
        <mc:Fallback xmlns="">
          <p:pic>
            <p:nvPicPr>
              <p:cNvPr id="28" name="Ink 27">
                <a:extLst>
                  <a:ext uri="{FF2B5EF4-FFF2-40B4-BE49-F238E27FC236}">
                    <a16:creationId xmlns:a16="http://schemas.microsoft.com/office/drawing/2014/main" id="{778CD942-38D4-9539-BD5E-BDE9A14CCB66}"/>
                  </a:ext>
                </a:extLst>
              </p:cNvPr>
              <p:cNvPicPr/>
              <p:nvPr/>
            </p:nvPicPr>
            <p:blipFill>
              <a:blip r:embed="rId14"/>
              <a:stretch>
                <a:fillRect/>
              </a:stretch>
            </p:blipFill>
            <p:spPr>
              <a:xfrm>
                <a:off x="3999600" y="2673000"/>
                <a:ext cx="158004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0" name="Ink 29">
                <a:extLst>
                  <a:ext uri="{FF2B5EF4-FFF2-40B4-BE49-F238E27FC236}">
                    <a16:creationId xmlns:a16="http://schemas.microsoft.com/office/drawing/2014/main" id="{314DD625-CD00-C468-1ED8-16D552424A1A}"/>
                  </a:ext>
                </a:extLst>
              </p14:cNvPr>
              <p14:cNvContentPartPr/>
              <p14:nvPr/>
            </p14:nvContentPartPr>
            <p14:xfrm>
              <a:off x="4053600" y="3463200"/>
              <a:ext cx="1684800" cy="29160"/>
            </p14:xfrm>
          </p:contentPart>
        </mc:Choice>
        <mc:Fallback xmlns="">
          <p:pic>
            <p:nvPicPr>
              <p:cNvPr id="30" name="Ink 29">
                <a:extLst>
                  <a:ext uri="{FF2B5EF4-FFF2-40B4-BE49-F238E27FC236}">
                    <a16:creationId xmlns:a16="http://schemas.microsoft.com/office/drawing/2014/main" id="{314DD625-CD00-C468-1ED8-16D552424A1A}"/>
                  </a:ext>
                </a:extLst>
              </p:cNvPr>
              <p:cNvPicPr/>
              <p:nvPr/>
            </p:nvPicPr>
            <p:blipFill>
              <a:blip r:embed="rId16"/>
              <a:stretch>
                <a:fillRect/>
              </a:stretch>
            </p:blipFill>
            <p:spPr>
              <a:xfrm>
                <a:off x="3999600" y="3355200"/>
                <a:ext cx="179244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1" name="Ink 30">
                <a:extLst>
                  <a:ext uri="{FF2B5EF4-FFF2-40B4-BE49-F238E27FC236}">
                    <a16:creationId xmlns:a16="http://schemas.microsoft.com/office/drawing/2014/main" id="{D8CEF61A-9897-904B-613E-B8627A7EB363}"/>
                  </a:ext>
                </a:extLst>
              </p14:cNvPr>
              <p14:cNvContentPartPr/>
              <p14:nvPr/>
            </p14:nvContentPartPr>
            <p14:xfrm>
              <a:off x="4074840" y="4139640"/>
              <a:ext cx="1260360" cy="8280"/>
            </p14:xfrm>
          </p:contentPart>
        </mc:Choice>
        <mc:Fallback xmlns="">
          <p:pic>
            <p:nvPicPr>
              <p:cNvPr id="31" name="Ink 30">
                <a:extLst>
                  <a:ext uri="{FF2B5EF4-FFF2-40B4-BE49-F238E27FC236}">
                    <a16:creationId xmlns:a16="http://schemas.microsoft.com/office/drawing/2014/main" id="{D8CEF61A-9897-904B-613E-B8627A7EB363}"/>
                  </a:ext>
                </a:extLst>
              </p:cNvPr>
              <p:cNvPicPr/>
              <p:nvPr/>
            </p:nvPicPr>
            <p:blipFill>
              <a:blip r:embed="rId18"/>
              <a:stretch>
                <a:fillRect/>
              </a:stretch>
            </p:blipFill>
            <p:spPr>
              <a:xfrm>
                <a:off x="4020840" y="4032000"/>
                <a:ext cx="136800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3" name="Ink 32">
                <a:extLst>
                  <a:ext uri="{FF2B5EF4-FFF2-40B4-BE49-F238E27FC236}">
                    <a16:creationId xmlns:a16="http://schemas.microsoft.com/office/drawing/2014/main" id="{45922C8F-EE52-744B-FDB2-B57D22FB0701}"/>
                  </a:ext>
                </a:extLst>
              </p14:cNvPr>
              <p14:cNvContentPartPr/>
              <p14:nvPr/>
            </p14:nvContentPartPr>
            <p14:xfrm>
              <a:off x="4002840" y="4830840"/>
              <a:ext cx="1418760" cy="15120"/>
            </p14:xfrm>
          </p:contentPart>
        </mc:Choice>
        <mc:Fallback xmlns="">
          <p:pic>
            <p:nvPicPr>
              <p:cNvPr id="33" name="Ink 32">
                <a:extLst>
                  <a:ext uri="{FF2B5EF4-FFF2-40B4-BE49-F238E27FC236}">
                    <a16:creationId xmlns:a16="http://schemas.microsoft.com/office/drawing/2014/main" id="{45922C8F-EE52-744B-FDB2-B57D22FB0701}"/>
                  </a:ext>
                </a:extLst>
              </p:cNvPr>
              <p:cNvPicPr/>
              <p:nvPr/>
            </p:nvPicPr>
            <p:blipFill>
              <a:blip r:embed="rId20"/>
              <a:stretch>
                <a:fillRect/>
              </a:stretch>
            </p:blipFill>
            <p:spPr>
              <a:xfrm>
                <a:off x="3948840" y="4722840"/>
                <a:ext cx="152640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4" name="Ink 33">
                <a:extLst>
                  <a:ext uri="{FF2B5EF4-FFF2-40B4-BE49-F238E27FC236}">
                    <a16:creationId xmlns:a16="http://schemas.microsoft.com/office/drawing/2014/main" id="{29518A5C-01E9-F7D2-D826-ED685B6A49BD}"/>
                  </a:ext>
                </a:extLst>
              </p14:cNvPr>
              <p14:cNvContentPartPr/>
              <p14:nvPr/>
            </p14:nvContentPartPr>
            <p14:xfrm>
              <a:off x="7084440" y="4766040"/>
              <a:ext cx="1823040" cy="22320"/>
            </p14:xfrm>
          </p:contentPart>
        </mc:Choice>
        <mc:Fallback xmlns="">
          <p:pic>
            <p:nvPicPr>
              <p:cNvPr id="34" name="Ink 33">
                <a:extLst>
                  <a:ext uri="{FF2B5EF4-FFF2-40B4-BE49-F238E27FC236}">
                    <a16:creationId xmlns:a16="http://schemas.microsoft.com/office/drawing/2014/main" id="{29518A5C-01E9-F7D2-D826-ED685B6A49BD}"/>
                  </a:ext>
                </a:extLst>
              </p:cNvPr>
              <p:cNvPicPr/>
              <p:nvPr/>
            </p:nvPicPr>
            <p:blipFill>
              <a:blip r:embed="rId22"/>
              <a:stretch>
                <a:fillRect/>
              </a:stretch>
            </p:blipFill>
            <p:spPr>
              <a:xfrm>
                <a:off x="7030800" y="4658400"/>
                <a:ext cx="1930680" cy="237960"/>
              </a:xfrm>
              <a:prstGeom prst="rect">
                <a:avLst/>
              </a:prstGeom>
            </p:spPr>
          </p:pic>
        </mc:Fallback>
      </mc:AlternateContent>
      <p:sp>
        <p:nvSpPr>
          <p:cNvPr id="35" name="TextBox 34">
            <a:extLst>
              <a:ext uri="{FF2B5EF4-FFF2-40B4-BE49-F238E27FC236}">
                <a16:creationId xmlns:a16="http://schemas.microsoft.com/office/drawing/2014/main" id="{6B18DFAB-2ADF-F4C7-3C89-E5ABAE3E75AC}"/>
              </a:ext>
            </a:extLst>
          </p:cNvPr>
          <p:cNvSpPr txBox="1"/>
          <p:nvPr/>
        </p:nvSpPr>
        <p:spPr>
          <a:xfrm>
            <a:off x="676800" y="4608000"/>
            <a:ext cx="2325600" cy="984885"/>
          </a:xfrm>
          <a:prstGeom prst="rect">
            <a:avLst/>
          </a:prstGeom>
          <a:noFill/>
        </p:spPr>
        <p:txBody>
          <a:bodyPr wrap="square" rtlCol="0">
            <a:spAutoFit/>
          </a:bodyPr>
          <a:lstStyle/>
          <a:p>
            <a:pPr algn="ctr"/>
            <a:r>
              <a:rPr lang="en-US" dirty="0">
                <a:solidFill>
                  <a:srgbClr val="0B3777"/>
                </a:solidFill>
              </a:rPr>
              <a:t>Remember to</a:t>
            </a:r>
          </a:p>
          <a:p>
            <a:pPr algn="ctr"/>
            <a:r>
              <a:rPr lang="en-US" sz="2000" dirty="0">
                <a:solidFill>
                  <a:srgbClr val="0B3777"/>
                </a:solidFill>
              </a:rPr>
              <a:t>Fill in the blanks </a:t>
            </a:r>
            <a:r>
              <a:rPr lang="en-US" sz="2000" u="sng" dirty="0">
                <a:solidFill>
                  <a:srgbClr val="0B3777"/>
                </a:solidFill>
              </a:rPr>
              <a:t>COMPLETLEY</a:t>
            </a:r>
          </a:p>
        </p:txBody>
      </p:sp>
    </p:spTree>
    <p:extLst>
      <p:ext uri="{BB962C8B-B14F-4D97-AF65-F5344CB8AC3E}">
        <p14:creationId xmlns:p14="http://schemas.microsoft.com/office/powerpoint/2010/main" val="1264582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B2811-A6E0-DC46-1C0A-213064A4BAB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AA059A-50AA-5087-1232-D04976AB6623}"/>
              </a:ext>
            </a:extLst>
          </p:cNvPr>
          <p:cNvPicPr>
            <a:picLocks noChangeAspect="1"/>
          </p:cNvPicPr>
          <p:nvPr/>
        </p:nvPicPr>
        <p:blipFill>
          <a:blip r:embed="rId2"/>
          <a:stretch>
            <a:fillRect/>
          </a:stretch>
        </p:blipFill>
        <p:spPr>
          <a:xfrm>
            <a:off x="2449437" y="391730"/>
            <a:ext cx="8624887" cy="5392551"/>
          </a:xfrm>
          <a:prstGeom prst="rect">
            <a:avLst/>
          </a:prstGeom>
        </p:spPr>
      </p:pic>
      <p:sp>
        <p:nvSpPr>
          <p:cNvPr id="4" name="Arrow: Right 3">
            <a:extLst>
              <a:ext uri="{FF2B5EF4-FFF2-40B4-BE49-F238E27FC236}">
                <a16:creationId xmlns:a16="http://schemas.microsoft.com/office/drawing/2014/main" id="{29977812-C235-7B8D-D3BC-EA64E4EA1374}"/>
              </a:ext>
            </a:extLst>
          </p:cNvPr>
          <p:cNvSpPr/>
          <p:nvPr/>
        </p:nvSpPr>
        <p:spPr>
          <a:xfrm rot="9362321">
            <a:off x="4404981" y="4289829"/>
            <a:ext cx="439365" cy="376458"/>
          </a:xfrm>
          <a:prstGeom prst="rightArrow">
            <a:avLst>
              <a:gd name="adj1" fmla="val 50000"/>
              <a:gd name="adj2" fmla="val 533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698B4778-B756-5BF6-795B-A919FACF1663}"/>
              </a:ext>
            </a:extLst>
          </p:cNvPr>
          <p:cNvSpPr/>
          <p:nvPr/>
        </p:nvSpPr>
        <p:spPr>
          <a:xfrm rot="9806083">
            <a:off x="6703834" y="1584988"/>
            <a:ext cx="439365" cy="376458"/>
          </a:xfrm>
          <a:prstGeom prst="rightArrow">
            <a:avLst>
              <a:gd name="adj1" fmla="val 50000"/>
              <a:gd name="adj2" fmla="val 533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C2B9792-61B5-0CE9-1F30-DA07A632FA8C}"/>
              </a:ext>
            </a:extLst>
          </p:cNvPr>
          <p:cNvSpPr/>
          <p:nvPr/>
        </p:nvSpPr>
        <p:spPr>
          <a:xfrm>
            <a:off x="6497960" y="4478058"/>
            <a:ext cx="1783977" cy="802154"/>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JOIN</a:t>
            </a:r>
          </a:p>
        </p:txBody>
      </p:sp>
      <p:sp>
        <p:nvSpPr>
          <p:cNvPr id="10" name="TextBox 9">
            <a:extLst>
              <a:ext uri="{FF2B5EF4-FFF2-40B4-BE49-F238E27FC236}">
                <a16:creationId xmlns:a16="http://schemas.microsoft.com/office/drawing/2014/main" id="{B7BBADC5-BFA9-AB38-BD26-1912B1003F8E}"/>
              </a:ext>
            </a:extLst>
          </p:cNvPr>
          <p:cNvSpPr txBox="1"/>
          <p:nvPr/>
        </p:nvSpPr>
        <p:spPr>
          <a:xfrm>
            <a:off x="2910586" y="4527013"/>
            <a:ext cx="280148" cy="392672"/>
          </a:xfrm>
          <a:prstGeom prst="rect">
            <a:avLst/>
          </a:prstGeom>
          <a:noFill/>
        </p:spPr>
        <p:txBody>
          <a:bodyPr wrap="square">
            <a:spAutoFit/>
          </a:bodyPr>
          <a:lstStyle/>
          <a:p>
            <a:pPr marL="0" marR="0">
              <a:lnSpc>
                <a:spcPct val="115000"/>
              </a:lnSpc>
              <a:spcAft>
                <a:spcPts val="800"/>
              </a:spcAft>
              <a:buNone/>
            </a:pPr>
            <a:r>
              <a:rPr lang="en-US" sz="1800" b="1" kern="100" dirty="0">
                <a:solidFill>
                  <a:schemeClr val="bg2">
                    <a:lumMod val="10000"/>
                  </a:schemeClr>
                </a:solidFill>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endParaRPr lang="en-US" sz="1200" b="1" kern="100" dirty="0">
              <a:solidFill>
                <a:schemeClr val="bg2">
                  <a:lumMod val="1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Arrow: Right 10">
            <a:extLst>
              <a:ext uri="{FF2B5EF4-FFF2-40B4-BE49-F238E27FC236}">
                <a16:creationId xmlns:a16="http://schemas.microsoft.com/office/drawing/2014/main" id="{69B46F56-526A-0E9A-2A8D-0C1566F94CB1}"/>
              </a:ext>
            </a:extLst>
          </p:cNvPr>
          <p:cNvSpPr/>
          <p:nvPr/>
        </p:nvSpPr>
        <p:spPr>
          <a:xfrm rot="9513469">
            <a:off x="8281937" y="4362825"/>
            <a:ext cx="439365" cy="376458"/>
          </a:xfrm>
          <a:prstGeom prst="rightArrow">
            <a:avLst>
              <a:gd name="adj1" fmla="val 50000"/>
              <a:gd name="adj2" fmla="val 533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047BC8-00F7-6C3F-64CB-F1BF43FDEDE4}"/>
              </a:ext>
            </a:extLst>
          </p:cNvPr>
          <p:cNvSpPr/>
          <p:nvPr/>
        </p:nvSpPr>
        <p:spPr>
          <a:xfrm>
            <a:off x="2449437" y="326932"/>
            <a:ext cx="8624887" cy="53925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FA204D3-7D90-C2A5-424E-12DA31DD7280}"/>
              </a:ext>
            </a:extLst>
          </p:cNvPr>
          <p:cNvSpPr txBox="1"/>
          <p:nvPr/>
        </p:nvSpPr>
        <p:spPr>
          <a:xfrm>
            <a:off x="0" y="633600"/>
            <a:ext cx="2318987" cy="2308324"/>
          </a:xfrm>
          <a:prstGeom prst="rect">
            <a:avLst/>
          </a:prstGeom>
          <a:noFill/>
        </p:spPr>
        <p:txBody>
          <a:bodyPr wrap="square" rtlCol="0">
            <a:spAutoFit/>
          </a:bodyPr>
          <a:lstStyle/>
          <a:p>
            <a:pPr algn="ctr"/>
            <a:r>
              <a:rPr lang="en-US" sz="2400" dirty="0">
                <a:solidFill>
                  <a:schemeClr val="bg2">
                    <a:lumMod val="10000"/>
                  </a:schemeClr>
                </a:solidFill>
                <a:latin typeface="Arial" panose="020B0604020202020204" pitchFamily="34" charset="0"/>
                <a:cs typeface="Arial" panose="020B0604020202020204" pitchFamily="34" charset="0"/>
              </a:rPr>
              <a:t>Here is where the special code is entered.</a:t>
            </a:r>
          </a:p>
          <a:p>
            <a:pPr algn="ctr"/>
            <a:endParaRPr lang="en-US" sz="800" dirty="0">
              <a:solidFill>
                <a:schemeClr val="bg2">
                  <a:lumMod val="10000"/>
                </a:schemeClr>
              </a:solidFill>
              <a:latin typeface="Arial" panose="020B0604020202020204" pitchFamily="34" charset="0"/>
              <a:cs typeface="Arial" panose="020B0604020202020204" pitchFamily="34" charset="0"/>
            </a:endParaRPr>
          </a:p>
          <a:p>
            <a:pPr algn="ctr"/>
            <a:r>
              <a:rPr lang="en-US" sz="2000" dirty="0">
                <a:solidFill>
                  <a:schemeClr val="bg2">
                    <a:lumMod val="10000"/>
                  </a:schemeClr>
                </a:solidFill>
                <a:latin typeface="Arial" panose="020B0604020202020204" pitchFamily="34" charset="0"/>
                <a:cs typeface="Arial" panose="020B0604020202020204" pitchFamily="34" charset="0"/>
              </a:rPr>
              <a:t>Remember,</a:t>
            </a:r>
          </a:p>
          <a:p>
            <a:pPr algn="ctr"/>
            <a:r>
              <a:rPr lang="en-US" sz="2000" dirty="0">
                <a:solidFill>
                  <a:schemeClr val="bg2">
                    <a:lumMod val="10000"/>
                  </a:schemeClr>
                </a:solidFill>
                <a:latin typeface="Arial" panose="020B0604020202020204" pitchFamily="34" charset="0"/>
                <a:cs typeface="Arial" panose="020B0604020202020204" pitchFamily="34" charset="0"/>
              </a:rPr>
              <a:t>No Spaces</a:t>
            </a:r>
          </a:p>
        </p:txBody>
      </p:sp>
      <p:sp>
        <p:nvSpPr>
          <p:cNvPr id="8" name="Arrow: Right 7">
            <a:extLst>
              <a:ext uri="{FF2B5EF4-FFF2-40B4-BE49-F238E27FC236}">
                <a16:creationId xmlns:a16="http://schemas.microsoft.com/office/drawing/2014/main" id="{F7E845C5-22D9-7DDF-2F4E-D19B9C8BE1CC}"/>
              </a:ext>
            </a:extLst>
          </p:cNvPr>
          <p:cNvSpPr/>
          <p:nvPr/>
        </p:nvSpPr>
        <p:spPr>
          <a:xfrm rot="155844">
            <a:off x="1864469" y="1745985"/>
            <a:ext cx="745945" cy="95727"/>
          </a:xfrm>
          <a:prstGeom prst="rightArrow">
            <a:avLst>
              <a:gd name="adj1" fmla="val 50000"/>
              <a:gd name="adj2" fmla="val 533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C7BCCD7F-8213-ECF4-2593-96D7CD676DA7}"/>
                  </a:ext>
                </a:extLst>
              </p14:cNvPr>
              <p14:cNvContentPartPr/>
              <p14:nvPr/>
            </p14:nvContentPartPr>
            <p14:xfrm>
              <a:off x="2980800" y="1821240"/>
              <a:ext cx="1958760" cy="115560"/>
            </p14:xfrm>
          </p:contentPart>
        </mc:Choice>
        <mc:Fallback xmlns="">
          <p:pic>
            <p:nvPicPr>
              <p:cNvPr id="14" name="Ink 13">
                <a:extLst>
                  <a:ext uri="{FF2B5EF4-FFF2-40B4-BE49-F238E27FC236}">
                    <a16:creationId xmlns:a16="http://schemas.microsoft.com/office/drawing/2014/main" id="{C7BCCD7F-8213-ECF4-2593-96D7CD676DA7}"/>
                  </a:ext>
                </a:extLst>
              </p:cNvPr>
              <p:cNvPicPr/>
              <p:nvPr/>
            </p:nvPicPr>
            <p:blipFill>
              <a:blip r:embed="rId4"/>
              <a:stretch>
                <a:fillRect/>
              </a:stretch>
            </p:blipFill>
            <p:spPr>
              <a:xfrm>
                <a:off x="2926800" y="1713240"/>
                <a:ext cx="2066400" cy="331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4A0495E2-EA51-A124-A60D-DBAB111576F8}"/>
                  </a:ext>
                </a:extLst>
              </p14:cNvPr>
              <p14:cNvContentPartPr/>
              <p14:nvPr/>
            </p14:nvContentPartPr>
            <p14:xfrm>
              <a:off x="2973240" y="2023200"/>
              <a:ext cx="1944360" cy="72000"/>
            </p14:xfrm>
          </p:contentPart>
        </mc:Choice>
        <mc:Fallback xmlns="">
          <p:pic>
            <p:nvPicPr>
              <p:cNvPr id="16" name="Ink 15">
                <a:extLst>
                  <a:ext uri="{FF2B5EF4-FFF2-40B4-BE49-F238E27FC236}">
                    <a16:creationId xmlns:a16="http://schemas.microsoft.com/office/drawing/2014/main" id="{4A0495E2-EA51-A124-A60D-DBAB111576F8}"/>
                  </a:ext>
                </a:extLst>
              </p:cNvPr>
              <p:cNvPicPr/>
              <p:nvPr/>
            </p:nvPicPr>
            <p:blipFill>
              <a:blip r:embed="rId6"/>
              <a:stretch>
                <a:fillRect/>
              </a:stretch>
            </p:blipFill>
            <p:spPr>
              <a:xfrm>
                <a:off x="2919240" y="1915200"/>
                <a:ext cx="2052000" cy="287640"/>
              </a:xfrm>
              <a:prstGeom prst="rect">
                <a:avLst/>
              </a:prstGeom>
            </p:spPr>
          </p:pic>
        </mc:Fallback>
      </mc:AlternateContent>
      <p:sp>
        <p:nvSpPr>
          <p:cNvPr id="2" name="TextBox 1">
            <a:extLst>
              <a:ext uri="{FF2B5EF4-FFF2-40B4-BE49-F238E27FC236}">
                <a16:creationId xmlns:a16="http://schemas.microsoft.com/office/drawing/2014/main" id="{2E174779-B38D-1FDF-193B-110F41FBCDB6}"/>
              </a:ext>
            </a:extLst>
          </p:cNvPr>
          <p:cNvSpPr txBox="1"/>
          <p:nvPr/>
        </p:nvSpPr>
        <p:spPr>
          <a:xfrm>
            <a:off x="460801" y="3883233"/>
            <a:ext cx="1858186" cy="1231106"/>
          </a:xfrm>
          <a:prstGeom prst="rect">
            <a:avLst/>
          </a:prstGeom>
          <a:noFill/>
        </p:spPr>
        <p:txBody>
          <a:bodyPr wrap="square" rtlCol="0">
            <a:spAutoFit/>
          </a:bodyPr>
          <a:lstStyle/>
          <a:p>
            <a:r>
              <a:rPr lang="en-US" sz="2800" dirty="0">
                <a:solidFill>
                  <a:srgbClr val="002060"/>
                </a:solidFill>
              </a:rPr>
              <a:t>Click the join button</a:t>
            </a:r>
          </a:p>
          <a:p>
            <a:endParaRPr lang="en-US" dirty="0"/>
          </a:p>
        </p:txBody>
      </p:sp>
    </p:spTree>
    <p:extLst>
      <p:ext uri="{BB962C8B-B14F-4D97-AF65-F5344CB8AC3E}">
        <p14:creationId xmlns:p14="http://schemas.microsoft.com/office/powerpoint/2010/main" val="2911203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0A597-D2AC-3CF2-86B0-4793BC56690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395C46A-5965-B539-2637-A226BCCA9A74}"/>
              </a:ext>
            </a:extLst>
          </p:cNvPr>
          <p:cNvSpPr txBox="1"/>
          <p:nvPr/>
        </p:nvSpPr>
        <p:spPr>
          <a:xfrm>
            <a:off x="648282" y="2872800"/>
            <a:ext cx="10418118" cy="2616101"/>
          </a:xfrm>
          <a:prstGeom prst="rect">
            <a:avLst/>
          </a:prstGeom>
          <a:noFill/>
        </p:spPr>
        <p:txBody>
          <a:bodyPr wrap="square" rtlCol="0">
            <a:spAutoFit/>
          </a:bodyPr>
          <a:lstStyle/>
          <a:p>
            <a:pPr algn="ctr"/>
            <a:r>
              <a:rPr lang="en-US" sz="3200" dirty="0">
                <a:solidFill>
                  <a:schemeClr val="bg2">
                    <a:lumMod val="10000"/>
                  </a:schemeClr>
                </a:solidFill>
                <a:effectLst>
                  <a:outerShdw blurRad="38100" dist="38100" dir="2700000" algn="tl">
                    <a:srgbClr val="000000">
                      <a:alpha val="43137"/>
                    </a:srgbClr>
                  </a:outerShdw>
                </a:effectLst>
              </a:rPr>
              <a:t>The recruit must click the box “I agree”</a:t>
            </a:r>
          </a:p>
          <a:p>
            <a:pPr algn="just"/>
            <a:endParaRPr lang="en-US" dirty="0">
              <a:solidFill>
                <a:schemeClr val="bg2">
                  <a:lumMod val="10000"/>
                </a:schemeClr>
              </a:solidFill>
              <a:effectLst>
                <a:outerShdw blurRad="38100" dist="38100" dir="2700000" algn="tl">
                  <a:srgbClr val="000000">
                    <a:alpha val="43137"/>
                  </a:srgbClr>
                </a:outerShdw>
              </a:effectLst>
            </a:endParaRPr>
          </a:p>
          <a:p>
            <a:pPr algn="just"/>
            <a:r>
              <a:rPr lang="en-US" sz="2400" dirty="0">
                <a:solidFill>
                  <a:schemeClr val="bg2">
                    <a:lumMod val="10000"/>
                  </a:schemeClr>
                </a:solidFill>
                <a:effectLst>
                  <a:outerShdw blurRad="38100" dist="38100" dir="2700000" algn="tl">
                    <a:srgbClr val="000000">
                      <a:alpha val="43137"/>
                    </a:srgbClr>
                  </a:outerShdw>
                </a:effectLst>
              </a:rPr>
              <a:t>I agree to abide the laws and rules of the order, the constitutional roll of membership, and the Texas State Privacy Policy.</a:t>
            </a:r>
          </a:p>
          <a:p>
            <a:pPr marL="571500" indent="-571500" algn="just">
              <a:buFont typeface="Arial" panose="020B0604020202020204" pitchFamily="34" charset="0"/>
              <a:buChar char="•"/>
            </a:pPr>
            <a:endParaRPr lang="en-US" sz="3400" dirty="0">
              <a:solidFill>
                <a:schemeClr val="bg2">
                  <a:lumMod val="10000"/>
                </a:schemeClr>
              </a:solidFill>
              <a:effectLst>
                <a:outerShdw blurRad="38100" dist="38100" dir="2700000" algn="tl">
                  <a:srgbClr val="000000">
                    <a:alpha val="43137"/>
                  </a:srgbClr>
                </a:outerShdw>
              </a:effectLst>
            </a:endParaRPr>
          </a:p>
          <a:p>
            <a:pPr marL="571500" indent="-571500" algn="just">
              <a:buFont typeface="Arial" panose="020B0604020202020204" pitchFamily="34" charset="0"/>
              <a:buChar char="•"/>
            </a:pPr>
            <a:endParaRPr lang="en-US" sz="3200" dirty="0">
              <a:solidFill>
                <a:schemeClr val="bg2">
                  <a:lumMod val="10000"/>
                </a:schemeClr>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153AEDAC-0B57-C072-E707-C756DC2CA7BD}"/>
              </a:ext>
            </a:extLst>
          </p:cNvPr>
          <p:cNvSpPr txBox="1"/>
          <p:nvPr/>
        </p:nvSpPr>
        <p:spPr>
          <a:xfrm>
            <a:off x="561600" y="187200"/>
            <a:ext cx="11145600" cy="646331"/>
          </a:xfrm>
          <a:prstGeom prst="rect">
            <a:avLst/>
          </a:prstGeom>
          <a:noFill/>
        </p:spPr>
        <p:txBody>
          <a:bodyPr wrap="square" rtlCol="0">
            <a:spAutoFit/>
          </a:bodyPr>
          <a:lstStyle/>
          <a:p>
            <a:pPr algn="ctr"/>
            <a:r>
              <a:rPr lang="en-US" sz="3600" dirty="0">
                <a:solidFill>
                  <a:srgbClr val="002060"/>
                </a:solidFill>
              </a:rPr>
              <a:t>Congratulations !</a:t>
            </a:r>
          </a:p>
        </p:txBody>
      </p:sp>
      <p:sp>
        <p:nvSpPr>
          <p:cNvPr id="5" name="TextBox 4">
            <a:extLst>
              <a:ext uri="{FF2B5EF4-FFF2-40B4-BE49-F238E27FC236}">
                <a16:creationId xmlns:a16="http://schemas.microsoft.com/office/drawing/2014/main" id="{38BAE273-1C30-02FA-8D3B-258414C7D3E4}"/>
              </a:ext>
            </a:extLst>
          </p:cNvPr>
          <p:cNvSpPr txBox="1"/>
          <p:nvPr/>
        </p:nvSpPr>
        <p:spPr>
          <a:xfrm>
            <a:off x="1101600" y="1332000"/>
            <a:ext cx="10080000" cy="830997"/>
          </a:xfrm>
          <a:prstGeom prst="rect">
            <a:avLst/>
          </a:prstGeom>
          <a:noFill/>
        </p:spPr>
        <p:txBody>
          <a:bodyPr wrap="square" rtlCol="0">
            <a:spAutoFit/>
          </a:bodyPr>
          <a:lstStyle/>
          <a:p>
            <a:r>
              <a:rPr lang="en-US" sz="2400" dirty="0">
                <a:solidFill>
                  <a:schemeClr val="bg2">
                    <a:lumMod val="10000"/>
                  </a:schemeClr>
                </a:solidFill>
              </a:rPr>
              <a:t>A congratulation note will appear. You qualified for a special promotion for the first year of your membership to the Knights of Columbus</a:t>
            </a:r>
          </a:p>
        </p:txBody>
      </p:sp>
    </p:spTree>
    <p:extLst>
      <p:ext uri="{BB962C8B-B14F-4D97-AF65-F5344CB8AC3E}">
        <p14:creationId xmlns:p14="http://schemas.microsoft.com/office/powerpoint/2010/main" val="55877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7661D-6589-16EA-C74E-30EF788639E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14E912-CBCB-0F13-B60C-8FA683E78382}"/>
              </a:ext>
            </a:extLst>
          </p:cNvPr>
          <p:cNvSpPr txBox="1"/>
          <p:nvPr/>
        </p:nvSpPr>
        <p:spPr>
          <a:xfrm>
            <a:off x="215153" y="89647"/>
            <a:ext cx="11833412" cy="923330"/>
          </a:xfrm>
          <a:prstGeom prst="rect">
            <a:avLst/>
          </a:prstGeom>
          <a:noFill/>
        </p:spPr>
        <p:txBody>
          <a:bodyPr wrap="square" rtlCol="0">
            <a:spAutoFit/>
          </a:bodyPr>
          <a:lstStyle/>
          <a:p>
            <a:pPr algn="ctr"/>
            <a:r>
              <a:rPr lang="en-US" sz="5400" dirty="0">
                <a:solidFill>
                  <a:schemeClr val="bg2">
                    <a:lumMod val="10000"/>
                  </a:schemeClr>
                </a:solidFill>
                <a:effectLst>
                  <a:outerShdw blurRad="38100" dist="38100" dir="2700000" algn="tl">
                    <a:srgbClr val="000000">
                      <a:alpha val="43137"/>
                    </a:srgbClr>
                  </a:outerShdw>
                </a:effectLst>
              </a:rPr>
              <a:t>E-Member Responsibilities</a:t>
            </a:r>
          </a:p>
        </p:txBody>
      </p:sp>
      <p:sp>
        <p:nvSpPr>
          <p:cNvPr id="3" name="TextBox 2">
            <a:extLst>
              <a:ext uri="{FF2B5EF4-FFF2-40B4-BE49-F238E27FC236}">
                <a16:creationId xmlns:a16="http://schemas.microsoft.com/office/drawing/2014/main" id="{137D3D5D-5942-D7A4-314D-FDECFB40CE0E}"/>
              </a:ext>
            </a:extLst>
          </p:cNvPr>
          <p:cNvSpPr txBox="1"/>
          <p:nvPr/>
        </p:nvSpPr>
        <p:spPr>
          <a:xfrm>
            <a:off x="1" y="1475999"/>
            <a:ext cx="12192000" cy="6278642"/>
          </a:xfrm>
          <a:prstGeom prst="rect">
            <a:avLst/>
          </a:prstGeom>
          <a:noFill/>
        </p:spPr>
        <p:txBody>
          <a:bodyPr wrap="square" rtlCol="0">
            <a:spAutoFit/>
          </a:bodyPr>
          <a:lstStyle/>
          <a:p>
            <a:pPr marL="571500" indent="-571500" algn="just">
              <a:buFont typeface="Arial" panose="020B0604020202020204" pitchFamily="34" charset="0"/>
              <a:buChar char="•"/>
            </a:pPr>
            <a:r>
              <a:rPr lang="en-US" sz="2800" dirty="0">
                <a:solidFill>
                  <a:schemeClr val="bg2">
                    <a:lumMod val="10000"/>
                  </a:schemeClr>
                </a:solidFill>
                <a:effectLst>
                  <a:outerShdw blurRad="38100" dist="38100" dir="2700000" algn="tl">
                    <a:srgbClr val="000000">
                      <a:alpha val="43137"/>
                    </a:srgbClr>
                  </a:outerShdw>
                </a:effectLst>
              </a:rPr>
              <a:t>After submitting information, the eMember will receive a confirmation email.  The eMember must respond to this email to finalize his membership within 24hrs ! This will happen 3 times. If the candidate does not respond his application will be assigned to the State council.</a:t>
            </a:r>
          </a:p>
          <a:p>
            <a:pPr algn="just"/>
            <a:r>
              <a:rPr lang="en-US" sz="2800" dirty="0">
                <a:solidFill>
                  <a:schemeClr val="bg2">
                    <a:lumMod val="10000"/>
                  </a:schemeClr>
                </a:solidFill>
                <a:effectLst>
                  <a:outerShdw blurRad="38100" dist="38100" dir="2700000" algn="tl">
                    <a:srgbClr val="000000">
                      <a:alpha val="43137"/>
                    </a:srgbClr>
                  </a:outerShdw>
                </a:effectLst>
              </a:rPr>
              <a:t> </a:t>
            </a:r>
          </a:p>
          <a:p>
            <a:pPr marL="571500" indent="-571500" algn="just">
              <a:buFont typeface="Arial" panose="020B0604020202020204" pitchFamily="34" charset="0"/>
              <a:buChar char="•"/>
            </a:pPr>
            <a:r>
              <a:rPr lang="en-US" sz="2800" dirty="0">
                <a:solidFill>
                  <a:schemeClr val="bg2">
                    <a:lumMod val="10000"/>
                  </a:schemeClr>
                </a:solidFill>
                <a:effectLst>
                  <a:outerShdw blurRad="38100" dist="38100" dir="2700000" algn="tl">
                    <a:srgbClr val="000000">
                      <a:alpha val="43137"/>
                    </a:srgbClr>
                  </a:outerShdw>
                </a:effectLst>
              </a:rPr>
              <a:t>Respond to contact made by the local council.</a:t>
            </a:r>
          </a:p>
          <a:p>
            <a:pPr algn="just"/>
            <a:endParaRPr lang="en-US" sz="800" dirty="0">
              <a:solidFill>
                <a:schemeClr val="bg2">
                  <a:lumMod val="10000"/>
                </a:schemeClr>
              </a:solidFill>
              <a:effectLst>
                <a:outerShdw blurRad="38100" dist="38100" dir="2700000" algn="tl">
                  <a:srgbClr val="000000">
                    <a:alpha val="43137"/>
                  </a:srgbClr>
                </a:outerShdw>
              </a:effectLst>
            </a:endParaRPr>
          </a:p>
          <a:p>
            <a:pPr marL="571500" indent="-571500" algn="just">
              <a:buFont typeface="Arial" panose="020B0604020202020204" pitchFamily="34" charset="0"/>
              <a:buChar char="•"/>
            </a:pPr>
            <a:r>
              <a:rPr lang="en-US" sz="2800" dirty="0">
                <a:solidFill>
                  <a:schemeClr val="bg2">
                    <a:lumMod val="10000"/>
                  </a:schemeClr>
                </a:solidFill>
                <a:effectLst>
                  <a:outerShdw blurRad="38100" dist="38100" dir="2700000" algn="tl">
                    <a:srgbClr val="000000">
                      <a:alpha val="43137"/>
                    </a:srgbClr>
                  </a:outerShdw>
                </a:effectLst>
              </a:rPr>
              <a:t>Attend the Exemplification of Charity, Unity and Fraternity (CUF).</a:t>
            </a:r>
          </a:p>
          <a:p>
            <a:pPr algn="just"/>
            <a:endParaRPr lang="en-US" sz="800" dirty="0">
              <a:solidFill>
                <a:schemeClr val="bg2">
                  <a:lumMod val="10000"/>
                </a:schemeClr>
              </a:solidFill>
              <a:effectLst>
                <a:outerShdw blurRad="38100" dist="38100" dir="2700000" algn="tl">
                  <a:srgbClr val="000000">
                    <a:alpha val="43137"/>
                  </a:srgbClr>
                </a:outerShdw>
              </a:effectLst>
            </a:endParaRPr>
          </a:p>
          <a:p>
            <a:pPr marL="571500" indent="-571500" algn="just">
              <a:buFont typeface="Arial" panose="020B0604020202020204" pitchFamily="34" charset="0"/>
              <a:buChar char="•"/>
            </a:pPr>
            <a:r>
              <a:rPr lang="en-US" sz="2800" dirty="0">
                <a:solidFill>
                  <a:schemeClr val="bg2">
                    <a:lumMod val="10000"/>
                  </a:schemeClr>
                </a:solidFill>
                <a:effectLst>
                  <a:outerShdw blurRad="38100" dist="38100" dir="2700000" algn="tl">
                    <a:srgbClr val="000000">
                      <a:alpha val="43137"/>
                    </a:srgbClr>
                  </a:outerShdw>
                </a:effectLst>
              </a:rPr>
              <a:t>Become active in parish-based fraternal life.</a:t>
            </a:r>
          </a:p>
          <a:p>
            <a:pPr marL="571500" indent="-571500" algn="just">
              <a:buFont typeface="Arial" panose="020B0604020202020204" pitchFamily="34" charset="0"/>
              <a:buChar char="•"/>
            </a:pPr>
            <a:endParaRPr lang="en-US" sz="3200" dirty="0">
              <a:solidFill>
                <a:schemeClr val="bg2">
                  <a:lumMod val="10000"/>
                </a:schemeClr>
              </a:solidFill>
              <a:effectLst>
                <a:outerShdw blurRad="38100" dist="38100" dir="2700000" algn="tl">
                  <a:srgbClr val="000000">
                    <a:alpha val="43137"/>
                  </a:srgbClr>
                </a:outerShdw>
              </a:effectLst>
            </a:endParaRPr>
          </a:p>
          <a:p>
            <a:pPr algn="just"/>
            <a:endParaRPr lang="en-US" sz="3200" dirty="0">
              <a:solidFill>
                <a:schemeClr val="bg2">
                  <a:lumMod val="10000"/>
                </a:schemeClr>
              </a:solidFill>
              <a:effectLst>
                <a:outerShdw blurRad="38100" dist="38100" dir="2700000" algn="tl">
                  <a:srgbClr val="000000">
                    <a:alpha val="43137"/>
                  </a:srgbClr>
                </a:outerShdw>
              </a:effectLst>
            </a:endParaRPr>
          </a:p>
          <a:p>
            <a:pPr algn="just"/>
            <a:endParaRPr lang="en-US" sz="3200" dirty="0">
              <a:solidFill>
                <a:schemeClr val="bg2">
                  <a:lumMod val="10000"/>
                </a:schemeClr>
              </a:solidFill>
              <a:effectLst>
                <a:outerShdw blurRad="38100" dist="38100" dir="2700000" algn="tl">
                  <a:srgbClr val="000000">
                    <a:alpha val="43137"/>
                  </a:srgbClr>
                </a:outerShdw>
              </a:effectLst>
            </a:endParaRPr>
          </a:p>
          <a:p>
            <a:pPr algn="just"/>
            <a:endParaRPr lang="en-US" sz="3400" dirty="0">
              <a:solidFill>
                <a:schemeClr val="bg2">
                  <a:lumMod val="10000"/>
                </a:schemeClr>
              </a:solidFill>
              <a:effectLst>
                <a:outerShdw blurRad="38100" dist="38100" dir="2700000" algn="tl">
                  <a:srgbClr val="000000">
                    <a:alpha val="43137"/>
                  </a:srgbClr>
                </a:outerShdw>
              </a:effectLst>
            </a:endParaRPr>
          </a:p>
          <a:p>
            <a:pPr marL="571500" indent="-571500" algn="just">
              <a:buFont typeface="Arial" panose="020B0604020202020204" pitchFamily="34" charset="0"/>
              <a:buChar char="•"/>
            </a:pPr>
            <a:endParaRPr lang="en-US" sz="3200" dirty="0">
              <a:solidFill>
                <a:schemeClr val="bg2">
                  <a:lumMod val="1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0205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B2F0AD-8B1E-FC4D-BD47-75D28B306254}"/>
              </a:ext>
            </a:extLst>
          </p:cNvPr>
          <p:cNvSpPr txBox="1"/>
          <p:nvPr/>
        </p:nvSpPr>
        <p:spPr>
          <a:xfrm>
            <a:off x="4269600" y="345600"/>
            <a:ext cx="9295200" cy="646331"/>
          </a:xfrm>
          <a:prstGeom prst="rect">
            <a:avLst/>
          </a:prstGeom>
          <a:noFill/>
        </p:spPr>
        <p:txBody>
          <a:bodyPr wrap="square" rtlCol="0">
            <a:spAutoFit/>
          </a:bodyPr>
          <a:lstStyle/>
          <a:p>
            <a:r>
              <a:rPr lang="en-US" sz="3600" dirty="0">
                <a:solidFill>
                  <a:schemeClr val="bg2">
                    <a:lumMod val="10000"/>
                  </a:schemeClr>
                </a:solidFill>
              </a:rPr>
              <a:t>Special Note:</a:t>
            </a:r>
          </a:p>
        </p:txBody>
      </p:sp>
      <p:sp>
        <p:nvSpPr>
          <p:cNvPr id="3" name="TextBox 2">
            <a:extLst>
              <a:ext uri="{FF2B5EF4-FFF2-40B4-BE49-F238E27FC236}">
                <a16:creationId xmlns:a16="http://schemas.microsoft.com/office/drawing/2014/main" id="{B95EEF70-7CF6-2A1E-93A8-C4BFBE84E3F3}"/>
              </a:ext>
            </a:extLst>
          </p:cNvPr>
          <p:cNvSpPr txBox="1"/>
          <p:nvPr/>
        </p:nvSpPr>
        <p:spPr>
          <a:xfrm>
            <a:off x="770400" y="1166400"/>
            <a:ext cx="11008800" cy="4889692"/>
          </a:xfrm>
          <a:prstGeom prst="rect">
            <a:avLst/>
          </a:prstGeom>
          <a:noFill/>
        </p:spPr>
        <p:txBody>
          <a:bodyPr wrap="square" rtlCol="0">
            <a:spAutoFit/>
          </a:bodyPr>
          <a:lstStyle/>
          <a:p>
            <a:r>
              <a:rPr lang="en-US" sz="2800" dirty="0">
                <a:solidFill>
                  <a:schemeClr val="bg2">
                    <a:lumMod val="10000"/>
                  </a:schemeClr>
                </a:solidFill>
              </a:rPr>
              <a:t>Copies of the un-answered applications will sent to the State Council where they will be followed up on. However, these applications will not be placed on the council's prospect tab. </a:t>
            </a:r>
          </a:p>
          <a:p>
            <a:endParaRPr lang="en-US" sz="2800" dirty="0">
              <a:solidFill>
                <a:schemeClr val="bg2">
                  <a:lumMod val="10000"/>
                </a:schemeClr>
              </a:solidFill>
            </a:endParaRPr>
          </a:p>
          <a:p>
            <a:r>
              <a:rPr lang="en-US" sz="2800" dirty="0">
                <a:solidFill>
                  <a:schemeClr val="bg2">
                    <a:lumMod val="10000"/>
                  </a:schemeClr>
                </a:solidFill>
              </a:rPr>
              <a:t>Councils need to realize this and take immediate actions if the candidate does not show up. Councils will have to contact the recruit so he can be converted into an e-member. Many of the recruits do not have e-mail addresses so follow up is important and communication is critical.</a:t>
            </a:r>
          </a:p>
          <a:p>
            <a:endParaRPr lang="en-US" sz="2800" dirty="0">
              <a:solidFill>
                <a:schemeClr val="bg2">
                  <a:lumMod val="10000"/>
                </a:schemeClr>
              </a:solidFill>
            </a:endParaRPr>
          </a:p>
          <a:p>
            <a:r>
              <a:rPr lang="en-US" sz="2800" dirty="0">
                <a:solidFill>
                  <a:schemeClr val="bg2">
                    <a:lumMod val="10000"/>
                  </a:schemeClr>
                </a:solidFill>
              </a:rPr>
              <a:t>   Save all of the recruits contact info! Don’t be left in the dark !  </a:t>
            </a:r>
          </a:p>
        </p:txBody>
      </p:sp>
    </p:spTree>
    <p:extLst>
      <p:ext uri="{BB962C8B-B14F-4D97-AF65-F5344CB8AC3E}">
        <p14:creationId xmlns:p14="http://schemas.microsoft.com/office/powerpoint/2010/main" val="1012380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8834F-EB6D-F42F-00B5-D2D87F39E43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60655C2-DA66-A200-9985-FCAD19CE2BA2}"/>
              </a:ext>
            </a:extLst>
          </p:cNvPr>
          <p:cNvSpPr txBox="1"/>
          <p:nvPr/>
        </p:nvSpPr>
        <p:spPr>
          <a:xfrm>
            <a:off x="2544418" y="534472"/>
            <a:ext cx="6096000" cy="458587"/>
          </a:xfrm>
          <a:prstGeom prst="rect">
            <a:avLst/>
          </a:prstGeom>
          <a:noFill/>
        </p:spPr>
        <p:txBody>
          <a:bodyPr wrap="square">
            <a:spAutoFit/>
          </a:bodyPr>
          <a:lstStyle/>
          <a:p>
            <a:pPr lvl="0" algn="ctr">
              <a:lnSpc>
                <a:spcPct val="85000"/>
              </a:lnSpc>
              <a:buClr>
                <a:srgbClr val="0B3777"/>
              </a:buClr>
              <a:buSzPts val="4000"/>
            </a:pPr>
            <a:r>
              <a:rPr lang="en-US" sz="2800" b="1">
                <a:solidFill>
                  <a:schemeClr val="accent2"/>
                </a:solidFill>
              </a:rPr>
              <a:t>2026-27 Dallas District Deputies</a:t>
            </a:r>
            <a:endParaRPr lang="en-US" sz="2800" b="0" i="0" u="none" strike="noStrike" cap="none" dirty="0">
              <a:solidFill>
                <a:srgbClr val="0B3777"/>
              </a:solidFill>
              <a:latin typeface="Arial"/>
              <a:ea typeface="Arial"/>
              <a:cs typeface="Arial"/>
              <a:sym typeface="Arial"/>
            </a:endParaRPr>
          </a:p>
        </p:txBody>
      </p:sp>
      <p:sp>
        <p:nvSpPr>
          <p:cNvPr id="2" name="TextBox 1">
            <a:extLst>
              <a:ext uri="{FF2B5EF4-FFF2-40B4-BE49-F238E27FC236}">
                <a16:creationId xmlns:a16="http://schemas.microsoft.com/office/drawing/2014/main" id="{F9EA949D-6FE7-9464-755F-3AB9CDD24B02}"/>
              </a:ext>
            </a:extLst>
          </p:cNvPr>
          <p:cNvSpPr txBox="1"/>
          <p:nvPr/>
        </p:nvSpPr>
        <p:spPr>
          <a:xfrm>
            <a:off x="1537252" y="5504407"/>
            <a:ext cx="8362899" cy="644601"/>
          </a:xfrm>
          <a:prstGeom prst="rect">
            <a:avLst/>
          </a:prstGeom>
          <a:noFill/>
        </p:spPr>
        <p:txBody>
          <a:bodyPr wrap="square" rtlCol="0">
            <a:spAutoFit/>
          </a:bodyPr>
          <a:lstStyle/>
          <a:p>
            <a:r>
              <a:rPr lang="en-US"/>
              <a:t>Congratulations to Kevin Quinn (DD108) and Michael Kells-Murphy (DD111) for being appointed as Assistant Diocesan Deputies</a:t>
            </a:r>
            <a:endParaRPr lang="en-US" dirty="0"/>
          </a:p>
        </p:txBody>
      </p:sp>
      <p:pic>
        <p:nvPicPr>
          <p:cNvPr id="5" name="Picture 4">
            <a:extLst>
              <a:ext uri="{FF2B5EF4-FFF2-40B4-BE49-F238E27FC236}">
                <a16:creationId xmlns:a16="http://schemas.microsoft.com/office/drawing/2014/main" id="{BB8F183C-37E1-88EB-7421-5831101FF943}"/>
              </a:ext>
            </a:extLst>
          </p:cNvPr>
          <p:cNvPicPr>
            <a:picLocks noChangeAspect="1"/>
          </p:cNvPicPr>
          <p:nvPr/>
        </p:nvPicPr>
        <p:blipFill>
          <a:blip r:embed="rId2"/>
          <a:stretch>
            <a:fillRect/>
          </a:stretch>
        </p:blipFill>
        <p:spPr>
          <a:xfrm>
            <a:off x="1537252" y="1166325"/>
            <a:ext cx="8445994" cy="4192059"/>
          </a:xfrm>
          <a:prstGeom prst="rect">
            <a:avLst/>
          </a:prstGeom>
        </p:spPr>
      </p:pic>
    </p:spTree>
    <p:extLst>
      <p:ext uri="{BB962C8B-B14F-4D97-AF65-F5344CB8AC3E}">
        <p14:creationId xmlns:p14="http://schemas.microsoft.com/office/powerpoint/2010/main" val="3437441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A4E42-94ED-400C-991A-9CCB711C884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2B3100-BDDD-4449-8AB4-C32B0FD50C00}"/>
              </a:ext>
            </a:extLst>
          </p:cNvPr>
          <p:cNvSpPr txBox="1"/>
          <p:nvPr/>
        </p:nvSpPr>
        <p:spPr>
          <a:xfrm>
            <a:off x="215153" y="89647"/>
            <a:ext cx="11833412" cy="923330"/>
          </a:xfrm>
          <a:prstGeom prst="rect">
            <a:avLst/>
          </a:prstGeom>
          <a:noFill/>
        </p:spPr>
        <p:txBody>
          <a:bodyPr wrap="square" rtlCol="0">
            <a:spAutoFit/>
          </a:bodyPr>
          <a:lstStyle/>
          <a:p>
            <a:pPr algn="ctr"/>
            <a:r>
              <a:rPr lang="en-US" sz="5400" dirty="0">
                <a:solidFill>
                  <a:schemeClr val="bg2">
                    <a:lumMod val="10000"/>
                  </a:schemeClr>
                </a:solidFill>
                <a:effectLst>
                  <a:outerShdw blurRad="38100" dist="38100" dir="2700000" algn="tl">
                    <a:srgbClr val="000000">
                      <a:alpha val="43137"/>
                    </a:srgbClr>
                  </a:outerShdw>
                </a:effectLst>
              </a:rPr>
              <a:t>Prospect Tab</a:t>
            </a:r>
          </a:p>
        </p:txBody>
      </p:sp>
      <p:sp>
        <p:nvSpPr>
          <p:cNvPr id="3" name="TextBox 2">
            <a:extLst>
              <a:ext uri="{FF2B5EF4-FFF2-40B4-BE49-F238E27FC236}">
                <a16:creationId xmlns:a16="http://schemas.microsoft.com/office/drawing/2014/main" id="{1B4C6B7B-A745-285B-7E64-D744F915C6DF}"/>
              </a:ext>
            </a:extLst>
          </p:cNvPr>
          <p:cNvSpPr txBox="1"/>
          <p:nvPr/>
        </p:nvSpPr>
        <p:spPr>
          <a:xfrm>
            <a:off x="842682" y="1814400"/>
            <a:ext cx="10742118" cy="5047536"/>
          </a:xfrm>
          <a:prstGeom prst="rect">
            <a:avLst/>
          </a:prstGeom>
          <a:noFill/>
        </p:spPr>
        <p:txBody>
          <a:bodyPr wrap="square" rtlCol="0">
            <a:spAutoFit/>
          </a:bodyPr>
          <a:lstStyle/>
          <a:p>
            <a:pPr marL="457200" indent="-457200">
              <a:buFont typeface="Arial" panose="020B0604020202020204" pitchFamily="34" charset="0"/>
              <a:buChar char="•"/>
              <a:defRPr/>
            </a:pPr>
            <a:r>
              <a:rPr lang="en-US" sz="2800" dirty="0">
                <a:solidFill>
                  <a:schemeClr val="bg2">
                    <a:lumMod val="10000"/>
                  </a:schemeClr>
                </a:solidFill>
              </a:rPr>
              <a:t>Online members “assigned” as prospects to councils will appear in the council’s Prospect Tab in Officers Online. </a:t>
            </a:r>
          </a:p>
          <a:p>
            <a:pPr marL="457200" indent="-457200">
              <a:buFont typeface="Arial" panose="020B0604020202020204" pitchFamily="34" charset="0"/>
              <a:buChar char="•"/>
              <a:defRPr/>
            </a:pPr>
            <a:endParaRPr lang="en-US" sz="800" dirty="0">
              <a:solidFill>
                <a:schemeClr val="bg2">
                  <a:lumMod val="10000"/>
                </a:schemeClr>
              </a:solidFill>
            </a:endParaRPr>
          </a:p>
          <a:p>
            <a:pPr marL="457200" indent="-457200">
              <a:buFont typeface="Arial" panose="020B0604020202020204" pitchFamily="34" charset="0"/>
              <a:buChar char="•"/>
              <a:defRPr/>
            </a:pPr>
            <a:r>
              <a:rPr lang="en-US" sz="2800" dirty="0">
                <a:solidFill>
                  <a:schemeClr val="bg2">
                    <a:lumMod val="10000"/>
                  </a:schemeClr>
                </a:solidFill>
              </a:rPr>
              <a:t>This tab is only seen by the GK and FS.  </a:t>
            </a:r>
          </a:p>
          <a:p>
            <a:pPr marL="457200" indent="-457200">
              <a:buFont typeface="Arial" panose="020B0604020202020204" pitchFamily="34" charset="0"/>
              <a:buChar char="•"/>
              <a:defRPr/>
            </a:pPr>
            <a:endParaRPr lang="en-US" sz="800" dirty="0">
              <a:solidFill>
                <a:schemeClr val="bg2">
                  <a:lumMod val="10000"/>
                </a:schemeClr>
              </a:solidFill>
            </a:endParaRPr>
          </a:p>
          <a:p>
            <a:pPr marL="457200" indent="-457200">
              <a:buFont typeface="Arial" panose="020B0604020202020204" pitchFamily="34" charset="0"/>
              <a:buChar char="•"/>
              <a:defRPr/>
            </a:pPr>
            <a:r>
              <a:rPr lang="en-US" sz="2800" dirty="0">
                <a:solidFill>
                  <a:schemeClr val="bg2">
                    <a:lumMod val="10000"/>
                  </a:schemeClr>
                </a:solidFill>
              </a:rPr>
              <a:t>Allows for the acceptance or rejection of the eMember.  </a:t>
            </a:r>
          </a:p>
          <a:p>
            <a:pPr marL="457200" indent="-457200">
              <a:buFont typeface="Arial" panose="020B0604020202020204" pitchFamily="34" charset="0"/>
              <a:buChar char="•"/>
              <a:defRPr/>
            </a:pPr>
            <a:endParaRPr lang="en-US" sz="800" dirty="0">
              <a:solidFill>
                <a:schemeClr val="bg2">
                  <a:lumMod val="10000"/>
                </a:schemeClr>
              </a:solidFill>
            </a:endParaRPr>
          </a:p>
          <a:p>
            <a:pPr marL="457200" indent="-457200">
              <a:buFont typeface="Arial" panose="020B0604020202020204" pitchFamily="34" charset="0"/>
              <a:buChar char="•"/>
              <a:defRPr/>
            </a:pPr>
            <a:r>
              <a:rPr lang="en-US" sz="2800" dirty="0">
                <a:solidFill>
                  <a:schemeClr val="bg2">
                    <a:lumMod val="10000"/>
                  </a:schemeClr>
                </a:solidFill>
              </a:rPr>
              <a:t>Use this tab to “transfer” the eMember into the council after the CUF or to “reject” the eMember. </a:t>
            </a:r>
          </a:p>
          <a:p>
            <a:pPr algn="just"/>
            <a:endParaRPr lang="en-US" sz="3200" dirty="0">
              <a:solidFill>
                <a:schemeClr val="bg2">
                  <a:lumMod val="10000"/>
                </a:schemeClr>
              </a:solidFill>
              <a:effectLst>
                <a:outerShdw blurRad="38100" dist="38100" dir="2700000" algn="tl">
                  <a:srgbClr val="000000">
                    <a:alpha val="43137"/>
                  </a:srgbClr>
                </a:outerShdw>
              </a:effectLst>
            </a:endParaRPr>
          </a:p>
          <a:p>
            <a:pPr algn="just"/>
            <a:endParaRPr lang="en-US" sz="3200" dirty="0">
              <a:solidFill>
                <a:schemeClr val="bg2">
                  <a:lumMod val="10000"/>
                </a:schemeClr>
              </a:solidFill>
              <a:effectLst>
                <a:outerShdw blurRad="38100" dist="38100" dir="2700000" algn="tl">
                  <a:srgbClr val="000000">
                    <a:alpha val="43137"/>
                  </a:srgbClr>
                </a:outerShdw>
              </a:effectLst>
            </a:endParaRPr>
          </a:p>
          <a:p>
            <a:pPr marL="571500" indent="-571500" algn="just">
              <a:buFont typeface="Arial" panose="020B0604020202020204" pitchFamily="34" charset="0"/>
              <a:buChar char="•"/>
            </a:pPr>
            <a:endParaRPr lang="en-US" sz="3400" dirty="0">
              <a:solidFill>
                <a:schemeClr val="bg2">
                  <a:lumMod val="10000"/>
                </a:schemeClr>
              </a:solidFill>
              <a:effectLst>
                <a:outerShdw blurRad="38100" dist="38100" dir="2700000" algn="tl">
                  <a:srgbClr val="000000">
                    <a:alpha val="43137"/>
                  </a:srgbClr>
                </a:outerShdw>
              </a:effectLst>
            </a:endParaRPr>
          </a:p>
          <a:p>
            <a:pPr marL="571500" indent="-571500" algn="just">
              <a:buFont typeface="Arial" panose="020B0604020202020204" pitchFamily="34" charset="0"/>
              <a:buChar char="•"/>
            </a:pPr>
            <a:endParaRPr lang="en-US" sz="3200" dirty="0">
              <a:solidFill>
                <a:schemeClr val="bg2">
                  <a:lumMod val="10000"/>
                </a:schemeClr>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42B92335-C2B9-6EE3-DBA5-91E7A84908A8}"/>
              </a:ext>
            </a:extLst>
          </p:cNvPr>
          <p:cNvPicPr>
            <a:picLocks noChangeAspect="1"/>
          </p:cNvPicPr>
          <p:nvPr/>
        </p:nvPicPr>
        <p:blipFill>
          <a:blip r:embed="rId2"/>
          <a:stretch>
            <a:fillRect/>
          </a:stretch>
        </p:blipFill>
        <p:spPr>
          <a:xfrm>
            <a:off x="9332259" y="365574"/>
            <a:ext cx="1497106" cy="512967"/>
          </a:xfrm>
          <a:prstGeom prst="rect">
            <a:avLst/>
          </a:prstGeom>
          <a:scene3d>
            <a:camera prst="isometricOffAxis2Left"/>
            <a:lightRig rig="threePt" dir="t"/>
          </a:scene3d>
        </p:spPr>
      </p:pic>
    </p:spTree>
    <p:extLst>
      <p:ext uri="{BB962C8B-B14F-4D97-AF65-F5344CB8AC3E}">
        <p14:creationId xmlns:p14="http://schemas.microsoft.com/office/powerpoint/2010/main" val="4090728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F4CC8-5F62-994A-850A-BCB6384EDC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FE8419-556A-8B20-0466-2B0CD29C5C21}"/>
              </a:ext>
            </a:extLst>
          </p:cNvPr>
          <p:cNvSpPr txBox="1">
            <a:spLocks/>
          </p:cNvSpPr>
          <p:nvPr/>
        </p:nvSpPr>
        <p:spPr>
          <a:xfrm>
            <a:off x="214507" y="286602"/>
            <a:ext cx="3594254" cy="887773"/>
          </a:xfrm>
          <a:prstGeom prst="rect">
            <a:avLst/>
          </a:prstGeom>
        </p:spPr>
        <p:txBody>
          <a:bodyPr/>
          <a:lstStyle>
            <a:lvl1pPr algn="ctr" defTabSz="914400" rtl="0" eaLnBrk="1" latinLnBrk="0" hangingPunct="1">
              <a:lnSpc>
                <a:spcPct val="85000"/>
              </a:lnSpc>
              <a:spcBef>
                <a:spcPct val="0"/>
              </a:spcBef>
              <a:buNone/>
              <a:defRPr lang="en-US" sz="5400" b="0" kern="1200" spc="-50" baseline="0" dirty="0">
                <a:solidFill>
                  <a:schemeClr val="bg2">
                    <a:lumMod val="10000"/>
                  </a:schemeClr>
                </a:solidFill>
                <a:effectLst>
                  <a:outerShdw blurRad="38100" dist="38100" dir="2700000" algn="tl">
                    <a:srgbClr val="000000">
                      <a:alpha val="43137"/>
                    </a:srgbClr>
                  </a:outerShdw>
                </a:effectLst>
                <a:latin typeface="+mn-lt"/>
                <a:ea typeface="+mj-ea"/>
                <a:cs typeface="Aharoni" panose="02010803020104030203" pitchFamily="2" charset="-79"/>
              </a:defRPr>
            </a:lvl1pPr>
          </a:lstStyle>
          <a:p>
            <a:r>
              <a:rPr lang="en-US" sz="3600" b="1" dirty="0">
                <a:latin typeface="Arial" panose="020B0604020202020204" pitchFamily="34" charset="0"/>
                <a:cs typeface="Arial" panose="020B0604020202020204" pitchFamily="34" charset="0"/>
              </a:rPr>
              <a:t>Officers Online</a:t>
            </a:r>
          </a:p>
          <a:p>
            <a:r>
              <a:rPr lang="en-US" sz="3600" b="1" dirty="0">
                <a:latin typeface="Arial" panose="020B0604020202020204" pitchFamily="34" charset="0"/>
                <a:cs typeface="Arial" panose="020B0604020202020204" pitchFamily="34" charset="0"/>
              </a:rPr>
              <a:t>Prospect Tab</a:t>
            </a:r>
          </a:p>
        </p:txBody>
      </p:sp>
      <p:pic>
        <p:nvPicPr>
          <p:cNvPr id="4" name="Picture 3">
            <a:extLst>
              <a:ext uri="{FF2B5EF4-FFF2-40B4-BE49-F238E27FC236}">
                <a16:creationId xmlns:a16="http://schemas.microsoft.com/office/drawing/2014/main" id="{8EFD7A14-E2C1-5D7B-2B09-14677683C7B7}"/>
              </a:ext>
            </a:extLst>
          </p:cNvPr>
          <p:cNvPicPr>
            <a:picLocks noChangeAspect="1"/>
          </p:cNvPicPr>
          <p:nvPr/>
        </p:nvPicPr>
        <p:blipFill>
          <a:blip r:embed="rId2"/>
          <a:stretch>
            <a:fillRect/>
          </a:stretch>
        </p:blipFill>
        <p:spPr>
          <a:xfrm>
            <a:off x="3881718" y="286603"/>
            <a:ext cx="7261410" cy="5719752"/>
          </a:xfrm>
          <a:prstGeom prst="rect">
            <a:avLst/>
          </a:prstGeom>
        </p:spPr>
      </p:pic>
      <p:sp>
        <p:nvSpPr>
          <p:cNvPr id="5" name="TextBox 4">
            <a:extLst>
              <a:ext uri="{FF2B5EF4-FFF2-40B4-BE49-F238E27FC236}">
                <a16:creationId xmlns:a16="http://schemas.microsoft.com/office/drawing/2014/main" id="{6403FF99-4EAB-2E93-8273-F7AA922E561B}"/>
              </a:ext>
            </a:extLst>
          </p:cNvPr>
          <p:cNvSpPr txBox="1"/>
          <p:nvPr/>
        </p:nvSpPr>
        <p:spPr>
          <a:xfrm>
            <a:off x="107575" y="2440800"/>
            <a:ext cx="3774144" cy="954107"/>
          </a:xfrm>
          <a:prstGeom prst="rect">
            <a:avLst/>
          </a:prstGeom>
          <a:noFill/>
        </p:spPr>
        <p:txBody>
          <a:bodyPr wrap="square" rtlCol="0">
            <a:spAutoFit/>
          </a:bodyPr>
          <a:lstStyle/>
          <a:p>
            <a:r>
              <a:rPr lang="en-US" sz="2400" dirty="0">
                <a:solidFill>
                  <a:schemeClr val="bg2">
                    <a:lumMod val="10000"/>
                  </a:schemeClr>
                </a:solidFill>
                <a:latin typeface="Arial" panose="020B0604020202020204" pitchFamily="34" charset="0"/>
                <a:cs typeface="Arial" panose="020B0604020202020204" pitchFamily="34" charset="0"/>
              </a:rPr>
              <a:t>Step 3:</a:t>
            </a:r>
            <a:endParaRPr lang="en-US" sz="2400" u="sng" dirty="0">
              <a:solidFill>
                <a:schemeClr val="bg2">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a:solidFill>
                  <a:schemeClr val="bg2">
                    <a:lumMod val="10000"/>
                  </a:schemeClr>
                </a:solidFill>
                <a:latin typeface="Arial" panose="020B0604020202020204" pitchFamily="34" charset="0"/>
                <a:cs typeface="Arial" panose="020B0604020202020204" pitchFamily="34" charset="0"/>
              </a:rPr>
              <a:t>Click Prospect</a:t>
            </a:r>
          </a:p>
        </p:txBody>
      </p:sp>
      <p:sp>
        <p:nvSpPr>
          <p:cNvPr id="7" name="Arrow: Right 6">
            <a:extLst>
              <a:ext uri="{FF2B5EF4-FFF2-40B4-BE49-F238E27FC236}">
                <a16:creationId xmlns:a16="http://schemas.microsoft.com/office/drawing/2014/main" id="{804D7912-8266-FC20-4EEB-CFDB4025B37F}"/>
              </a:ext>
            </a:extLst>
          </p:cNvPr>
          <p:cNvSpPr/>
          <p:nvPr/>
        </p:nvSpPr>
        <p:spPr>
          <a:xfrm rot="2504379">
            <a:off x="6810341" y="4302856"/>
            <a:ext cx="439365" cy="376458"/>
          </a:xfrm>
          <a:prstGeom prst="rightArrow">
            <a:avLst>
              <a:gd name="adj1" fmla="val 50000"/>
              <a:gd name="adj2" fmla="val 533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535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BFE75-F7FB-47CF-C170-EE3329F6D63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C81CC35-C2BC-45F7-E617-C00015251943}"/>
              </a:ext>
            </a:extLst>
          </p:cNvPr>
          <p:cNvPicPr>
            <a:picLocks noChangeAspect="1"/>
          </p:cNvPicPr>
          <p:nvPr/>
        </p:nvPicPr>
        <p:blipFill>
          <a:blip r:embed="rId2"/>
          <a:stretch>
            <a:fillRect/>
          </a:stretch>
        </p:blipFill>
        <p:spPr>
          <a:xfrm>
            <a:off x="3808760" y="286603"/>
            <a:ext cx="7446427" cy="5128080"/>
          </a:xfrm>
          <a:prstGeom prst="rect">
            <a:avLst/>
          </a:prstGeom>
        </p:spPr>
      </p:pic>
      <p:sp>
        <p:nvSpPr>
          <p:cNvPr id="6" name="Arrow: Right 5">
            <a:extLst>
              <a:ext uri="{FF2B5EF4-FFF2-40B4-BE49-F238E27FC236}">
                <a16:creationId xmlns:a16="http://schemas.microsoft.com/office/drawing/2014/main" id="{D854C036-1AFC-97A9-4E11-52B68AFC604F}"/>
              </a:ext>
            </a:extLst>
          </p:cNvPr>
          <p:cNvSpPr/>
          <p:nvPr/>
        </p:nvSpPr>
        <p:spPr>
          <a:xfrm rot="5400000">
            <a:off x="6146665" y="2886617"/>
            <a:ext cx="439365" cy="376458"/>
          </a:xfrm>
          <a:prstGeom prst="rightArrow">
            <a:avLst>
              <a:gd name="adj1" fmla="val 50000"/>
              <a:gd name="adj2" fmla="val 533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DA126DF-E61C-90C2-121F-48A1F680D5BD}"/>
              </a:ext>
            </a:extLst>
          </p:cNvPr>
          <p:cNvSpPr txBox="1">
            <a:spLocks/>
          </p:cNvSpPr>
          <p:nvPr/>
        </p:nvSpPr>
        <p:spPr>
          <a:xfrm>
            <a:off x="214507" y="286602"/>
            <a:ext cx="3594254" cy="887773"/>
          </a:xfrm>
          <a:prstGeom prst="rect">
            <a:avLst/>
          </a:prstGeom>
        </p:spPr>
        <p:txBody>
          <a:bodyPr/>
          <a:lstStyle>
            <a:lvl1pPr algn="ctr" defTabSz="914400" rtl="0" eaLnBrk="1" latinLnBrk="0" hangingPunct="1">
              <a:lnSpc>
                <a:spcPct val="85000"/>
              </a:lnSpc>
              <a:spcBef>
                <a:spcPct val="0"/>
              </a:spcBef>
              <a:buNone/>
              <a:defRPr lang="en-US" sz="5400" b="0" kern="1200" spc="-50" baseline="0" dirty="0">
                <a:solidFill>
                  <a:schemeClr val="bg2">
                    <a:lumMod val="10000"/>
                  </a:schemeClr>
                </a:solidFill>
                <a:effectLst>
                  <a:outerShdw blurRad="38100" dist="38100" dir="2700000" algn="tl">
                    <a:srgbClr val="000000">
                      <a:alpha val="43137"/>
                    </a:srgbClr>
                  </a:outerShdw>
                </a:effectLst>
                <a:latin typeface="+mn-lt"/>
                <a:ea typeface="+mj-ea"/>
                <a:cs typeface="Aharoni" panose="02010803020104030203" pitchFamily="2" charset="-79"/>
              </a:defRPr>
            </a:lvl1pPr>
          </a:lstStyle>
          <a:p>
            <a:r>
              <a:rPr lang="en-US" sz="3600" b="1" dirty="0">
                <a:latin typeface="Arial" panose="020B0604020202020204" pitchFamily="34" charset="0"/>
                <a:cs typeface="Arial" panose="020B0604020202020204" pitchFamily="34" charset="0"/>
              </a:rPr>
              <a:t>Officers Online</a:t>
            </a:r>
          </a:p>
          <a:p>
            <a:r>
              <a:rPr lang="en-US" sz="3600" b="1" dirty="0">
                <a:latin typeface="Arial" panose="020B0604020202020204" pitchFamily="34" charset="0"/>
                <a:cs typeface="Arial" panose="020B0604020202020204" pitchFamily="34" charset="0"/>
              </a:rPr>
              <a:t>Prospect Tab</a:t>
            </a:r>
          </a:p>
        </p:txBody>
      </p:sp>
      <p:sp>
        <p:nvSpPr>
          <p:cNvPr id="10" name="TextBox 9">
            <a:extLst>
              <a:ext uri="{FF2B5EF4-FFF2-40B4-BE49-F238E27FC236}">
                <a16:creationId xmlns:a16="http://schemas.microsoft.com/office/drawing/2014/main" id="{8A91A19B-9F50-F60D-C727-5606C8BD9E51}"/>
              </a:ext>
            </a:extLst>
          </p:cNvPr>
          <p:cNvSpPr txBox="1"/>
          <p:nvPr/>
        </p:nvSpPr>
        <p:spPr>
          <a:xfrm>
            <a:off x="107574" y="1733834"/>
            <a:ext cx="3908613" cy="1692771"/>
          </a:xfrm>
          <a:prstGeom prst="rect">
            <a:avLst/>
          </a:prstGeom>
          <a:noFill/>
        </p:spPr>
        <p:txBody>
          <a:bodyPr wrap="square" rtlCol="0">
            <a:spAutoFit/>
          </a:bodyPr>
          <a:lstStyle/>
          <a:p>
            <a:r>
              <a:rPr lang="en-US" sz="2400" dirty="0">
                <a:solidFill>
                  <a:schemeClr val="bg2">
                    <a:lumMod val="10000"/>
                  </a:schemeClr>
                </a:solidFill>
                <a:latin typeface="Arial" panose="020B0604020202020204" pitchFamily="34" charset="0"/>
                <a:cs typeface="Arial" panose="020B0604020202020204" pitchFamily="34" charset="0"/>
              </a:rPr>
              <a:t>Step 4:</a:t>
            </a:r>
          </a:p>
          <a:p>
            <a:endParaRPr lang="en-US" sz="2400" u="sng" dirty="0">
              <a:solidFill>
                <a:schemeClr val="bg2">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solidFill>
                  <a:schemeClr val="bg2">
                    <a:lumMod val="10000"/>
                  </a:schemeClr>
                </a:solidFill>
                <a:latin typeface="Arial" panose="020B0604020202020204" pitchFamily="34" charset="0"/>
                <a:cs typeface="Arial" panose="020B0604020202020204" pitchFamily="34" charset="0"/>
              </a:rPr>
              <a:t>Find the eMember</a:t>
            </a:r>
          </a:p>
          <a:p>
            <a:pPr marL="285750" indent="-285750">
              <a:buFont typeface="Arial" panose="020B0604020202020204" pitchFamily="34" charset="0"/>
              <a:buChar char="•"/>
            </a:pPr>
            <a:r>
              <a:rPr lang="en-US" sz="2800" dirty="0">
                <a:solidFill>
                  <a:schemeClr val="bg2">
                    <a:lumMod val="10000"/>
                  </a:schemeClr>
                </a:solidFill>
                <a:latin typeface="Arial" panose="020B0604020202020204" pitchFamily="34" charset="0"/>
                <a:cs typeface="Arial" panose="020B0604020202020204" pitchFamily="34" charset="0"/>
              </a:rPr>
              <a:t>Click on the name</a:t>
            </a:r>
          </a:p>
        </p:txBody>
      </p:sp>
      <p:cxnSp>
        <p:nvCxnSpPr>
          <p:cNvPr id="13" name="Straight Connector 12">
            <a:extLst>
              <a:ext uri="{FF2B5EF4-FFF2-40B4-BE49-F238E27FC236}">
                <a16:creationId xmlns:a16="http://schemas.microsoft.com/office/drawing/2014/main" id="{C1605BB9-F054-6EAE-457A-7A7E1AE067B8}"/>
              </a:ext>
            </a:extLst>
          </p:cNvPr>
          <p:cNvCxnSpPr/>
          <p:nvPr/>
        </p:nvCxnSpPr>
        <p:spPr>
          <a:xfrm>
            <a:off x="3926541" y="5414683"/>
            <a:ext cx="719865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025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6DDD5-EEA2-10BE-5C82-76ADD9BB2B9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D6E3472-77FB-C549-9272-F6E10361787C}"/>
              </a:ext>
            </a:extLst>
          </p:cNvPr>
          <p:cNvPicPr>
            <a:picLocks noChangeAspect="1"/>
          </p:cNvPicPr>
          <p:nvPr/>
        </p:nvPicPr>
        <p:blipFill>
          <a:blip r:embed="rId2"/>
          <a:stretch>
            <a:fillRect/>
          </a:stretch>
        </p:blipFill>
        <p:spPr>
          <a:xfrm>
            <a:off x="4495240" y="198905"/>
            <a:ext cx="5962650" cy="5843307"/>
          </a:xfrm>
          <a:prstGeom prst="rect">
            <a:avLst/>
          </a:prstGeom>
        </p:spPr>
      </p:pic>
      <p:sp>
        <p:nvSpPr>
          <p:cNvPr id="4" name="Title 1">
            <a:extLst>
              <a:ext uri="{FF2B5EF4-FFF2-40B4-BE49-F238E27FC236}">
                <a16:creationId xmlns:a16="http://schemas.microsoft.com/office/drawing/2014/main" id="{220E9568-2279-8C63-B09A-E3259218EC40}"/>
              </a:ext>
            </a:extLst>
          </p:cNvPr>
          <p:cNvSpPr txBox="1">
            <a:spLocks/>
          </p:cNvSpPr>
          <p:nvPr/>
        </p:nvSpPr>
        <p:spPr>
          <a:xfrm>
            <a:off x="214507" y="286602"/>
            <a:ext cx="3594254" cy="887773"/>
          </a:xfrm>
          <a:prstGeom prst="rect">
            <a:avLst/>
          </a:prstGeom>
        </p:spPr>
        <p:txBody>
          <a:bodyPr/>
          <a:lstStyle>
            <a:lvl1pPr algn="ctr" defTabSz="914400" rtl="0" eaLnBrk="1" latinLnBrk="0" hangingPunct="1">
              <a:lnSpc>
                <a:spcPct val="85000"/>
              </a:lnSpc>
              <a:spcBef>
                <a:spcPct val="0"/>
              </a:spcBef>
              <a:buNone/>
              <a:defRPr lang="en-US" sz="5400" b="0" kern="1200" spc="-50" baseline="0" dirty="0">
                <a:solidFill>
                  <a:schemeClr val="bg2">
                    <a:lumMod val="10000"/>
                  </a:schemeClr>
                </a:solidFill>
                <a:effectLst>
                  <a:outerShdw blurRad="38100" dist="38100" dir="2700000" algn="tl">
                    <a:srgbClr val="000000">
                      <a:alpha val="43137"/>
                    </a:srgbClr>
                  </a:outerShdw>
                </a:effectLst>
                <a:latin typeface="+mn-lt"/>
                <a:ea typeface="+mj-ea"/>
                <a:cs typeface="Aharoni" panose="02010803020104030203" pitchFamily="2" charset="-79"/>
              </a:defRPr>
            </a:lvl1pPr>
          </a:lstStyle>
          <a:p>
            <a:r>
              <a:rPr lang="en-US" sz="3600" b="1" dirty="0">
                <a:latin typeface="Arial" panose="020B0604020202020204" pitchFamily="34" charset="0"/>
                <a:cs typeface="Arial" panose="020B0604020202020204" pitchFamily="34" charset="0"/>
              </a:rPr>
              <a:t>Officers Online</a:t>
            </a:r>
          </a:p>
          <a:p>
            <a:r>
              <a:rPr lang="en-US" sz="3600" b="1" dirty="0">
                <a:latin typeface="Arial" panose="020B0604020202020204" pitchFamily="34" charset="0"/>
                <a:cs typeface="Arial" panose="020B0604020202020204" pitchFamily="34" charset="0"/>
              </a:rPr>
              <a:t>Prospect Tab</a:t>
            </a:r>
          </a:p>
        </p:txBody>
      </p:sp>
      <p:sp>
        <p:nvSpPr>
          <p:cNvPr id="5" name="TextBox 4">
            <a:extLst>
              <a:ext uri="{FF2B5EF4-FFF2-40B4-BE49-F238E27FC236}">
                <a16:creationId xmlns:a16="http://schemas.microsoft.com/office/drawing/2014/main" id="{6F0CEAEC-015C-ED28-F95B-CB6E9215145B}"/>
              </a:ext>
            </a:extLst>
          </p:cNvPr>
          <p:cNvSpPr txBox="1"/>
          <p:nvPr/>
        </p:nvSpPr>
        <p:spPr>
          <a:xfrm>
            <a:off x="107574" y="1733834"/>
            <a:ext cx="3908613" cy="2862322"/>
          </a:xfrm>
          <a:prstGeom prst="rect">
            <a:avLst/>
          </a:prstGeom>
          <a:noFill/>
        </p:spPr>
        <p:txBody>
          <a:bodyPr wrap="square" rtlCol="0">
            <a:spAutoFit/>
          </a:bodyPr>
          <a:lstStyle/>
          <a:p>
            <a:r>
              <a:rPr lang="en-US" sz="2400" dirty="0">
                <a:solidFill>
                  <a:schemeClr val="bg2">
                    <a:lumMod val="10000"/>
                  </a:schemeClr>
                </a:solidFill>
                <a:latin typeface="Arial" panose="020B0604020202020204" pitchFamily="34" charset="0"/>
                <a:cs typeface="Arial" panose="020B0604020202020204" pitchFamily="34" charset="0"/>
              </a:rPr>
              <a:t>Step 5:</a:t>
            </a:r>
          </a:p>
          <a:p>
            <a:endParaRPr lang="en-US" sz="2400" u="sng" dirty="0">
              <a:solidFill>
                <a:schemeClr val="bg2">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a:solidFill>
                  <a:schemeClr val="bg2">
                    <a:lumMod val="10000"/>
                  </a:schemeClr>
                </a:solidFill>
                <a:latin typeface="Arial" panose="020B0604020202020204" pitchFamily="34" charset="0"/>
                <a:cs typeface="Arial" panose="020B0604020202020204" pitchFamily="34" charset="0"/>
              </a:rPr>
              <a:t> </a:t>
            </a:r>
            <a:r>
              <a:rPr lang="en-US" sz="2800" dirty="0">
                <a:solidFill>
                  <a:schemeClr val="bg2">
                    <a:lumMod val="10000"/>
                  </a:schemeClr>
                </a:solidFill>
                <a:latin typeface="Arial" panose="020B0604020202020204" pitchFamily="34" charset="0"/>
                <a:cs typeface="Arial" panose="020B0604020202020204" pitchFamily="34" charset="0"/>
              </a:rPr>
              <a:t>Review eMember</a:t>
            </a:r>
          </a:p>
          <a:p>
            <a:r>
              <a:rPr lang="en-US" sz="2800" dirty="0">
                <a:solidFill>
                  <a:schemeClr val="bg2">
                    <a:lumMod val="10000"/>
                  </a:schemeClr>
                </a:solidFill>
                <a:latin typeface="Arial" panose="020B0604020202020204" pitchFamily="34" charset="0"/>
                <a:cs typeface="Arial" panose="020B0604020202020204" pitchFamily="34" charset="0"/>
              </a:rPr>
              <a:t>    details</a:t>
            </a:r>
          </a:p>
          <a:p>
            <a:endParaRPr lang="en-US" sz="800" dirty="0">
              <a:solidFill>
                <a:schemeClr val="bg2">
                  <a:lumMod val="1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solidFill>
                  <a:schemeClr val="bg2">
                    <a:lumMod val="10000"/>
                  </a:schemeClr>
                </a:solidFill>
                <a:latin typeface="Arial" panose="020B0604020202020204" pitchFamily="34" charset="0"/>
                <a:cs typeface="Arial" panose="020B0604020202020204" pitchFamily="34" charset="0"/>
              </a:rPr>
              <a:t>Contact e-Member</a:t>
            </a:r>
          </a:p>
          <a:p>
            <a:pPr marL="457200" indent="-457200">
              <a:buFont typeface="Arial" panose="020B0604020202020204" pitchFamily="34" charset="0"/>
              <a:buChar char="•"/>
            </a:pPr>
            <a:endParaRPr lang="en-US" sz="800" dirty="0">
              <a:solidFill>
                <a:schemeClr val="bg2">
                  <a:lumMod val="1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solidFill>
                  <a:schemeClr val="bg2">
                    <a:lumMod val="10000"/>
                  </a:schemeClr>
                </a:solidFill>
                <a:latin typeface="Arial" panose="020B0604020202020204" pitchFamily="34" charset="0"/>
                <a:cs typeface="Arial" panose="020B0604020202020204" pitchFamily="34" charset="0"/>
              </a:rPr>
              <a:t>Schedule for CUF</a:t>
            </a:r>
          </a:p>
        </p:txBody>
      </p:sp>
    </p:spTree>
    <p:extLst>
      <p:ext uri="{BB962C8B-B14F-4D97-AF65-F5344CB8AC3E}">
        <p14:creationId xmlns:p14="http://schemas.microsoft.com/office/powerpoint/2010/main" val="1993940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2B456-674D-99FB-6F27-65C7AA1E07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96DDD09-4158-7F6C-5E13-194105A85323}"/>
              </a:ext>
            </a:extLst>
          </p:cNvPr>
          <p:cNvPicPr>
            <a:picLocks noChangeAspect="1"/>
          </p:cNvPicPr>
          <p:nvPr/>
        </p:nvPicPr>
        <p:blipFill>
          <a:blip r:embed="rId2"/>
          <a:stretch>
            <a:fillRect/>
          </a:stretch>
        </p:blipFill>
        <p:spPr>
          <a:xfrm>
            <a:off x="4112222" y="286602"/>
            <a:ext cx="7710178" cy="4616598"/>
          </a:xfrm>
          <a:prstGeom prst="rect">
            <a:avLst/>
          </a:prstGeom>
        </p:spPr>
      </p:pic>
      <p:sp>
        <p:nvSpPr>
          <p:cNvPr id="5" name="Title 1">
            <a:extLst>
              <a:ext uri="{FF2B5EF4-FFF2-40B4-BE49-F238E27FC236}">
                <a16:creationId xmlns:a16="http://schemas.microsoft.com/office/drawing/2014/main" id="{FDDE44A3-2D6E-C5F3-84B0-1C4BB3ACDC7E}"/>
              </a:ext>
            </a:extLst>
          </p:cNvPr>
          <p:cNvSpPr txBox="1">
            <a:spLocks/>
          </p:cNvSpPr>
          <p:nvPr/>
        </p:nvSpPr>
        <p:spPr>
          <a:xfrm>
            <a:off x="214507" y="286602"/>
            <a:ext cx="3594254" cy="887773"/>
          </a:xfrm>
          <a:prstGeom prst="rect">
            <a:avLst/>
          </a:prstGeom>
        </p:spPr>
        <p:txBody>
          <a:bodyPr/>
          <a:lstStyle>
            <a:lvl1pPr algn="ctr" defTabSz="914400" rtl="0" eaLnBrk="1" latinLnBrk="0" hangingPunct="1">
              <a:lnSpc>
                <a:spcPct val="85000"/>
              </a:lnSpc>
              <a:spcBef>
                <a:spcPct val="0"/>
              </a:spcBef>
              <a:buNone/>
              <a:defRPr lang="en-US" sz="5400" b="0" kern="1200" spc="-50" baseline="0" dirty="0">
                <a:solidFill>
                  <a:schemeClr val="bg2">
                    <a:lumMod val="10000"/>
                  </a:schemeClr>
                </a:solidFill>
                <a:effectLst>
                  <a:outerShdw blurRad="38100" dist="38100" dir="2700000" algn="tl">
                    <a:srgbClr val="000000">
                      <a:alpha val="43137"/>
                    </a:srgbClr>
                  </a:outerShdw>
                </a:effectLst>
                <a:latin typeface="+mn-lt"/>
                <a:ea typeface="+mj-ea"/>
                <a:cs typeface="Aharoni" panose="02010803020104030203" pitchFamily="2" charset="-79"/>
              </a:defRPr>
            </a:lvl1pPr>
          </a:lstStyle>
          <a:p>
            <a:r>
              <a:rPr lang="en-US" sz="3600" b="1" dirty="0">
                <a:latin typeface="Arial" panose="020B0604020202020204" pitchFamily="34" charset="0"/>
                <a:cs typeface="Arial" panose="020B0604020202020204" pitchFamily="34" charset="0"/>
              </a:rPr>
              <a:t>Officers Online</a:t>
            </a:r>
          </a:p>
          <a:p>
            <a:r>
              <a:rPr lang="en-US" sz="3600" b="1" dirty="0">
                <a:latin typeface="Arial" panose="020B0604020202020204" pitchFamily="34" charset="0"/>
                <a:cs typeface="Arial" panose="020B0604020202020204" pitchFamily="34" charset="0"/>
              </a:rPr>
              <a:t>Prospect Tab</a:t>
            </a:r>
          </a:p>
        </p:txBody>
      </p:sp>
      <p:sp>
        <p:nvSpPr>
          <p:cNvPr id="6" name="TextBox 5">
            <a:extLst>
              <a:ext uri="{FF2B5EF4-FFF2-40B4-BE49-F238E27FC236}">
                <a16:creationId xmlns:a16="http://schemas.microsoft.com/office/drawing/2014/main" id="{E5DC2B10-EAB3-1185-7ACF-CCE35CB9120C}"/>
              </a:ext>
            </a:extLst>
          </p:cNvPr>
          <p:cNvSpPr txBox="1"/>
          <p:nvPr/>
        </p:nvSpPr>
        <p:spPr>
          <a:xfrm>
            <a:off x="107574" y="1733834"/>
            <a:ext cx="9533226" cy="4278094"/>
          </a:xfrm>
          <a:prstGeom prst="rect">
            <a:avLst/>
          </a:prstGeom>
          <a:noFill/>
        </p:spPr>
        <p:txBody>
          <a:bodyPr wrap="square" rtlCol="0">
            <a:spAutoFit/>
          </a:bodyPr>
          <a:lstStyle/>
          <a:p>
            <a:r>
              <a:rPr lang="en-US" sz="2400" dirty="0">
                <a:solidFill>
                  <a:schemeClr val="bg2">
                    <a:lumMod val="10000"/>
                  </a:schemeClr>
                </a:solidFill>
                <a:latin typeface="Arial" panose="020B0604020202020204" pitchFamily="34" charset="0"/>
                <a:cs typeface="Arial" panose="020B0604020202020204" pitchFamily="34" charset="0"/>
              </a:rPr>
              <a:t>Step 6:</a:t>
            </a:r>
          </a:p>
          <a:p>
            <a:endParaRPr lang="en-US" sz="800" u="sng" dirty="0">
              <a:solidFill>
                <a:schemeClr val="bg2">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Enter the Ceremonial Date</a:t>
            </a:r>
          </a:p>
          <a:p>
            <a:pPr marL="285750" indent="-285750">
              <a:buFont typeface="Arial" panose="020B0604020202020204" pitchFamily="34" charset="0"/>
              <a:buChar char="•"/>
            </a:pPr>
            <a:endParaRPr lang="en-US" sz="800" dirty="0">
              <a:solidFill>
                <a:schemeClr val="bg2">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Click on “Transfer”</a:t>
            </a:r>
          </a:p>
          <a:p>
            <a:endParaRPr lang="en-US" sz="2400" dirty="0">
              <a:solidFill>
                <a:schemeClr val="bg2">
                  <a:lumMod val="10000"/>
                </a:schemeClr>
              </a:solidFill>
              <a:latin typeface="Arial" panose="020B0604020202020204" pitchFamily="34" charset="0"/>
              <a:cs typeface="Arial" panose="020B0604020202020204" pitchFamily="34" charset="0"/>
            </a:endParaRPr>
          </a:p>
          <a:p>
            <a:endParaRPr lang="en-US" sz="2400" dirty="0">
              <a:solidFill>
                <a:schemeClr val="bg2">
                  <a:lumMod val="10000"/>
                </a:schemeClr>
              </a:solidFill>
              <a:latin typeface="Arial" panose="020B0604020202020204" pitchFamily="34" charset="0"/>
              <a:cs typeface="Arial" panose="020B0604020202020204" pitchFamily="34" charset="0"/>
            </a:endParaRPr>
          </a:p>
          <a:p>
            <a:endParaRPr lang="en-US" sz="4000" dirty="0">
              <a:solidFill>
                <a:schemeClr val="bg2">
                  <a:lumMod val="10000"/>
                </a:schemeClr>
              </a:solidFill>
              <a:latin typeface="Arial" panose="020B0604020202020204" pitchFamily="34" charset="0"/>
              <a:cs typeface="Arial" panose="020B0604020202020204" pitchFamily="34" charset="0"/>
            </a:endParaRPr>
          </a:p>
          <a:p>
            <a:endParaRPr lang="en-US" sz="4000" dirty="0">
              <a:solidFill>
                <a:schemeClr val="bg2">
                  <a:lumMod val="10000"/>
                </a:schemeClr>
              </a:solidFill>
              <a:latin typeface="Arial" panose="020B0604020202020204" pitchFamily="34" charset="0"/>
              <a:cs typeface="Arial" panose="020B0604020202020204" pitchFamily="34" charset="0"/>
            </a:endParaRPr>
          </a:p>
          <a:p>
            <a:r>
              <a:rPr lang="en-US" sz="2400" dirty="0">
                <a:solidFill>
                  <a:schemeClr val="bg2">
                    <a:lumMod val="10000"/>
                  </a:schemeClr>
                </a:solidFill>
                <a:latin typeface="Arial" panose="020B0604020202020204" pitchFamily="34" charset="0"/>
                <a:cs typeface="Arial" panose="020B0604020202020204" pitchFamily="34" charset="0"/>
              </a:rPr>
              <a:t>                   Prospect gets added to roster in 1 – 2 days.</a:t>
            </a:r>
          </a:p>
          <a:p>
            <a:endParaRPr lang="en-US" sz="3200" dirty="0">
              <a:solidFill>
                <a:schemeClr val="bg2">
                  <a:lumMod val="10000"/>
                </a:schemeClr>
              </a:solidFill>
              <a:latin typeface="Arial" panose="020B0604020202020204" pitchFamily="34" charset="0"/>
              <a:cs typeface="Arial" panose="020B0604020202020204" pitchFamily="34" charset="0"/>
            </a:endParaRPr>
          </a:p>
        </p:txBody>
      </p:sp>
      <p:sp>
        <p:nvSpPr>
          <p:cNvPr id="7" name="Arrow: Right 6">
            <a:extLst>
              <a:ext uri="{FF2B5EF4-FFF2-40B4-BE49-F238E27FC236}">
                <a16:creationId xmlns:a16="http://schemas.microsoft.com/office/drawing/2014/main" id="{2D3FD0F6-4AFE-E106-1E39-54C8BC8904CA}"/>
              </a:ext>
            </a:extLst>
          </p:cNvPr>
          <p:cNvSpPr/>
          <p:nvPr/>
        </p:nvSpPr>
        <p:spPr>
          <a:xfrm rot="4064931">
            <a:off x="8840487" y="2635575"/>
            <a:ext cx="340618" cy="376458"/>
          </a:xfrm>
          <a:prstGeom prst="rightArrow">
            <a:avLst>
              <a:gd name="adj1" fmla="val 50000"/>
              <a:gd name="adj2" fmla="val 533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3577B2D-5351-5693-A4D8-51F316EEC655}"/>
              </a:ext>
            </a:extLst>
          </p:cNvPr>
          <p:cNvSpPr/>
          <p:nvPr/>
        </p:nvSpPr>
        <p:spPr>
          <a:xfrm rot="4182269">
            <a:off x="10220833" y="2631697"/>
            <a:ext cx="340619" cy="376458"/>
          </a:xfrm>
          <a:prstGeom prst="rightArrow">
            <a:avLst>
              <a:gd name="adj1" fmla="val 50000"/>
              <a:gd name="adj2" fmla="val 533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891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6FF09-59D1-DBF4-1142-30250DE58D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E60C0CD-D6CD-8566-11B3-A0C3EA5B65EB}"/>
              </a:ext>
            </a:extLst>
          </p:cNvPr>
          <p:cNvSpPr txBox="1"/>
          <p:nvPr/>
        </p:nvSpPr>
        <p:spPr>
          <a:xfrm>
            <a:off x="215153" y="89647"/>
            <a:ext cx="11833412" cy="923330"/>
          </a:xfrm>
          <a:prstGeom prst="rect">
            <a:avLst/>
          </a:prstGeom>
          <a:noFill/>
        </p:spPr>
        <p:txBody>
          <a:bodyPr wrap="square" rtlCol="0">
            <a:spAutoFit/>
          </a:bodyPr>
          <a:lstStyle/>
          <a:p>
            <a:pPr algn="ctr"/>
            <a:r>
              <a:rPr lang="en-US" sz="5400" dirty="0">
                <a:solidFill>
                  <a:schemeClr val="bg2">
                    <a:lumMod val="10000"/>
                  </a:schemeClr>
                </a:solidFill>
                <a:effectLst>
                  <a:outerShdw blurRad="38100" dist="38100" dir="2700000" algn="tl">
                    <a:srgbClr val="000000">
                      <a:alpha val="43137"/>
                    </a:srgbClr>
                  </a:outerShdw>
                </a:effectLst>
              </a:rPr>
              <a:t>Candidate Tab</a:t>
            </a:r>
          </a:p>
        </p:txBody>
      </p:sp>
      <p:sp>
        <p:nvSpPr>
          <p:cNvPr id="3" name="TextBox 2">
            <a:extLst>
              <a:ext uri="{FF2B5EF4-FFF2-40B4-BE49-F238E27FC236}">
                <a16:creationId xmlns:a16="http://schemas.microsoft.com/office/drawing/2014/main" id="{56A9649C-678C-63E4-B083-2A7E233B28CC}"/>
              </a:ext>
            </a:extLst>
          </p:cNvPr>
          <p:cNvSpPr txBox="1"/>
          <p:nvPr/>
        </p:nvSpPr>
        <p:spPr>
          <a:xfrm>
            <a:off x="0" y="1093659"/>
            <a:ext cx="12192000" cy="6032421"/>
          </a:xfrm>
          <a:prstGeom prst="rect">
            <a:avLst/>
          </a:prstGeom>
          <a:noFill/>
        </p:spPr>
        <p:txBody>
          <a:bodyPr wrap="square" rtlCol="0">
            <a:spAutoFit/>
          </a:bodyPr>
          <a:lstStyle/>
          <a:p>
            <a:pPr marL="457200" indent="-457200">
              <a:buFont typeface="Arial" panose="020B0604020202020204" pitchFamily="34" charset="0"/>
              <a:buChar char="•"/>
              <a:defRPr/>
            </a:pPr>
            <a:r>
              <a:rPr lang="en-US" sz="2800" dirty="0">
                <a:solidFill>
                  <a:schemeClr val="bg2">
                    <a:lumMod val="10000"/>
                  </a:schemeClr>
                </a:solidFill>
              </a:rPr>
              <a:t>Allows the GK and FS to provide the membership information for new, reactivated, &amp; transferring members directly to the Supreme Council online.</a:t>
            </a:r>
          </a:p>
          <a:p>
            <a:pPr marL="457200" indent="-457200">
              <a:buFont typeface="Arial" panose="020B0604020202020204" pitchFamily="34" charset="0"/>
              <a:buChar char="•"/>
              <a:defRPr/>
            </a:pPr>
            <a:endParaRPr lang="en-US" sz="800" dirty="0">
              <a:solidFill>
                <a:schemeClr val="bg2">
                  <a:lumMod val="10000"/>
                </a:schemeClr>
              </a:solidFill>
            </a:endParaRPr>
          </a:p>
          <a:p>
            <a:pPr marL="457200" indent="-457200">
              <a:buFont typeface="Arial" panose="020B0604020202020204" pitchFamily="34" charset="0"/>
              <a:buChar char="•"/>
              <a:defRPr/>
            </a:pPr>
            <a:r>
              <a:rPr lang="en-US" sz="2800" dirty="0">
                <a:solidFill>
                  <a:schemeClr val="bg2">
                    <a:lumMod val="10000"/>
                  </a:schemeClr>
                </a:solidFill>
              </a:rPr>
              <a:t>Online Form 100  (</a:t>
            </a:r>
            <a:r>
              <a:rPr lang="en-US" sz="2800" dirty="0">
                <a:solidFill>
                  <a:srgbClr val="002060"/>
                </a:solidFill>
              </a:rPr>
              <a:t>NO PAPER FORM #100</a:t>
            </a:r>
            <a:r>
              <a:rPr lang="en-US" sz="2800" dirty="0">
                <a:solidFill>
                  <a:schemeClr val="bg2">
                    <a:lumMod val="10000"/>
                  </a:schemeClr>
                </a:solidFill>
              </a:rPr>
              <a:t>).</a:t>
            </a:r>
          </a:p>
          <a:p>
            <a:pPr marL="457200" indent="-457200">
              <a:buFont typeface="Arial" panose="020B0604020202020204" pitchFamily="34" charset="0"/>
              <a:buChar char="•"/>
              <a:defRPr/>
            </a:pPr>
            <a:endParaRPr lang="en-US" sz="800" dirty="0">
              <a:solidFill>
                <a:schemeClr val="bg2">
                  <a:lumMod val="10000"/>
                </a:schemeClr>
              </a:solidFill>
            </a:endParaRPr>
          </a:p>
          <a:p>
            <a:pPr marL="457200" indent="-457200">
              <a:buFont typeface="Arial" panose="020B0604020202020204" pitchFamily="34" charset="0"/>
              <a:buChar char="•"/>
              <a:defRPr/>
            </a:pPr>
            <a:r>
              <a:rPr lang="en-US" sz="2800" dirty="0">
                <a:solidFill>
                  <a:schemeClr val="bg2">
                    <a:lumMod val="10000"/>
                  </a:schemeClr>
                </a:solidFill>
              </a:rPr>
              <a:t>Use to “Process” the candidate into the council after the CUF or to “Delete” the candidate. </a:t>
            </a:r>
          </a:p>
          <a:p>
            <a:pPr marL="457200" indent="-457200">
              <a:buFont typeface="Arial" panose="020B0604020202020204" pitchFamily="34" charset="0"/>
              <a:buChar char="•"/>
              <a:defRPr/>
            </a:pPr>
            <a:endParaRPr lang="en-US" sz="800" dirty="0">
              <a:solidFill>
                <a:schemeClr val="bg2">
                  <a:lumMod val="10000"/>
                </a:schemeClr>
              </a:solidFill>
            </a:endParaRPr>
          </a:p>
          <a:p>
            <a:pPr marL="457200" indent="-457200">
              <a:buFont typeface="Arial" panose="020B0604020202020204" pitchFamily="34" charset="0"/>
              <a:buChar char="•"/>
              <a:defRPr/>
            </a:pPr>
            <a:r>
              <a:rPr lang="en-US" sz="2800" dirty="0">
                <a:solidFill>
                  <a:schemeClr val="bg2">
                    <a:lumMod val="10000"/>
                  </a:schemeClr>
                </a:solidFill>
              </a:rPr>
              <a:t>Use to “transfer” a member into the council. </a:t>
            </a:r>
          </a:p>
          <a:p>
            <a:pPr marL="457200" indent="-457200">
              <a:buFont typeface="Arial" panose="020B0604020202020204" pitchFamily="34" charset="0"/>
              <a:buChar char="•"/>
              <a:defRPr/>
            </a:pPr>
            <a:endParaRPr lang="en-US" sz="800" dirty="0">
              <a:solidFill>
                <a:schemeClr val="bg2">
                  <a:lumMod val="10000"/>
                </a:schemeClr>
              </a:solidFill>
            </a:endParaRPr>
          </a:p>
          <a:p>
            <a:pPr marL="457200" indent="-457200">
              <a:buFont typeface="Arial" panose="020B0604020202020204" pitchFamily="34" charset="0"/>
              <a:buChar char="•"/>
              <a:defRPr/>
            </a:pPr>
            <a:r>
              <a:rPr lang="en-US" sz="2800" dirty="0">
                <a:solidFill>
                  <a:schemeClr val="bg2">
                    <a:lumMod val="10000"/>
                  </a:schemeClr>
                </a:solidFill>
              </a:rPr>
              <a:t>Processing time is 1 – 2 days.  </a:t>
            </a:r>
          </a:p>
          <a:p>
            <a:pPr algn="just"/>
            <a:endParaRPr lang="en-US" sz="3200" dirty="0">
              <a:solidFill>
                <a:schemeClr val="bg2">
                  <a:lumMod val="10000"/>
                </a:schemeClr>
              </a:solidFill>
              <a:effectLst>
                <a:outerShdw blurRad="38100" dist="38100" dir="2700000" algn="tl">
                  <a:srgbClr val="000000">
                    <a:alpha val="43137"/>
                  </a:srgbClr>
                </a:outerShdw>
              </a:effectLst>
            </a:endParaRPr>
          </a:p>
          <a:p>
            <a:pPr algn="just"/>
            <a:endParaRPr lang="en-US" sz="3200" dirty="0">
              <a:solidFill>
                <a:schemeClr val="bg2">
                  <a:lumMod val="10000"/>
                </a:schemeClr>
              </a:solidFill>
              <a:effectLst>
                <a:outerShdw blurRad="38100" dist="38100" dir="2700000" algn="tl">
                  <a:srgbClr val="000000">
                    <a:alpha val="43137"/>
                  </a:srgbClr>
                </a:outerShdw>
              </a:effectLst>
            </a:endParaRPr>
          </a:p>
          <a:p>
            <a:pPr marL="571500" indent="-571500" algn="just">
              <a:buFont typeface="Arial" panose="020B0604020202020204" pitchFamily="34" charset="0"/>
              <a:buChar char="•"/>
            </a:pPr>
            <a:endParaRPr lang="en-US" sz="3400" dirty="0">
              <a:solidFill>
                <a:schemeClr val="bg2">
                  <a:lumMod val="10000"/>
                </a:schemeClr>
              </a:solidFill>
              <a:effectLst>
                <a:outerShdw blurRad="38100" dist="38100" dir="2700000" algn="tl">
                  <a:srgbClr val="000000">
                    <a:alpha val="43137"/>
                  </a:srgbClr>
                </a:outerShdw>
              </a:effectLst>
            </a:endParaRPr>
          </a:p>
          <a:p>
            <a:pPr marL="571500" indent="-571500" algn="just">
              <a:buFont typeface="Arial" panose="020B0604020202020204" pitchFamily="34" charset="0"/>
              <a:buChar char="•"/>
            </a:pPr>
            <a:endParaRPr lang="en-US" sz="3200" dirty="0">
              <a:solidFill>
                <a:schemeClr val="bg2">
                  <a:lumMod val="10000"/>
                </a:schemeClr>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4D954251-FE82-E108-1A2B-7B88C71AF1A7}"/>
              </a:ext>
            </a:extLst>
          </p:cNvPr>
          <p:cNvPicPr>
            <a:picLocks noChangeAspect="1"/>
          </p:cNvPicPr>
          <p:nvPr/>
        </p:nvPicPr>
        <p:blipFill>
          <a:blip r:embed="rId3"/>
          <a:stretch>
            <a:fillRect/>
          </a:stretch>
        </p:blipFill>
        <p:spPr>
          <a:xfrm>
            <a:off x="9386047" y="170329"/>
            <a:ext cx="1622612" cy="690283"/>
          </a:xfrm>
          <a:prstGeom prst="rect">
            <a:avLst/>
          </a:prstGeom>
          <a:scene3d>
            <a:camera prst="isometricOffAxis2Left"/>
            <a:lightRig rig="threePt" dir="t"/>
          </a:scene3d>
        </p:spPr>
      </p:pic>
    </p:spTree>
    <p:extLst>
      <p:ext uri="{BB962C8B-B14F-4D97-AF65-F5344CB8AC3E}">
        <p14:creationId xmlns:p14="http://schemas.microsoft.com/office/powerpoint/2010/main" val="541932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33D4F-AF09-AB8D-5954-95606A8C7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415A1-DF92-E47E-06A4-C5C8D78FF7C0}"/>
              </a:ext>
            </a:extLst>
          </p:cNvPr>
          <p:cNvSpPr txBox="1">
            <a:spLocks/>
          </p:cNvSpPr>
          <p:nvPr/>
        </p:nvSpPr>
        <p:spPr>
          <a:xfrm>
            <a:off x="214507" y="286602"/>
            <a:ext cx="3594254" cy="887773"/>
          </a:xfrm>
          <a:prstGeom prst="rect">
            <a:avLst/>
          </a:prstGeom>
        </p:spPr>
        <p:txBody>
          <a:bodyPr/>
          <a:lstStyle>
            <a:lvl1pPr algn="ctr" defTabSz="914400" rtl="0" eaLnBrk="1" latinLnBrk="0" hangingPunct="1">
              <a:lnSpc>
                <a:spcPct val="85000"/>
              </a:lnSpc>
              <a:spcBef>
                <a:spcPct val="0"/>
              </a:spcBef>
              <a:buNone/>
              <a:defRPr lang="en-US" sz="5400" b="0" kern="1200" spc="-50" baseline="0" dirty="0">
                <a:solidFill>
                  <a:schemeClr val="bg2">
                    <a:lumMod val="10000"/>
                  </a:schemeClr>
                </a:solidFill>
                <a:effectLst>
                  <a:outerShdw blurRad="38100" dist="38100" dir="2700000" algn="tl">
                    <a:srgbClr val="000000">
                      <a:alpha val="43137"/>
                    </a:srgbClr>
                  </a:outerShdw>
                </a:effectLst>
                <a:latin typeface="+mn-lt"/>
                <a:ea typeface="+mj-ea"/>
                <a:cs typeface="Aharoni" panose="02010803020104030203" pitchFamily="2" charset="-79"/>
              </a:defRPr>
            </a:lvl1pPr>
          </a:lstStyle>
          <a:p>
            <a:r>
              <a:rPr lang="en-US" sz="3600" b="1" dirty="0">
                <a:latin typeface="Arial" panose="020B0604020202020204" pitchFamily="34" charset="0"/>
                <a:cs typeface="Arial" panose="020B0604020202020204" pitchFamily="34" charset="0"/>
              </a:rPr>
              <a:t>Officers Online</a:t>
            </a:r>
          </a:p>
          <a:p>
            <a:r>
              <a:rPr lang="en-US" sz="3600" b="1" dirty="0">
                <a:latin typeface="Arial" panose="020B0604020202020204" pitchFamily="34" charset="0"/>
                <a:cs typeface="Arial" panose="020B0604020202020204" pitchFamily="34" charset="0"/>
              </a:rPr>
              <a:t>Candidate Tab</a:t>
            </a:r>
          </a:p>
        </p:txBody>
      </p:sp>
      <p:pic>
        <p:nvPicPr>
          <p:cNvPr id="4" name="Picture 3">
            <a:extLst>
              <a:ext uri="{FF2B5EF4-FFF2-40B4-BE49-F238E27FC236}">
                <a16:creationId xmlns:a16="http://schemas.microsoft.com/office/drawing/2014/main" id="{A4488C8A-FDC4-77E2-B9A5-45B7C3A373C2}"/>
              </a:ext>
            </a:extLst>
          </p:cNvPr>
          <p:cNvPicPr>
            <a:picLocks noChangeAspect="1"/>
          </p:cNvPicPr>
          <p:nvPr/>
        </p:nvPicPr>
        <p:blipFill>
          <a:blip r:embed="rId2"/>
          <a:stretch>
            <a:fillRect/>
          </a:stretch>
        </p:blipFill>
        <p:spPr>
          <a:xfrm>
            <a:off x="3881718" y="286603"/>
            <a:ext cx="7261410" cy="5719752"/>
          </a:xfrm>
          <a:prstGeom prst="rect">
            <a:avLst/>
          </a:prstGeom>
        </p:spPr>
      </p:pic>
      <p:sp>
        <p:nvSpPr>
          <p:cNvPr id="5" name="TextBox 4">
            <a:extLst>
              <a:ext uri="{FF2B5EF4-FFF2-40B4-BE49-F238E27FC236}">
                <a16:creationId xmlns:a16="http://schemas.microsoft.com/office/drawing/2014/main" id="{A11AA3C8-40D1-EAAA-9B34-6521A17AC73F}"/>
              </a:ext>
            </a:extLst>
          </p:cNvPr>
          <p:cNvSpPr txBox="1"/>
          <p:nvPr/>
        </p:nvSpPr>
        <p:spPr>
          <a:xfrm>
            <a:off x="107574" y="1733834"/>
            <a:ext cx="3908613" cy="1446550"/>
          </a:xfrm>
          <a:prstGeom prst="rect">
            <a:avLst/>
          </a:prstGeom>
          <a:noFill/>
        </p:spPr>
        <p:txBody>
          <a:bodyPr wrap="square" rtlCol="0">
            <a:spAutoFit/>
          </a:bodyPr>
          <a:lstStyle/>
          <a:p>
            <a:r>
              <a:rPr lang="en-US" sz="2400" dirty="0">
                <a:solidFill>
                  <a:schemeClr val="bg2">
                    <a:lumMod val="10000"/>
                  </a:schemeClr>
                </a:solidFill>
                <a:latin typeface="Arial" panose="020B0604020202020204" pitchFamily="34" charset="0"/>
                <a:cs typeface="Arial" panose="020B0604020202020204" pitchFamily="34" charset="0"/>
              </a:rPr>
              <a:t>Step 3:</a:t>
            </a:r>
            <a:endParaRPr lang="en-US" sz="2400" u="sng" dirty="0">
              <a:solidFill>
                <a:schemeClr val="bg2">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a:solidFill>
                  <a:schemeClr val="bg2">
                    <a:lumMod val="10000"/>
                  </a:schemeClr>
                </a:solidFill>
                <a:latin typeface="Arial" panose="020B0604020202020204" pitchFamily="34" charset="0"/>
                <a:cs typeface="Arial" panose="020B0604020202020204" pitchFamily="34" charset="0"/>
              </a:rPr>
              <a:t>Click on “Candidate”</a:t>
            </a:r>
          </a:p>
        </p:txBody>
      </p:sp>
      <p:sp>
        <p:nvSpPr>
          <p:cNvPr id="7" name="Arrow: Right 6">
            <a:extLst>
              <a:ext uri="{FF2B5EF4-FFF2-40B4-BE49-F238E27FC236}">
                <a16:creationId xmlns:a16="http://schemas.microsoft.com/office/drawing/2014/main" id="{1B845E6B-01AC-C7B1-D93C-117A6CA053A8}"/>
              </a:ext>
            </a:extLst>
          </p:cNvPr>
          <p:cNvSpPr/>
          <p:nvPr/>
        </p:nvSpPr>
        <p:spPr>
          <a:xfrm rot="7364292">
            <a:off x="8154759" y="4173256"/>
            <a:ext cx="439365" cy="376458"/>
          </a:xfrm>
          <a:prstGeom prst="rightArrow">
            <a:avLst>
              <a:gd name="adj1" fmla="val 50000"/>
              <a:gd name="adj2" fmla="val 533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4393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A8F0D-3CB2-2669-CE57-CD8AF847DBE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82C74B7-0E1D-9E2C-5180-C1466A912C95}"/>
              </a:ext>
            </a:extLst>
          </p:cNvPr>
          <p:cNvPicPr>
            <a:picLocks noChangeAspect="1"/>
          </p:cNvPicPr>
          <p:nvPr/>
        </p:nvPicPr>
        <p:blipFill>
          <a:blip r:embed="rId2"/>
          <a:stretch>
            <a:fillRect/>
          </a:stretch>
        </p:blipFill>
        <p:spPr>
          <a:xfrm>
            <a:off x="3607201" y="730488"/>
            <a:ext cx="8477226" cy="4532712"/>
          </a:xfrm>
          <a:prstGeom prst="rect">
            <a:avLst/>
          </a:prstGeom>
        </p:spPr>
      </p:pic>
      <p:sp>
        <p:nvSpPr>
          <p:cNvPr id="6" name="Title 1">
            <a:extLst>
              <a:ext uri="{FF2B5EF4-FFF2-40B4-BE49-F238E27FC236}">
                <a16:creationId xmlns:a16="http://schemas.microsoft.com/office/drawing/2014/main" id="{A384B373-B083-8888-6015-D2F46D9A6D69}"/>
              </a:ext>
            </a:extLst>
          </p:cNvPr>
          <p:cNvSpPr txBox="1">
            <a:spLocks/>
          </p:cNvSpPr>
          <p:nvPr/>
        </p:nvSpPr>
        <p:spPr>
          <a:xfrm>
            <a:off x="214507" y="286602"/>
            <a:ext cx="3594254" cy="887773"/>
          </a:xfrm>
          <a:prstGeom prst="rect">
            <a:avLst/>
          </a:prstGeom>
        </p:spPr>
        <p:txBody>
          <a:bodyPr/>
          <a:lstStyle>
            <a:lvl1pPr algn="ctr" defTabSz="914400" rtl="0" eaLnBrk="1" latinLnBrk="0" hangingPunct="1">
              <a:lnSpc>
                <a:spcPct val="85000"/>
              </a:lnSpc>
              <a:spcBef>
                <a:spcPct val="0"/>
              </a:spcBef>
              <a:buNone/>
              <a:defRPr lang="en-US" sz="5400" b="0" kern="1200" spc="-50" baseline="0" dirty="0">
                <a:solidFill>
                  <a:schemeClr val="bg2">
                    <a:lumMod val="10000"/>
                  </a:schemeClr>
                </a:solidFill>
                <a:effectLst>
                  <a:outerShdw blurRad="38100" dist="38100" dir="2700000" algn="tl">
                    <a:srgbClr val="000000">
                      <a:alpha val="43137"/>
                    </a:srgbClr>
                  </a:outerShdw>
                </a:effectLst>
                <a:latin typeface="+mn-lt"/>
                <a:ea typeface="+mj-ea"/>
                <a:cs typeface="Aharoni" panose="02010803020104030203" pitchFamily="2" charset="-79"/>
              </a:defRPr>
            </a:lvl1pPr>
          </a:lstStyle>
          <a:p>
            <a:r>
              <a:rPr lang="en-US" sz="3600" b="1" dirty="0">
                <a:latin typeface="Arial" panose="020B0604020202020204" pitchFamily="34" charset="0"/>
                <a:cs typeface="Arial" panose="020B0604020202020204" pitchFamily="34" charset="0"/>
              </a:rPr>
              <a:t>Officers Online</a:t>
            </a:r>
          </a:p>
          <a:p>
            <a:r>
              <a:rPr lang="en-US" sz="3600" b="1" dirty="0">
                <a:latin typeface="Arial" panose="020B0604020202020204" pitchFamily="34" charset="0"/>
                <a:cs typeface="Arial" panose="020B0604020202020204" pitchFamily="34" charset="0"/>
              </a:rPr>
              <a:t>Candidate Tab</a:t>
            </a:r>
          </a:p>
        </p:txBody>
      </p:sp>
      <p:sp>
        <p:nvSpPr>
          <p:cNvPr id="7" name="TextBox 6">
            <a:extLst>
              <a:ext uri="{FF2B5EF4-FFF2-40B4-BE49-F238E27FC236}">
                <a16:creationId xmlns:a16="http://schemas.microsoft.com/office/drawing/2014/main" id="{E7FB2D02-FB33-6018-E36F-57921728841E}"/>
              </a:ext>
            </a:extLst>
          </p:cNvPr>
          <p:cNvSpPr txBox="1"/>
          <p:nvPr/>
        </p:nvSpPr>
        <p:spPr>
          <a:xfrm>
            <a:off x="107574" y="1733834"/>
            <a:ext cx="3908613" cy="1077218"/>
          </a:xfrm>
          <a:prstGeom prst="rect">
            <a:avLst/>
          </a:prstGeom>
          <a:noFill/>
        </p:spPr>
        <p:txBody>
          <a:bodyPr wrap="square" rtlCol="0">
            <a:spAutoFit/>
          </a:bodyPr>
          <a:lstStyle/>
          <a:p>
            <a:r>
              <a:rPr lang="en-US" sz="2400" dirty="0">
                <a:solidFill>
                  <a:schemeClr val="bg2">
                    <a:lumMod val="10000"/>
                  </a:schemeClr>
                </a:solidFill>
                <a:latin typeface="Arial" panose="020B0604020202020204" pitchFamily="34" charset="0"/>
                <a:cs typeface="Arial" panose="020B0604020202020204" pitchFamily="34" charset="0"/>
              </a:rPr>
              <a:t>Step 4:</a:t>
            </a:r>
          </a:p>
          <a:p>
            <a:endParaRPr lang="en-US" sz="800" u="sng" dirty="0">
              <a:solidFill>
                <a:schemeClr val="bg2">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a:solidFill>
                  <a:schemeClr val="bg2">
                    <a:lumMod val="10000"/>
                  </a:schemeClr>
                </a:solidFill>
                <a:latin typeface="Arial" panose="020B0604020202020204" pitchFamily="34" charset="0"/>
                <a:cs typeface="Arial" panose="020B0604020202020204" pitchFamily="34" charset="0"/>
              </a:rPr>
              <a:t>Click on “Add”</a:t>
            </a:r>
          </a:p>
        </p:txBody>
      </p:sp>
      <p:cxnSp>
        <p:nvCxnSpPr>
          <p:cNvPr id="9" name="Straight Connector 8">
            <a:extLst>
              <a:ext uri="{FF2B5EF4-FFF2-40B4-BE49-F238E27FC236}">
                <a16:creationId xmlns:a16="http://schemas.microsoft.com/office/drawing/2014/main" id="{9BBC2418-DC56-F738-3665-749AEFB570F6}"/>
              </a:ext>
            </a:extLst>
          </p:cNvPr>
          <p:cNvCxnSpPr>
            <a:cxnSpLocks/>
          </p:cNvCxnSpPr>
          <p:nvPr/>
        </p:nvCxnSpPr>
        <p:spPr>
          <a:xfrm>
            <a:off x="3808761" y="3940413"/>
            <a:ext cx="782826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Arrow: Right 10">
            <a:extLst>
              <a:ext uri="{FF2B5EF4-FFF2-40B4-BE49-F238E27FC236}">
                <a16:creationId xmlns:a16="http://schemas.microsoft.com/office/drawing/2014/main" id="{60D02BDB-1E15-D3FA-C4F2-B17065464A1D}"/>
              </a:ext>
            </a:extLst>
          </p:cNvPr>
          <p:cNvSpPr/>
          <p:nvPr/>
        </p:nvSpPr>
        <p:spPr>
          <a:xfrm rot="4194934">
            <a:off x="10250842" y="3187504"/>
            <a:ext cx="439365" cy="376458"/>
          </a:xfrm>
          <a:prstGeom prst="rightArrow">
            <a:avLst>
              <a:gd name="adj1" fmla="val 50000"/>
              <a:gd name="adj2" fmla="val 533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360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7103E-6819-B451-E532-173A02279B3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7B392F4-88BC-1BA6-6DD7-32D60C8A1587}"/>
              </a:ext>
            </a:extLst>
          </p:cNvPr>
          <p:cNvPicPr>
            <a:picLocks noChangeAspect="1"/>
          </p:cNvPicPr>
          <p:nvPr/>
        </p:nvPicPr>
        <p:blipFill>
          <a:blip r:embed="rId2"/>
          <a:stretch>
            <a:fillRect/>
          </a:stretch>
        </p:blipFill>
        <p:spPr>
          <a:xfrm>
            <a:off x="62753" y="206188"/>
            <a:ext cx="3927904" cy="6122893"/>
          </a:xfrm>
          <a:prstGeom prst="rect">
            <a:avLst/>
          </a:prstGeom>
        </p:spPr>
      </p:pic>
      <p:pic>
        <p:nvPicPr>
          <p:cNvPr id="5" name="Picture 4">
            <a:extLst>
              <a:ext uri="{FF2B5EF4-FFF2-40B4-BE49-F238E27FC236}">
                <a16:creationId xmlns:a16="http://schemas.microsoft.com/office/drawing/2014/main" id="{6ABC308F-D870-E496-D478-C500EB17482E}"/>
              </a:ext>
            </a:extLst>
          </p:cNvPr>
          <p:cNvPicPr>
            <a:picLocks noChangeAspect="1"/>
          </p:cNvPicPr>
          <p:nvPr/>
        </p:nvPicPr>
        <p:blipFill>
          <a:blip r:embed="rId3"/>
          <a:stretch>
            <a:fillRect/>
          </a:stretch>
        </p:blipFill>
        <p:spPr>
          <a:xfrm>
            <a:off x="4283768" y="394449"/>
            <a:ext cx="3927904" cy="5525900"/>
          </a:xfrm>
          <a:prstGeom prst="rect">
            <a:avLst/>
          </a:prstGeom>
        </p:spPr>
      </p:pic>
      <p:pic>
        <p:nvPicPr>
          <p:cNvPr id="7" name="Picture 6">
            <a:extLst>
              <a:ext uri="{FF2B5EF4-FFF2-40B4-BE49-F238E27FC236}">
                <a16:creationId xmlns:a16="http://schemas.microsoft.com/office/drawing/2014/main" id="{693D29D9-6F5F-986D-E3B4-63E60C32F92B}"/>
              </a:ext>
            </a:extLst>
          </p:cNvPr>
          <p:cNvPicPr>
            <a:picLocks noChangeAspect="1"/>
          </p:cNvPicPr>
          <p:nvPr/>
        </p:nvPicPr>
        <p:blipFill>
          <a:blip r:embed="rId4"/>
          <a:stretch>
            <a:fillRect/>
          </a:stretch>
        </p:blipFill>
        <p:spPr>
          <a:xfrm>
            <a:off x="8308602" y="394449"/>
            <a:ext cx="3820645" cy="4438650"/>
          </a:xfrm>
          <a:prstGeom prst="rect">
            <a:avLst/>
          </a:prstGeom>
        </p:spPr>
      </p:pic>
      <p:sp>
        <p:nvSpPr>
          <p:cNvPr id="8" name="Rectangle 7">
            <a:extLst>
              <a:ext uri="{FF2B5EF4-FFF2-40B4-BE49-F238E27FC236}">
                <a16:creationId xmlns:a16="http://schemas.microsoft.com/office/drawing/2014/main" id="{99578072-CC2B-3933-6100-49F930837A5C}"/>
              </a:ext>
            </a:extLst>
          </p:cNvPr>
          <p:cNvSpPr/>
          <p:nvPr/>
        </p:nvSpPr>
        <p:spPr>
          <a:xfrm>
            <a:off x="62752" y="394449"/>
            <a:ext cx="3927903" cy="59346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294EB5-8702-E324-7E0B-5DD12B07A45E}"/>
              </a:ext>
            </a:extLst>
          </p:cNvPr>
          <p:cNvSpPr/>
          <p:nvPr/>
        </p:nvSpPr>
        <p:spPr>
          <a:xfrm>
            <a:off x="4087585" y="394449"/>
            <a:ext cx="4124087" cy="59346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3E60A4-026A-8E0A-FEE5-AF03E5DE6197}"/>
              </a:ext>
            </a:extLst>
          </p:cNvPr>
          <p:cNvSpPr/>
          <p:nvPr/>
        </p:nvSpPr>
        <p:spPr>
          <a:xfrm>
            <a:off x="8308601" y="394448"/>
            <a:ext cx="3641352" cy="443864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B4AF3CD4-8B8B-94C2-126F-E6EBEBE11E07}"/>
              </a:ext>
            </a:extLst>
          </p:cNvPr>
          <p:cNvSpPr/>
          <p:nvPr/>
        </p:nvSpPr>
        <p:spPr>
          <a:xfrm>
            <a:off x="10277117" y="4087076"/>
            <a:ext cx="439365" cy="376458"/>
          </a:xfrm>
          <a:prstGeom prst="rightArrow">
            <a:avLst>
              <a:gd name="adj1" fmla="val 50000"/>
              <a:gd name="adj2" fmla="val 533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6D38007E-0ABC-A0BA-58B3-F31081960E4E}"/>
                  </a:ext>
                </a:extLst>
              </p14:cNvPr>
              <p14:cNvContentPartPr/>
              <p14:nvPr/>
            </p14:nvContentPartPr>
            <p14:xfrm>
              <a:off x="4262040" y="1958400"/>
              <a:ext cx="1159560" cy="29160"/>
            </p14:xfrm>
          </p:contentPart>
        </mc:Choice>
        <mc:Fallback xmlns="">
          <p:pic>
            <p:nvPicPr>
              <p:cNvPr id="6" name="Ink 5">
                <a:extLst>
                  <a:ext uri="{FF2B5EF4-FFF2-40B4-BE49-F238E27FC236}">
                    <a16:creationId xmlns:a16="http://schemas.microsoft.com/office/drawing/2014/main" id="{6D38007E-0ABC-A0BA-58B3-F31081960E4E}"/>
                  </a:ext>
                </a:extLst>
              </p:cNvPr>
              <p:cNvPicPr/>
              <p:nvPr/>
            </p:nvPicPr>
            <p:blipFill>
              <a:blip r:embed="rId6"/>
              <a:stretch>
                <a:fillRect/>
              </a:stretch>
            </p:blipFill>
            <p:spPr>
              <a:xfrm>
                <a:off x="4208040" y="1850400"/>
                <a:ext cx="126720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1A95E8C4-15D4-953E-EBDF-B89EF9930510}"/>
                  </a:ext>
                </a:extLst>
              </p14:cNvPr>
              <p14:cNvContentPartPr/>
              <p14:nvPr/>
            </p14:nvContentPartPr>
            <p14:xfrm>
              <a:off x="201240" y="3765240"/>
              <a:ext cx="778320" cy="15120"/>
            </p14:xfrm>
          </p:contentPart>
        </mc:Choice>
        <mc:Fallback xmlns="">
          <p:pic>
            <p:nvPicPr>
              <p:cNvPr id="12" name="Ink 11">
                <a:extLst>
                  <a:ext uri="{FF2B5EF4-FFF2-40B4-BE49-F238E27FC236}">
                    <a16:creationId xmlns:a16="http://schemas.microsoft.com/office/drawing/2014/main" id="{1A95E8C4-15D4-953E-EBDF-B89EF9930510}"/>
                  </a:ext>
                </a:extLst>
              </p:cNvPr>
              <p:cNvPicPr/>
              <p:nvPr/>
            </p:nvPicPr>
            <p:blipFill>
              <a:blip r:embed="rId8"/>
              <a:stretch>
                <a:fillRect/>
              </a:stretch>
            </p:blipFill>
            <p:spPr>
              <a:xfrm>
                <a:off x="147240" y="3657240"/>
                <a:ext cx="88596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FC6A80DF-C5F7-851E-82F0-D078B650C88C}"/>
                  </a:ext>
                </a:extLst>
              </p14:cNvPr>
              <p14:cNvContentPartPr/>
              <p14:nvPr/>
            </p14:nvContentPartPr>
            <p14:xfrm>
              <a:off x="158400" y="4462200"/>
              <a:ext cx="1223280" cy="16200"/>
            </p14:xfrm>
          </p:contentPart>
        </mc:Choice>
        <mc:Fallback xmlns="">
          <p:pic>
            <p:nvPicPr>
              <p:cNvPr id="13" name="Ink 12">
                <a:extLst>
                  <a:ext uri="{FF2B5EF4-FFF2-40B4-BE49-F238E27FC236}">
                    <a16:creationId xmlns:a16="http://schemas.microsoft.com/office/drawing/2014/main" id="{FC6A80DF-C5F7-851E-82F0-D078B650C88C}"/>
                  </a:ext>
                </a:extLst>
              </p:cNvPr>
              <p:cNvPicPr/>
              <p:nvPr/>
            </p:nvPicPr>
            <p:blipFill>
              <a:blip r:embed="rId10"/>
              <a:stretch>
                <a:fillRect/>
              </a:stretch>
            </p:blipFill>
            <p:spPr>
              <a:xfrm>
                <a:off x="104400" y="4354560"/>
                <a:ext cx="133092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35E45388-1D4F-9000-7DD3-D66E725F9739}"/>
                  </a:ext>
                </a:extLst>
              </p14:cNvPr>
              <p14:cNvContentPartPr/>
              <p14:nvPr/>
            </p14:nvContentPartPr>
            <p14:xfrm>
              <a:off x="136440" y="5176440"/>
              <a:ext cx="1375920" cy="51120"/>
            </p14:xfrm>
          </p:contentPart>
        </mc:Choice>
        <mc:Fallback xmlns="">
          <p:pic>
            <p:nvPicPr>
              <p:cNvPr id="15" name="Ink 14">
                <a:extLst>
                  <a:ext uri="{FF2B5EF4-FFF2-40B4-BE49-F238E27FC236}">
                    <a16:creationId xmlns:a16="http://schemas.microsoft.com/office/drawing/2014/main" id="{35E45388-1D4F-9000-7DD3-D66E725F9739}"/>
                  </a:ext>
                </a:extLst>
              </p:cNvPr>
              <p:cNvPicPr/>
              <p:nvPr/>
            </p:nvPicPr>
            <p:blipFill>
              <a:blip r:embed="rId12"/>
              <a:stretch>
                <a:fillRect/>
              </a:stretch>
            </p:blipFill>
            <p:spPr>
              <a:xfrm>
                <a:off x="82440" y="5068440"/>
                <a:ext cx="1483560" cy="266760"/>
              </a:xfrm>
              <a:prstGeom prst="rect">
                <a:avLst/>
              </a:prstGeom>
            </p:spPr>
          </p:pic>
        </mc:Fallback>
      </mc:AlternateContent>
    </p:spTree>
    <p:extLst>
      <p:ext uri="{BB962C8B-B14F-4D97-AF65-F5344CB8AC3E}">
        <p14:creationId xmlns:p14="http://schemas.microsoft.com/office/powerpoint/2010/main" val="1344061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64A49-F267-D7B0-4E1A-27020D1040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4542CC9-693E-643C-FDFD-F90462A0F8AA}"/>
              </a:ext>
            </a:extLst>
          </p:cNvPr>
          <p:cNvPicPr>
            <a:picLocks noChangeAspect="1"/>
          </p:cNvPicPr>
          <p:nvPr/>
        </p:nvPicPr>
        <p:blipFill>
          <a:blip r:embed="rId2"/>
          <a:stretch>
            <a:fillRect/>
          </a:stretch>
        </p:blipFill>
        <p:spPr>
          <a:xfrm>
            <a:off x="3808761" y="730488"/>
            <a:ext cx="7916675" cy="4597512"/>
          </a:xfrm>
          <a:prstGeom prst="rect">
            <a:avLst/>
          </a:prstGeom>
        </p:spPr>
      </p:pic>
      <p:sp>
        <p:nvSpPr>
          <p:cNvPr id="6" name="Title 1">
            <a:extLst>
              <a:ext uri="{FF2B5EF4-FFF2-40B4-BE49-F238E27FC236}">
                <a16:creationId xmlns:a16="http://schemas.microsoft.com/office/drawing/2014/main" id="{DD3DD39A-462C-056D-94B9-69EA470B7349}"/>
              </a:ext>
            </a:extLst>
          </p:cNvPr>
          <p:cNvSpPr txBox="1">
            <a:spLocks/>
          </p:cNvSpPr>
          <p:nvPr/>
        </p:nvSpPr>
        <p:spPr>
          <a:xfrm>
            <a:off x="214507" y="286602"/>
            <a:ext cx="3594254" cy="887773"/>
          </a:xfrm>
          <a:prstGeom prst="rect">
            <a:avLst/>
          </a:prstGeom>
        </p:spPr>
        <p:txBody>
          <a:bodyPr/>
          <a:lstStyle>
            <a:lvl1pPr algn="ctr" defTabSz="914400" rtl="0" eaLnBrk="1" latinLnBrk="0" hangingPunct="1">
              <a:lnSpc>
                <a:spcPct val="85000"/>
              </a:lnSpc>
              <a:spcBef>
                <a:spcPct val="0"/>
              </a:spcBef>
              <a:buNone/>
              <a:defRPr lang="en-US" sz="5400" b="0" kern="1200" spc="-50" baseline="0" dirty="0">
                <a:solidFill>
                  <a:schemeClr val="bg2">
                    <a:lumMod val="10000"/>
                  </a:schemeClr>
                </a:solidFill>
                <a:effectLst>
                  <a:outerShdw blurRad="38100" dist="38100" dir="2700000" algn="tl">
                    <a:srgbClr val="000000">
                      <a:alpha val="43137"/>
                    </a:srgbClr>
                  </a:outerShdw>
                </a:effectLst>
                <a:latin typeface="+mn-lt"/>
                <a:ea typeface="+mj-ea"/>
                <a:cs typeface="Aharoni" panose="02010803020104030203" pitchFamily="2" charset="-79"/>
              </a:defRPr>
            </a:lvl1pPr>
          </a:lstStyle>
          <a:p>
            <a:r>
              <a:rPr lang="en-US" sz="3600" b="1" dirty="0">
                <a:latin typeface="Arial" panose="020B0604020202020204" pitchFamily="34" charset="0"/>
                <a:cs typeface="Arial" panose="020B0604020202020204" pitchFamily="34" charset="0"/>
              </a:rPr>
              <a:t>Officers Online</a:t>
            </a:r>
          </a:p>
          <a:p>
            <a:r>
              <a:rPr lang="en-US" sz="3600" b="1" dirty="0">
                <a:latin typeface="Arial" panose="020B0604020202020204" pitchFamily="34" charset="0"/>
                <a:cs typeface="Arial" panose="020B0604020202020204" pitchFamily="34" charset="0"/>
              </a:rPr>
              <a:t>Candidate Tab</a:t>
            </a:r>
          </a:p>
        </p:txBody>
      </p:sp>
      <p:sp>
        <p:nvSpPr>
          <p:cNvPr id="7" name="TextBox 6">
            <a:extLst>
              <a:ext uri="{FF2B5EF4-FFF2-40B4-BE49-F238E27FC236}">
                <a16:creationId xmlns:a16="http://schemas.microsoft.com/office/drawing/2014/main" id="{EACE4FEF-1261-F638-DD7D-3D645DA3E106}"/>
              </a:ext>
            </a:extLst>
          </p:cNvPr>
          <p:cNvSpPr txBox="1"/>
          <p:nvPr/>
        </p:nvSpPr>
        <p:spPr>
          <a:xfrm>
            <a:off x="119435" y="1304463"/>
            <a:ext cx="3908613" cy="3785652"/>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Step 6:</a:t>
            </a:r>
            <a:endParaRPr lang="en-US" sz="2000" u="sng" dirty="0">
              <a:solidFill>
                <a:schemeClr val="bg2">
                  <a:lumMod val="1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Candidate’s names will appear as Pending Members</a:t>
            </a:r>
          </a:p>
          <a:p>
            <a:pPr marL="285750" indent="-28575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Enter a Process Date</a:t>
            </a:r>
          </a:p>
          <a:p>
            <a:pPr marL="285750" indent="-28575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Click on “Process”</a:t>
            </a:r>
          </a:p>
          <a:p>
            <a:pPr marL="285750" indent="-28575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Candidate gets added to roster</a:t>
            </a:r>
          </a:p>
          <a:p>
            <a:pPr marL="285750" indent="-28575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Delete candidate if</a:t>
            </a:r>
          </a:p>
          <a:p>
            <a:r>
              <a:rPr lang="en-US" sz="2400" dirty="0">
                <a:solidFill>
                  <a:schemeClr val="bg2">
                    <a:lumMod val="10000"/>
                  </a:schemeClr>
                </a:solidFill>
                <a:latin typeface="Arial" panose="020B0604020202020204" pitchFamily="34" charset="0"/>
                <a:cs typeface="Arial" panose="020B0604020202020204" pitchFamily="34" charset="0"/>
              </a:rPr>
              <a:t>      necessary</a:t>
            </a:r>
          </a:p>
        </p:txBody>
      </p:sp>
      <p:cxnSp>
        <p:nvCxnSpPr>
          <p:cNvPr id="9" name="Straight Connector 8">
            <a:extLst>
              <a:ext uri="{FF2B5EF4-FFF2-40B4-BE49-F238E27FC236}">
                <a16:creationId xmlns:a16="http://schemas.microsoft.com/office/drawing/2014/main" id="{8A7BE817-4235-315B-AACF-BC829FA85B6E}"/>
              </a:ext>
            </a:extLst>
          </p:cNvPr>
          <p:cNvCxnSpPr>
            <a:cxnSpLocks/>
          </p:cNvCxnSpPr>
          <p:nvPr/>
        </p:nvCxnSpPr>
        <p:spPr>
          <a:xfrm>
            <a:off x="3808761" y="4231341"/>
            <a:ext cx="782826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Arrow: Right 1">
            <a:extLst>
              <a:ext uri="{FF2B5EF4-FFF2-40B4-BE49-F238E27FC236}">
                <a16:creationId xmlns:a16="http://schemas.microsoft.com/office/drawing/2014/main" id="{447FD92F-AE66-4049-0E1E-E89C0CAED55D}"/>
              </a:ext>
            </a:extLst>
          </p:cNvPr>
          <p:cNvSpPr/>
          <p:nvPr/>
        </p:nvSpPr>
        <p:spPr>
          <a:xfrm rot="2455397">
            <a:off x="7834845" y="3851959"/>
            <a:ext cx="439365" cy="376458"/>
          </a:xfrm>
          <a:prstGeom prst="rightArrow">
            <a:avLst>
              <a:gd name="adj1" fmla="val 50000"/>
              <a:gd name="adj2" fmla="val 533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3882291C-C22F-9342-66F0-A09AC044162A}"/>
              </a:ext>
            </a:extLst>
          </p:cNvPr>
          <p:cNvSpPr/>
          <p:nvPr/>
        </p:nvSpPr>
        <p:spPr>
          <a:xfrm rot="2398059">
            <a:off x="9192187" y="3937491"/>
            <a:ext cx="439365" cy="376458"/>
          </a:xfrm>
          <a:prstGeom prst="rightArrow">
            <a:avLst>
              <a:gd name="adj1" fmla="val 50000"/>
              <a:gd name="adj2" fmla="val 533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688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FD40C-54A3-737A-C2AC-34D79ABA548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B67CC6-726E-CCFB-E858-E64966D5B50D}"/>
              </a:ext>
            </a:extLst>
          </p:cNvPr>
          <p:cNvSpPr txBox="1"/>
          <p:nvPr/>
        </p:nvSpPr>
        <p:spPr>
          <a:xfrm>
            <a:off x="607808" y="5260489"/>
            <a:ext cx="10865224" cy="830997"/>
          </a:xfrm>
          <a:prstGeom prst="rect">
            <a:avLst/>
          </a:prstGeom>
          <a:solidFill>
            <a:schemeClr val="bg1"/>
          </a:solidFill>
        </p:spPr>
        <p:txBody>
          <a:bodyPr wrap="square" rtlCol="0">
            <a:spAutoFit/>
          </a:bodyPr>
          <a:lstStyle/>
          <a:p>
            <a:pPr algn="ctr"/>
            <a:r>
              <a:rPr lang="en-US" sz="4800" b="1" dirty="0">
                <a:solidFill>
                  <a:schemeClr val="bg2">
                    <a:lumMod val="10000"/>
                  </a:schemeClr>
                </a:solidFill>
              </a:rPr>
              <a:t>Membership</a:t>
            </a:r>
          </a:p>
        </p:txBody>
      </p:sp>
    </p:spTree>
    <p:extLst>
      <p:ext uri="{BB962C8B-B14F-4D97-AF65-F5344CB8AC3E}">
        <p14:creationId xmlns:p14="http://schemas.microsoft.com/office/powerpoint/2010/main" val="2765800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B04E9-A4BE-5848-48CC-75576EDD89E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610E0A5-BC16-6510-E46D-98063961BF60}"/>
              </a:ext>
            </a:extLst>
          </p:cNvPr>
          <p:cNvSpPr txBox="1"/>
          <p:nvPr/>
        </p:nvSpPr>
        <p:spPr>
          <a:xfrm>
            <a:off x="215153" y="89647"/>
            <a:ext cx="11833412" cy="923330"/>
          </a:xfrm>
          <a:prstGeom prst="rect">
            <a:avLst/>
          </a:prstGeom>
          <a:noFill/>
        </p:spPr>
        <p:txBody>
          <a:bodyPr wrap="square" rtlCol="0">
            <a:spAutoFit/>
          </a:bodyPr>
          <a:lstStyle/>
          <a:p>
            <a:pPr algn="ctr"/>
            <a:r>
              <a:rPr lang="en-US" sz="5400" dirty="0">
                <a:solidFill>
                  <a:schemeClr val="bg2">
                    <a:lumMod val="10000"/>
                  </a:schemeClr>
                </a:solidFill>
                <a:effectLst>
                  <a:outerShdw blurRad="38100" dist="38100" dir="2700000" algn="tl">
                    <a:srgbClr val="000000">
                      <a:alpha val="43137"/>
                    </a:srgbClr>
                  </a:outerShdw>
                </a:effectLst>
              </a:rPr>
              <a:t>Summary</a:t>
            </a:r>
          </a:p>
        </p:txBody>
      </p:sp>
      <p:sp>
        <p:nvSpPr>
          <p:cNvPr id="3" name="TextBox 2">
            <a:extLst>
              <a:ext uri="{FF2B5EF4-FFF2-40B4-BE49-F238E27FC236}">
                <a16:creationId xmlns:a16="http://schemas.microsoft.com/office/drawing/2014/main" id="{54DC1A4A-E970-FA16-1F8C-D73D00B0197D}"/>
              </a:ext>
            </a:extLst>
          </p:cNvPr>
          <p:cNvSpPr txBox="1"/>
          <p:nvPr/>
        </p:nvSpPr>
        <p:spPr>
          <a:xfrm>
            <a:off x="869577" y="1336119"/>
            <a:ext cx="10685930" cy="5539978"/>
          </a:xfrm>
          <a:prstGeom prst="rect">
            <a:avLst/>
          </a:prstGeom>
          <a:noFill/>
        </p:spPr>
        <p:txBody>
          <a:bodyPr wrap="square" rtlCol="0">
            <a:spAutoFit/>
          </a:bodyPr>
          <a:lstStyle/>
          <a:p>
            <a:pPr marL="457200" indent="-457200">
              <a:buFont typeface="Arial" panose="020B0604020202020204" pitchFamily="34" charset="0"/>
              <a:buChar char="•"/>
              <a:defRPr/>
            </a:pPr>
            <a:r>
              <a:rPr lang="en-US" sz="3200" dirty="0">
                <a:solidFill>
                  <a:schemeClr val="bg2">
                    <a:lumMod val="10000"/>
                  </a:schemeClr>
                </a:solidFill>
                <a:effectLst>
                  <a:outerShdw blurRad="38100" dist="38100" dir="2700000" algn="tl">
                    <a:srgbClr val="000000">
                      <a:alpha val="43137"/>
                    </a:srgbClr>
                  </a:outerShdw>
                </a:effectLst>
              </a:rPr>
              <a:t>Prospect Tab is your pipeline for online members.  It’s fast, paperless and assignment driven. </a:t>
            </a:r>
          </a:p>
          <a:p>
            <a:pPr>
              <a:defRPr/>
            </a:pPr>
            <a:r>
              <a:rPr lang="en-US" sz="3200" dirty="0">
                <a:solidFill>
                  <a:schemeClr val="bg2">
                    <a:lumMod val="10000"/>
                  </a:schemeClr>
                </a:solidFill>
                <a:effectLst>
                  <a:outerShdw blurRad="38100" dist="38100" dir="2700000" algn="tl">
                    <a:srgbClr val="000000">
                      <a:alpha val="43137"/>
                    </a:srgbClr>
                  </a:outerShdw>
                </a:effectLst>
              </a:rPr>
              <a:t> </a:t>
            </a:r>
          </a:p>
          <a:p>
            <a:pPr marL="457200" indent="-457200">
              <a:buFont typeface="Arial" panose="020B0604020202020204" pitchFamily="34" charset="0"/>
              <a:buChar char="•"/>
              <a:defRPr/>
            </a:pPr>
            <a:r>
              <a:rPr lang="en-US" sz="3200" dirty="0">
                <a:solidFill>
                  <a:schemeClr val="bg2">
                    <a:lumMod val="10000"/>
                  </a:schemeClr>
                </a:solidFill>
                <a:effectLst>
                  <a:outerShdw blurRad="38100" dist="38100" dir="2700000" algn="tl">
                    <a:srgbClr val="000000">
                      <a:alpha val="43137"/>
                    </a:srgbClr>
                  </a:outerShdw>
                </a:effectLst>
              </a:rPr>
              <a:t>Candidate Tab is your pipeline for traditional applicants.  It’s structured, Form 100 based and council managed.</a:t>
            </a:r>
          </a:p>
          <a:p>
            <a:pPr marL="457200" indent="-457200">
              <a:buFont typeface="Arial" panose="020B0604020202020204" pitchFamily="34" charset="0"/>
              <a:buChar char="•"/>
              <a:defRPr/>
            </a:pPr>
            <a:endParaRPr lang="en-US" sz="3200" dirty="0">
              <a:solidFill>
                <a:schemeClr val="bg2">
                  <a:lumMod val="10000"/>
                </a:schemeClr>
              </a:solidFill>
              <a:effectLst>
                <a:outerShdw blurRad="38100" dist="38100" dir="2700000" algn="tl">
                  <a:srgbClr val="000000">
                    <a:alpha val="43137"/>
                  </a:srgbClr>
                </a:outerShdw>
              </a:effectLst>
            </a:endParaRPr>
          </a:p>
          <a:p>
            <a:pPr marL="457200" indent="-457200">
              <a:buFont typeface="Arial" panose="020B0604020202020204" pitchFamily="34" charset="0"/>
              <a:buChar char="•"/>
              <a:defRPr/>
            </a:pPr>
            <a:r>
              <a:rPr lang="en-US" sz="3200" dirty="0">
                <a:solidFill>
                  <a:schemeClr val="bg2">
                    <a:lumMod val="10000"/>
                  </a:schemeClr>
                </a:solidFill>
                <a:effectLst>
                  <a:outerShdw blurRad="38100" dist="38100" dir="2700000" algn="tl">
                    <a:srgbClr val="000000">
                      <a:alpha val="43137"/>
                    </a:srgbClr>
                  </a:outerShdw>
                </a:effectLst>
              </a:rPr>
              <a:t>Together, they ensure every potential Knight is tracked, contacted, and guided into full council membership. </a:t>
            </a:r>
          </a:p>
          <a:p>
            <a:pPr algn="just"/>
            <a:endParaRPr lang="en-US" sz="3200" dirty="0">
              <a:solidFill>
                <a:schemeClr val="bg2">
                  <a:lumMod val="10000"/>
                </a:schemeClr>
              </a:solidFill>
              <a:effectLst>
                <a:outerShdw blurRad="38100" dist="38100" dir="2700000" algn="tl">
                  <a:srgbClr val="000000">
                    <a:alpha val="43137"/>
                  </a:srgbClr>
                </a:outerShdw>
              </a:effectLst>
            </a:endParaRPr>
          </a:p>
          <a:p>
            <a:pPr marL="571500" indent="-571500" algn="just">
              <a:buFont typeface="Arial" panose="020B0604020202020204" pitchFamily="34" charset="0"/>
              <a:buChar char="•"/>
            </a:pPr>
            <a:endParaRPr lang="en-US" sz="3400" dirty="0">
              <a:solidFill>
                <a:schemeClr val="bg2">
                  <a:lumMod val="10000"/>
                </a:schemeClr>
              </a:solidFill>
              <a:effectLst>
                <a:outerShdw blurRad="38100" dist="38100" dir="2700000" algn="tl">
                  <a:srgbClr val="000000">
                    <a:alpha val="43137"/>
                  </a:srgbClr>
                </a:outerShdw>
              </a:effectLst>
            </a:endParaRPr>
          </a:p>
          <a:p>
            <a:pPr marL="571500" indent="-571500" algn="just">
              <a:buFont typeface="Arial" panose="020B0604020202020204" pitchFamily="34" charset="0"/>
              <a:buChar char="•"/>
            </a:pPr>
            <a:endParaRPr lang="en-US" sz="3200" dirty="0">
              <a:solidFill>
                <a:schemeClr val="bg2">
                  <a:lumMod val="1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1633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143563-C0AB-D87C-9E7D-3E66C6E208FC}"/>
              </a:ext>
            </a:extLst>
          </p:cNvPr>
          <p:cNvPicPr>
            <a:picLocks noChangeAspect="1"/>
          </p:cNvPicPr>
          <p:nvPr/>
        </p:nvPicPr>
        <p:blipFill>
          <a:blip r:embed="rId2"/>
          <a:stretch>
            <a:fillRect/>
          </a:stretch>
        </p:blipFill>
        <p:spPr>
          <a:xfrm>
            <a:off x="2102236" y="1258957"/>
            <a:ext cx="7211283" cy="5064571"/>
          </a:xfrm>
          <a:prstGeom prst="rect">
            <a:avLst/>
          </a:prstGeom>
        </p:spPr>
      </p:pic>
      <p:sp>
        <p:nvSpPr>
          <p:cNvPr id="4" name="TextBox 3">
            <a:extLst>
              <a:ext uri="{FF2B5EF4-FFF2-40B4-BE49-F238E27FC236}">
                <a16:creationId xmlns:a16="http://schemas.microsoft.com/office/drawing/2014/main" id="{0C95E607-CCD6-C007-B1C3-9BCEA46B334C}"/>
              </a:ext>
            </a:extLst>
          </p:cNvPr>
          <p:cNvSpPr txBox="1"/>
          <p:nvPr/>
        </p:nvSpPr>
        <p:spPr>
          <a:xfrm>
            <a:off x="2544418" y="534472"/>
            <a:ext cx="6096000" cy="458587"/>
          </a:xfrm>
          <a:prstGeom prst="rect">
            <a:avLst/>
          </a:prstGeom>
          <a:noFill/>
        </p:spPr>
        <p:txBody>
          <a:bodyPr wrap="square">
            <a:spAutoFit/>
          </a:bodyPr>
          <a:lstStyle/>
          <a:p>
            <a:pPr lvl="0" algn="ctr">
              <a:lnSpc>
                <a:spcPct val="85000"/>
              </a:lnSpc>
              <a:buClr>
                <a:srgbClr val="0B3777"/>
              </a:buClr>
              <a:buSzPts val="4000"/>
            </a:pPr>
            <a:r>
              <a:rPr lang="en-US" sz="2800" b="1" dirty="0">
                <a:solidFill>
                  <a:schemeClr val="accent2"/>
                </a:solidFill>
              </a:rPr>
              <a:t>2025-26 Dallas Membership</a:t>
            </a:r>
            <a:endParaRPr lang="en-US" sz="2800" b="0" i="0" u="none" strike="noStrike" cap="none" dirty="0">
              <a:solidFill>
                <a:srgbClr val="0B3777"/>
              </a:solidFill>
              <a:latin typeface="Arial"/>
              <a:ea typeface="Arial"/>
              <a:cs typeface="Arial"/>
              <a:sym typeface="Arial"/>
            </a:endParaRPr>
          </a:p>
        </p:txBody>
      </p:sp>
    </p:spTree>
    <p:extLst>
      <p:ext uri="{BB962C8B-B14F-4D97-AF65-F5344CB8AC3E}">
        <p14:creationId xmlns:p14="http://schemas.microsoft.com/office/powerpoint/2010/main" val="3157366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AC31B-888B-D2E6-06D5-0B02F8AE73C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3A3A1EA-B362-B92F-1123-4321A2B4BFDA}"/>
              </a:ext>
            </a:extLst>
          </p:cNvPr>
          <p:cNvSpPr txBox="1"/>
          <p:nvPr/>
        </p:nvSpPr>
        <p:spPr>
          <a:xfrm>
            <a:off x="2544418" y="534472"/>
            <a:ext cx="6096000" cy="458587"/>
          </a:xfrm>
          <a:prstGeom prst="rect">
            <a:avLst/>
          </a:prstGeom>
          <a:noFill/>
        </p:spPr>
        <p:txBody>
          <a:bodyPr wrap="square">
            <a:spAutoFit/>
          </a:bodyPr>
          <a:lstStyle/>
          <a:p>
            <a:pPr lvl="0" algn="ctr">
              <a:lnSpc>
                <a:spcPct val="85000"/>
              </a:lnSpc>
              <a:buClr>
                <a:srgbClr val="0B3777"/>
              </a:buClr>
              <a:buSzPts val="4000"/>
            </a:pPr>
            <a:r>
              <a:rPr lang="en-US" sz="2800" b="1" dirty="0">
                <a:solidFill>
                  <a:schemeClr val="accent2"/>
                </a:solidFill>
              </a:rPr>
              <a:t>2025-26 Dallas Membership</a:t>
            </a:r>
            <a:endParaRPr lang="en-US" sz="2800" b="0" i="0" u="none" strike="noStrike" cap="none" dirty="0">
              <a:solidFill>
                <a:srgbClr val="0B3777"/>
              </a:solidFill>
              <a:latin typeface="Arial"/>
              <a:ea typeface="Arial"/>
              <a:cs typeface="Arial"/>
              <a:sym typeface="Arial"/>
            </a:endParaRPr>
          </a:p>
        </p:txBody>
      </p:sp>
      <p:pic>
        <p:nvPicPr>
          <p:cNvPr id="3" name="Picture 2">
            <a:extLst>
              <a:ext uri="{FF2B5EF4-FFF2-40B4-BE49-F238E27FC236}">
                <a16:creationId xmlns:a16="http://schemas.microsoft.com/office/drawing/2014/main" id="{028A694C-B306-6461-471A-D61E0B3A20C8}"/>
              </a:ext>
            </a:extLst>
          </p:cNvPr>
          <p:cNvPicPr>
            <a:picLocks noChangeAspect="1"/>
          </p:cNvPicPr>
          <p:nvPr/>
        </p:nvPicPr>
        <p:blipFill>
          <a:blip r:embed="rId2"/>
          <a:stretch>
            <a:fillRect/>
          </a:stretch>
        </p:blipFill>
        <p:spPr>
          <a:xfrm>
            <a:off x="2627160" y="1278466"/>
            <a:ext cx="6937680" cy="4301067"/>
          </a:xfrm>
          <a:prstGeom prst="rect">
            <a:avLst/>
          </a:prstGeom>
        </p:spPr>
      </p:pic>
      <p:sp>
        <p:nvSpPr>
          <p:cNvPr id="5" name="TextBox 4">
            <a:extLst>
              <a:ext uri="{FF2B5EF4-FFF2-40B4-BE49-F238E27FC236}">
                <a16:creationId xmlns:a16="http://schemas.microsoft.com/office/drawing/2014/main" id="{B3957052-1EBD-0337-2932-A57C974F66BC}"/>
              </a:ext>
            </a:extLst>
          </p:cNvPr>
          <p:cNvSpPr txBox="1"/>
          <p:nvPr/>
        </p:nvSpPr>
        <p:spPr>
          <a:xfrm>
            <a:off x="2627160" y="5635646"/>
            <a:ext cx="6732556" cy="458587"/>
          </a:xfrm>
          <a:prstGeom prst="rect">
            <a:avLst/>
          </a:prstGeom>
          <a:noFill/>
        </p:spPr>
        <p:txBody>
          <a:bodyPr wrap="square">
            <a:spAutoFit/>
          </a:bodyPr>
          <a:lstStyle/>
          <a:p>
            <a:pPr lvl="0" algn="ctr">
              <a:lnSpc>
                <a:spcPct val="85000"/>
              </a:lnSpc>
              <a:buClr>
                <a:srgbClr val="0B3777"/>
              </a:buClr>
              <a:buSzPts val="4000"/>
            </a:pPr>
            <a:r>
              <a:rPr lang="en-US" sz="2800" b="1" i="0" u="none" strike="noStrike" cap="none" dirty="0">
                <a:solidFill>
                  <a:schemeClr val="accent2"/>
                </a:solidFill>
                <a:latin typeface="Arial"/>
                <a:ea typeface="Arial"/>
                <a:cs typeface="Arial"/>
                <a:sym typeface="Arial"/>
              </a:rPr>
              <a:t>1</a:t>
            </a:r>
            <a:r>
              <a:rPr lang="en-US" sz="2800" b="1" dirty="0">
                <a:solidFill>
                  <a:schemeClr val="accent2"/>
                </a:solidFill>
                <a:latin typeface="Arial"/>
                <a:ea typeface="Arial"/>
                <a:cs typeface="Arial"/>
                <a:sym typeface="Arial"/>
              </a:rPr>
              <a:t>4 of 15 District Deputies made goal!</a:t>
            </a:r>
            <a:endParaRPr lang="en-US" sz="2800" b="0" i="0" u="none" strike="noStrike" cap="none" dirty="0">
              <a:solidFill>
                <a:srgbClr val="0B3777"/>
              </a:solidFill>
              <a:latin typeface="Arial"/>
              <a:ea typeface="Arial"/>
              <a:cs typeface="Arial"/>
              <a:sym typeface="Arial"/>
            </a:endParaRPr>
          </a:p>
        </p:txBody>
      </p:sp>
    </p:spTree>
    <p:extLst>
      <p:ext uri="{BB962C8B-B14F-4D97-AF65-F5344CB8AC3E}">
        <p14:creationId xmlns:p14="http://schemas.microsoft.com/office/powerpoint/2010/main" val="2578901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B658A-5B50-F687-D6C0-5548AC06A8C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D37903A-0349-9FFA-312E-06F9183699D3}"/>
              </a:ext>
            </a:extLst>
          </p:cNvPr>
          <p:cNvSpPr txBox="1"/>
          <p:nvPr/>
        </p:nvSpPr>
        <p:spPr>
          <a:xfrm>
            <a:off x="2544418" y="534472"/>
            <a:ext cx="6096000" cy="458587"/>
          </a:xfrm>
          <a:prstGeom prst="rect">
            <a:avLst/>
          </a:prstGeom>
          <a:noFill/>
        </p:spPr>
        <p:txBody>
          <a:bodyPr wrap="square">
            <a:spAutoFit/>
          </a:bodyPr>
          <a:lstStyle/>
          <a:p>
            <a:pPr lvl="0" algn="ctr">
              <a:lnSpc>
                <a:spcPct val="85000"/>
              </a:lnSpc>
              <a:buClr>
                <a:srgbClr val="0B3777"/>
              </a:buClr>
              <a:buSzPts val="4000"/>
            </a:pPr>
            <a:r>
              <a:rPr lang="en-US" sz="2800" b="1" dirty="0">
                <a:solidFill>
                  <a:schemeClr val="accent2"/>
                </a:solidFill>
              </a:rPr>
              <a:t>2025-26 Dallas Membership</a:t>
            </a:r>
            <a:endParaRPr lang="en-US" sz="2800" b="0" i="0" u="none" strike="noStrike" cap="none" dirty="0">
              <a:solidFill>
                <a:srgbClr val="0B3777"/>
              </a:solidFill>
              <a:latin typeface="Arial"/>
              <a:ea typeface="Arial"/>
              <a:cs typeface="Arial"/>
              <a:sym typeface="Arial"/>
            </a:endParaRPr>
          </a:p>
        </p:txBody>
      </p:sp>
      <p:sp>
        <p:nvSpPr>
          <p:cNvPr id="5" name="TextBox 4">
            <a:extLst>
              <a:ext uri="{FF2B5EF4-FFF2-40B4-BE49-F238E27FC236}">
                <a16:creationId xmlns:a16="http://schemas.microsoft.com/office/drawing/2014/main" id="{73431390-FEE9-8650-F4FD-A54D65FB1F3A}"/>
              </a:ext>
            </a:extLst>
          </p:cNvPr>
          <p:cNvSpPr txBox="1"/>
          <p:nvPr/>
        </p:nvSpPr>
        <p:spPr>
          <a:xfrm>
            <a:off x="1998133" y="5635646"/>
            <a:ext cx="8331200" cy="458587"/>
          </a:xfrm>
          <a:prstGeom prst="rect">
            <a:avLst/>
          </a:prstGeom>
          <a:noFill/>
        </p:spPr>
        <p:txBody>
          <a:bodyPr wrap="square">
            <a:spAutoFit/>
          </a:bodyPr>
          <a:lstStyle/>
          <a:p>
            <a:pPr lvl="0" algn="ctr">
              <a:lnSpc>
                <a:spcPct val="85000"/>
              </a:lnSpc>
              <a:buClr>
                <a:srgbClr val="0B3777"/>
              </a:buClr>
              <a:buSzPts val="4000"/>
            </a:pPr>
            <a:r>
              <a:rPr lang="en-US" sz="2800" b="1" dirty="0">
                <a:solidFill>
                  <a:schemeClr val="accent2"/>
                </a:solidFill>
                <a:latin typeface="Arial"/>
                <a:ea typeface="Arial"/>
                <a:cs typeface="Arial"/>
                <a:sym typeface="Arial"/>
              </a:rPr>
              <a:t>36 of 59 Councils made goal! +4 over last year!</a:t>
            </a:r>
            <a:endParaRPr lang="en-US" sz="2800" b="0" i="0" u="none" strike="noStrike" cap="none" dirty="0">
              <a:solidFill>
                <a:srgbClr val="0B3777"/>
              </a:solidFill>
              <a:latin typeface="Arial"/>
              <a:ea typeface="Arial"/>
              <a:cs typeface="Arial"/>
              <a:sym typeface="Arial"/>
            </a:endParaRPr>
          </a:p>
        </p:txBody>
      </p:sp>
      <p:pic>
        <p:nvPicPr>
          <p:cNvPr id="2" name="Picture 1">
            <a:extLst>
              <a:ext uri="{FF2B5EF4-FFF2-40B4-BE49-F238E27FC236}">
                <a16:creationId xmlns:a16="http://schemas.microsoft.com/office/drawing/2014/main" id="{59C6088C-82AD-97E6-CDB4-A13260158861}"/>
              </a:ext>
            </a:extLst>
          </p:cNvPr>
          <p:cNvPicPr>
            <a:picLocks noChangeAspect="1"/>
          </p:cNvPicPr>
          <p:nvPr/>
        </p:nvPicPr>
        <p:blipFill>
          <a:blip r:embed="rId2"/>
          <a:stretch>
            <a:fillRect/>
          </a:stretch>
        </p:blipFill>
        <p:spPr>
          <a:xfrm>
            <a:off x="2658718" y="1126159"/>
            <a:ext cx="6472030" cy="4438356"/>
          </a:xfrm>
          <a:prstGeom prst="rect">
            <a:avLst/>
          </a:prstGeom>
        </p:spPr>
      </p:pic>
    </p:spTree>
    <p:extLst>
      <p:ext uri="{BB962C8B-B14F-4D97-AF65-F5344CB8AC3E}">
        <p14:creationId xmlns:p14="http://schemas.microsoft.com/office/powerpoint/2010/main" val="3525172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E6887-3AD5-544B-35DA-122F2FA2556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DF9261F-7ED9-C957-A95E-8D7E00E687AF}"/>
              </a:ext>
            </a:extLst>
          </p:cNvPr>
          <p:cNvSpPr txBox="1"/>
          <p:nvPr/>
        </p:nvSpPr>
        <p:spPr>
          <a:xfrm>
            <a:off x="2544418" y="534472"/>
            <a:ext cx="6096000" cy="458587"/>
          </a:xfrm>
          <a:prstGeom prst="rect">
            <a:avLst/>
          </a:prstGeom>
          <a:noFill/>
        </p:spPr>
        <p:txBody>
          <a:bodyPr wrap="square">
            <a:spAutoFit/>
          </a:bodyPr>
          <a:lstStyle/>
          <a:p>
            <a:pPr lvl="0" algn="ctr">
              <a:lnSpc>
                <a:spcPct val="85000"/>
              </a:lnSpc>
              <a:buClr>
                <a:srgbClr val="0B3777"/>
              </a:buClr>
              <a:buSzPts val="4000"/>
            </a:pPr>
            <a:r>
              <a:rPr lang="en-US" sz="2800" b="1" dirty="0">
                <a:solidFill>
                  <a:schemeClr val="accent2"/>
                </a:solidFill>
              </a:rPr>
              <a:t>2025-26 Dallas Membership</a:t>
            </a:r>
            <a:endParaRPr lang="en-US" sz="2800" b="0" i="0" u="none" strike="noStrike" cap="none" dirty="0">
              <a:solidFill>
                <a:srgbClr val="0B3777"/>
              </a:solidFill>
              <a:latin typeface="Arial"/>
              <a:ea typeface="Arial"/>
              <a:cs typeface="Arial"/>
              <a:sym typeface="Arial"/>
            </a:endParaRPr>
          </a:p>
        </p:txBody>
      </p:sp>
      <p:sp>
        <p:nvSpPr>
          <p:cNvPr id="5" name="TextBox 4">
            <a:extLst>
              <a:ext uri="{FF2B5EF4-FFF2-40B4-BE49-F238E27FC236}">
                <a16:creationId xmlns:a16="http://schemas.microsoft.com/office/drawing/2014/main" id="{4B73B9C2-A8A1-FA9B-9C61-828E966577DF}"/>
              </a:ext>
            </a:extLst>
          </p:cNvPr>
          <p:cNvSpPr txBox="1"/>
          <p:nvPr/>
        </p:nvSpPr>
        <p:spPr>
          <a:xfrm>
            <a:off x="1947107" y="5663174"/>
            <a:ext cx="8297785" cy="458587"/>
          </a:xfrm>
          <a:prstGeom prst="rect">
            <a:avLst/>
          </a:prstGeom>
          <a:noFill/>
        </p:spPr>
        <p:txBody>
          <a:bodyPr wrap="square">
            <a:spAutoFit/>
          </a:bodyPr>
          <a:lstStyle/>
          <a:p>
            <a:pPr lvl="0" algn="ctr">
              <a:lnSpc>
                <a:spcPct val="85000"/>
              </a:lnSpc>
              <a:buClr>
                <a:srgbClr val="0B3777"/>
              </a:buClr>
              <a:buSzPts val="4000"/>
            </a:pPr>
            <a:r>
              <a:rPr lang="en-US" sz="2800" b="1" dirty="0">
                <a:solidFill>
                  <a:schemeClr val="accent2"/>
                </a:solidFill>
                <a:ea typeface="Arial"/>
                <a:cs typeface="Arial"/>
                <a:sym typeface="Arial"/>
              </a:rPr>
              <a:t>36 of 59 Councils made goal! +4 over last year!</a:t>
            </a:r>
            <a:endParaRPr lang="en-US" sz="2800" dirty="0">
              <a:solidFill>
                <a:srgbClr val="0B3777"/>
              </a:solidFill>
              <a:ea typeface="Arial"/>
              <a:cs typeface="Arial"/>
              <a:sym typeface="Arial"/>
            </a:endParaRPr>
          </a:p>
        </p:txBody>
      </p:sp>
      <p:pic>
        <p:nvPicPr>
          <p:cNvPr id="3" name="Picture 2">
            <a:extLst>
              <a:ext uri="{FF2B5EF4-FFF2-40B4-BE49-F238E27FC236}">
                <a16:creationId xmlns:a16="http://schemas.microsoft.com/office/drawing/2014/main" id="{D513F1D0-2431-5DF8-2A89-D7C82D1A7B56}"/>
              </a:ext>
            </a:extLst>
          </p:cNvPr>
          <p:cNvPicPr>
            <a:picLocks noChangeAspect="1"/>
          </p:cNvPicPr>
          <p:nvPr/>
        </p:nvPicPr>
        <p:blipFill>
          <a:blip r:embed="rId2"/>
          <a:stretch>
            <a:fillRect/>
          </a:stretch>
        </p:blipFill>
        <p:spPr>
          <a:xfrm>
            <a:off x="2650435" y="1066117"/>
            <a:ext cx="6703447" cy="4597057"/>
          </a:xfrm>
          <a:prstGeom prst="rect">
            <a:avLst/>
          </a:prstGeom>
        </p:spPr>
      </p:pic>
    </p:spTree>
    <p:extLst>
      <p:ext uri="{BB962C8B-B14F-4D97-AF65-F5344CB8AC3E}">
        <p14:creationId xmlns:p14="http://schemas.microsoft.com/office/powerpoint/2010/main" val="506264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6950A-7DDF-FFAB-9BC1-928A2EA6A13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DA4F70C-91F3-52B4-2DB4-4F6A58D187B9}"/>
              </a:ext>
            </a:extLst>
          </p:cNvPr>
          <p:cNvSpPr txBox="1"/>
          <p:nvPr/>
        </p:nvSpPr>
        <p:spPr>
          <a:xfrm>
            <a:off x="2544418" y="75885"/>
            <a:ext cx="6096000" cy="824841"/>
          </a:xfrm>
          <a:prstGeom prst="rect">
            <a:avLst/>
          </a:prstGeom>
          <a:noFill/>
        </p:spPr>
        <p:txBody>
          <a:bodyPr wrap="square">
            <a:spAutoFit/>
          </a:bodyPr>
          <a:lstStyle/>
          <a:p>
            <a:pPr lvl="0" algn="ctr">
              <a:lnSpc>
                <a:spcPct val="85000"/>
              </a:lnSpc>
              <a:buClr>
                <a:srgbClr val="0B3777"/>
              </a:buClr>
              <a:buSzPts val="4000"/>
            </a:pPr>
            <a:r>
              <a:rPr lang="en-US" sz="2800" b="1" dirty="0">
                <a:solidFill>
                  <a:schemeClr val="accent2"/>
                </a:solidFill>
              </a:rPr>
              <a:t>2026-27</a:t>
            </a:r>
          </a:p>
          <a:p>
            <a:pPr lvl="0" algn="ctr">
              <a:lnSpc>
                <a:spcPct val="85000"/>
              </a:lnSpc>
              <a:buClr>
                <a:srgbClr val="0B3777"/>
              </a:buClr>
              <a:buSzPts val="4000"/>
            </a:pPr>
            <a:r>
              <a:rPr lang="en-US" sz="2800" b="1" dirty="0">
                <a:solidFill>
                  <a:schemeClr val="accent2"/>
                </a:solidFill>
              </a:rPr>
              <a:t> Dallas Membership</a:t>
            </a:r>
            <a:endParaRPr lang="en-US" sz="2800" b="0" i="0" u="none" strike="noStrike" cap="none" dirty="0">
              <a:solidFill>
                <a:srgbClr val="0B3777"/>
              </a:solidFill>
              <a:latin typeface="Arial"/>
              <a:ea typeface="Arial"/>
              <a:cs typeface="Arial"/>
              <a:sym typeface="Arial"/>
            </a:endParaRPr>
          </a:p>
        </p:txBody>
      </p:sp>
      <p:sp>
        <p:nvSpPr>
          <p:cNvPr id="5" name="TextBox 4">
            <a:extLst>
              <a:ext uri="{FF2B5EF4-FFF2-40B4-BE49-F238E27FC236}">
                <a16:creationId xmlns:a16="http://schemas.microsoft.com/office/drawing/2014/main" id="{E2D80B33-3B1C-5E38-6401-B7CB74CA756D}"/>
              </a:ext>
            </a:extLst>
          </p:cNvPr>
          <p:cNvSpPr txBox="1"/>
          <p:nvPr/>
        </p:nvSpPr>
        <p:spPr>
          <a:xfrm>
            <a:off x="1537692" y="5892467"/>
            <a:ext cx="8297785" cy="458587"/>
          </a:xfrm>
          <a:prstGeom prst="rect">
            <a:avLst/>
          </a:prstGeom>
          <a:noFill/>
        </p:spPr>
        <p:txBody>
          <a:bodyPr wrap="square">
            <a:spAutoFit/>
          </a:bodyPr>
          <a:lstStyle/>
          <a:p>
            <a:pPr lvl="0" algn="ctr">
              <a:lnSpc>
                <a:spcPct val="85000"/>
              </a:lnSpc>
              <a:buClr>
                <a:srgbClr val="0B3777"/>
              </a:buClr>
              <a:buSzPts val="4000"/>
            </a:pPr>
            <a:r>
              <a:rPr lang="en-US" sz="2800" b="1" dirty="0">
                <a:solidFill>
                  <a:schemeClr val="accent2"/>
                </a:solidFill>
                <a:ea typeface="Arial"/>
                <a:cs typeface="Arial"/>
                <a:sym typeface="Arial"/>
              </a:rPr>
              <a:t>Off to a slow start</a:t>
            </a:r>
            <a:endParaRPr lang="en-US" sz="2800" dirty="0">
              <a:solidFill>
                <a:srgbClr val="0B3777"/>
              </a:solidFill>
              <a:ea typeface="Arial"/>
              <a:cs typeface="Arial"/>
              <a:sym typeface="Arial"/>
            </a:endParaRPr>
          </a:p>
        </p:txBody>
      </p:sp>
      <p:pic>
        <p:nvPicPr>
          <p:cNvPr id="2" name="Picture 1">
            <a:extLst>
              <a:ext uri="{FF2B5EF4-FFF2-40B4-BE49-F238E27FC236}">
                <a16:creationId xmlns:a16="http://schemas.microsoft.com/office/drawing/2014/main" id="{C10AFBA2-575E-BD10-ED86-616DAF890B0C}"/>
              </a:ext>
            </a:extLst>
          </p:cNvPr>
          <p:cNvPicPr>
            <a:picLocks noChangeAspect="1"/>
          </p:cNvPicPr>
          <p:nvPr/>
        </p:nvPicPr>
        <p:blipFill>
          <a:blip r:embed="rId2"/>
          <a:stretch>
            <a:fillRect/>
          </a:stretch>
        </p:blipFill>
        <p:spPr>
          <a:xfrm>
            <a:off x="2544418" y="1342077"/>
            <a:ext cx="6284334" cy="4338333"/>
          </a:xfrm>
          <a:prstGeom prst="rect">
            <a:avLst/>
          </a:prstGeom>
        </p:spPr>
      </p:pic>
    </p:spTree>
    <p:extLst>
      <p:ext uri="{BB962C8B-B14F-4D97-AF65-F5344CB8AC3E}">
        <p14:creationId xmlns:p14="http://schemas.microsoft.com/office/powerpoint/2010/main" val="3005029469"/>
      </p:ext>
    </p:extLst>
  </p:cSld>
  <p:clrMapOvr>
    <a:masterClrMapping/>
  </p:clrMapOvr>
</p:sld>
</file>

<file path=ppt/theme/theme1.xml><?xml version="1.0" encoding="utf-8"?>
<a:theme xmlns:a="http://schemas.openxmlformats.org/drawingml/2006/main" name="Retrospect">
  <a:themeElements>
    <a:clrScheme name="Custom 2">
      <a:dk1>
        <a:srgbClr val="0070C0"/>
      </a:dk1>
      <a:lt1>
        <a:sysClr val="window" lastClr="FFFFFF"/>
      </a:lt1>
      <a:dk2>
        <a:srgbClr val="0070C0"/>
      </a:dk2>
      <a:lt2>
        <a:srgbClr val="EBEBEB"/>
      </a:lt2>
      <a:accent1>
        <a:srgbClr val="C00000"/>
      </a:accent1>
      <a:accent2>
        <a:srgbClr val="003760"/>
      </a:accent2>
      <a:accent3>
        <a:srgbClr val="E6B91E"/>
      </a:accent3>
      <a:accent4>
        <a:srgbClr val="FFFF00"/>
      </a:accent4>
      <a:accent5>
        <a:srgbClr val="C42F1A"/>
      </a:accent5>
      <a:accent6>
        <a:srgbClr val="0070C0"/>
      </a:accent6>
      <a:hlink>
        <a:srgbClr val="6E91A0"/>
      </a:hlink>
      <a:folHlink>
        <a:srgbClr val="6E91A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4416</TotalTime>
  <Words>2025</Words>
  <Application>Microsoft Macintosh PowerPoint</Application>
  <PresentationFormat>Widescreen</PresentationFormat>
  <Paragraphs>268</Paragraphs>
  <Slides>40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Aptos</vt:lpstr>
      <vt:lpstr>Arial</vt:lpstr>
      <vt:lpstr>Calibri</vt:lpstr>
      <vt:lpstr>Helvetica</vt:lpstr>
      <vt:lpstr>Sitka Text</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1:   The Pre-Recruitment Weekend</vt:lpstr>
      <vt:lpstr>PowerPoint Presentation</vt:lpstr>
      <vt:lpstr>PowerPoint Presentation</vt:lpstr>
      <vt:lpstr>PowerPoint Presentation</vt:lpstr>
      <vt:lpstr>Phase 2:   The Recruitment Weekend</vt:lpstr>
      <vt:lpstr>PowerPoint Presentation</vt:lpstr>
      <vt:lpstr>PowerPoint Presentation</vt:lpstr>
      <vt:lpstr>Phase 3:   The Post-Recruitment Weekend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Chad Sandwell</dc:creator>
  <cp:lastModifiedBy>Jorge Ruiz</cp:lastModifiedBy>
  <cp:revision>17</cp:revision>
  <cp:lastPrinted>2026-05-07T16:16:03Z</cp:lastPrinted>
  <dcterms:created xsi:type="dcterms:W3CDTF">2025-03-18T15:33:47Z</dcterms:created>
  <dcterms:modified xsi:type="dcterms:W3CDTF">2026-07-12T12:16:54Z</dcterms:modified>
</cp:coreProperties>
</file>