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41"/>
  </p:notesMasterIdLst>
  <p:sldIdLst>
    <p:sldId id="256" r:id="rId3"/>
    <p:sldId id="310" r:id="rId4"/>
    <p:sldId id="309" r:id="rId5"/>
    <p:sldId id="292" r:id="rId6"/>
    <p:sldId id="314" r:id="rId7"/>
    <p:sldId id="303" r:id="rId8"/>
    <p:sldId id="311" r:id="rId9"/>
    <p:sldId id="312" r:id="rId10"/>
    <p:sldId id="317" r:id="rId11"/>
    <p:sldId id="260" r:id="rId12"/>
    <p:sldId id="261" r:id="rId13"/>
    <p:sldId id="262" r:id="rId14"/>
    <p:sldId id="263" r:id="rId15"/>
    <p:sldId id="293" r:id="rId16"/>
    <p:sldId id="298" r:id="rId17"/>
    <p:sldId id="294" r:id="rId18"/>
    <p:sldId id="299" r:id="rId19"/>
    <p:sldId id="264" r:id="rId20"/>
    <p:sldId id="296" r:id="rId21"/>
    <p:sldId id="265" r:id="rId22"/>
    <p:sldId id="266" r:id="rId23"/>
    <p:sldId id="267" r:id="rId24"/>
    <p:sldId id="297" r:id="rId25"/>
    <p:sldId id="268" r:id="rId26"/>
    <p:sldId id="269" r:id="rId27"/>
    <p:sldId id="270" r:id="rId28"/>
    <p:sldId id="290" r:id="rId29"/>
    <p:sldId id="291" r:id="rId30"/>
    <p:sldId id="273" r:id="rId31"/>
    <p:sldId id="306" r:id="rId32"/>
    <p:sldId id="305" r:id="rId33"/>
    <p:sldId id="277" r:id="rId34"/>
    <p:sldId id="279" r:id="rId35"/>
    <p:sldId id="280" r:id="rId36"/>
    <p:sldId id="307" r:id="rId37"/>
    <p:sldId id="301" r:id="rId38"/>
    <p:sldId id="287" r:id="rId39"/>
    <p:sldId id="316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XxF6vqFHkyxyqmLHf2/loq0Fv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94684"/>
  </p:normalViewPr>
  <p:slideViewPr>
    <p:cSldViewPr snapToGrid="0">
      <p:cViewPr varScale="1">
        <p:scale>
          <a:sx n="78" d="100"/>
          <a:sy n="78" d="100"/>
        </p:scale>
        <p:origin x="82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ells-Murphy" userId="d4f79977a0d3fe39" providerId="LiveId" clId="{7CD90890-762B-47AB-901D-C6F5F8F27424}"/>
    <pc:docChg chg="undo custSel addSld modSld sldOrd">
      <pc:chgData name="Michael Kells-Murphy" userId="d4f79977a0d3fe39" providerId="LiveId" clId="{7CD90890-762B-47AB-901D-C6F5F8F27424}" dt="2026-07-10T11:13:33.465" v="52"/>
      <pc:docMkLst>
        <pc:docMk/>
      </pc:docMkLst>
      <pc:sldChg chg="ord">
        <pc:chgData name="Michael Kells-Murphy" userId="d4f79977a0d3fe39" providerId="LiveId" clId="{7CD90890-762B-47AB-901D-C6F5F8F27424}" dt="2026-07-10T11:11:54.534" v="46"/>
        <pc:sldMkLst>
          <pc:docMk/>
          <pc:sldMk cId="3034150342" sldId="303"/>
        </pc:sldMkLst>
      </pc:sldChg>
      <pc:sldChg chg="ord">
        <pc:chgData name="Michael Kells-Murphy" userId="d4f79977a0d3fe39" providerId="LiveId" clId="{7CD90890-762B-47AB-901D-C6F5F8F27424}" dt="2026-07-10T11:12:16.362" v="48"/>
        <pc:sldMkLst>
          <pc:docMk/>
          <pc:sldMk cId="3948772753" sldId="311"/>
        </pc:sldMkLst>
      </pc:sldChg>
      <pc:sldChg chg="ord">
        <pc:chgData name="Michael Kells-Murphy" userId="d4f79977a0d3fe39" providerId="LiveId" clId="{7CD90890-762B-47AB-901D-C6F5F8F27424}" dt="2026-07-10T11:12:50.811" v="50"/>
        <pc:sldMkLst>
          <pc:docMk/>
          <pc:sldMk cId="4114561932" sldId="312"/>
        </pc:sldMkLst>
      </pc:sldChg>
      <pc:sldChg chg="modSp mod">
        <pc:chgData name="Michael Kells-Murphy" userId="d4f79977a0d3fe39" providerId="LiveId" clId="{7CD90890-762B-47AB-901D-C6F5F8F27424}" dt="2026-07-10T10:54:22.403" v="36" actId="6549"/>
        <pc:sldMkLst>
          <pc:docMk/>
          <pc:sldMk cId="3654271558" sldId="314"/>
        </pc:sldMkLst>
        <pc:spChg chg="mod">
          <ac:chgData name="Michael Kells-Murphy" userId="d4f79977a0d3fe39" providerId="LiveId" clId="{7CD90890-762B-47AB-901D-C6F5F8F27424}" dt="2026-07-10T10:54:22.403" v="36" actId="6549"/>
          <ac:spMkLst>
            <pc:docMk/>
            <pc:sldMk cId="3654271558" sldId="314"/>
            <ac:spMk id="7" creationId="{1FA37A08-9E55-69DC-3460-6E4F275CD28F}"/>
          </ac:spMkLst>
        </pc:spChg>
      </pc:sldChg>
      <pc:sldChg chg="addSp delSp modSp new mod ord">
        <pc:chgData name="Michael Kells-Murphy" userId="d4f79977a0d3fe39" providerId="LiveId" clId="{7CD90890-762B-47AB-901D-C6F5F8F27424}" dt="2026-07-10T11:13:33.465" v="52"/>
        <pc:sldMkLst>
          <pc:docMk/>
          <pc:sldMk cId="763163460" sldId="317"/>
        </pc:sldMkLst>
        <pc:picChg chg="add del mod">
          <ac:chgData name="Michael Kells-Murphy" userId="d4f79977a0d3fe39" providerId="LiveId" clId="{7CD90890-762B-47AB-901D-C6F5F8F27424}" dt="2026-07-10T10:59:10.169" v="44" actId="478"/>
          <ac:picMkLst>
            <pc:docMk/>
            <pc:sldMk cId="763163460" sldId="317"/>
            <ac:picMk id="3" creationId="{745E0A25-3E31-9560-6C05-821B9E224ED0}"/>
          </ac:picMkLst>
        </pc:picChg>
        <pc:picChg chg="add del mod">
          <ac:chgData name="Michael Kells-Murphy" userId="d4f79977a0d3fe39" providerId="LiveId" clId="{7CD90890-762B-47AB-901D-C6F5F8F27424}" dt="2026-07-10T10:59:09.691" v="43" actId="22"/>
          <ac:picMkLst>
            <pc:docMk/>
            <pc:sldMk cId="763163460" sldId="317"/>
            <ac:picMk id="5" creationId="{B2B2B319-53A5-EEC5-362C-D03FD1A15C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f14e9f46c4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3f14e9f46c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f14e9f46c4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3f14e9f46c4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14e9f46c4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3f14e9f46c4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86B7CF62-6BEB-54C5-ED72-0BBA0EFB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14e9f46c4_1_68:notes">
            <a:extLst>
              <a:ext uri="{FF2B5EF4-FFF2-40B4-BE49-F238E27FC236}">
                <a16:creationId xmlns:a16="http://schemas.microsoft.com/office/drawing/2014/main" id="{DB93B214-728F-5742-BE1F-8B85147D4E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3f14e9f46c4_1_68:notes">
            <a:extLst>
              <a:ext uri="{FF2B5EF4-FFF2-40B4-BE49-F238E27FC236}">
                <a16:creationId xmlns:a16="http://schemas.microsoft.com/office/drawing/2014/main" id="{DB5B442E-84E3-EB88-045A-935B25114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10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15297AEA-33CE-CFF7-A045-3D25A3CA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14e9f46c4_1_68:notes">
            <a:extLst>
              <a:ext uri="{FF2B5EF4-FFF2-40B4-BE49-F238E27FC236}">
                <a16:creationId xmlns:a16="http://schemas.microsoft.com/office/drawing/2014/main" id="{BEA512E0-A86E-6473-F162-6BA204F88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3f14e9f46c4_1_68:notes">
            <a:extLst>
              <a:ext uri="{FF2B5EF4-FFF2-40B4-BE49-F238E27FC236}">
                <a16:creationId xmlns:a16="http://schemas.microsoft.com/office/drawing/2014/main" id="{8CD2857F-0E5C-E78A-5EA1-89C79F23B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0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DF13D73-D269-FDD2-9DDA-E34086A11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>
            <a:extLst>
              <a:ext uri="{FF2B5EF4-FFF2-40B4-BE49-F238E27FC236}">
                <a16:creationId xmlns:a16="http://schemas.microsoft.com/office/drawing/2014/main" id="{AE5FD9F4-517D-303F-0C18-46D0B9A66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23:notes">
            <a:extLst>
              <a:ext uri="{FF2B5EF4-FFF2-40B4-BE49-F238E27FC236}">
                <a16:creationId xmlns:a16="http://schemas.microsoft.com/office/drawing/2014/main" id="{47E30DEB-F843-2DFB-84E2-A3E0F8DD6A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35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f14e9f46c4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4" name="Google Shape;254;g3f14e9f46c4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14e9f46c4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3f14e9f46c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14e9f46c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3f14e9f46c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14e9f46c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3f14e9f46c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14e9f46c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3f14e9f46c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f14e9f46c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f14e9f46c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ening">
  <p:cSld name="Opening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B718"/>
          </a:solidFill>
          <a:ln w="15875" cap="flat" cmpd="sng">
            <a:solidFill>
              <a:srgbClr val="51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6"/>
          <p:cNvSpPr/>
          <p:nvPr/>
        </p:nvSpPr>
        <p:spPr>
          <a:xfrm>
            <a:off x="283029" y="268514"/>
            <a:ext cx="11676742" cy="6313715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2369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6401" y="-457200"/>
            <a:ext cx="10646230" cy="4956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6"/>
          <p:cNvSpPr txBox="1"/>
          <p:nvPr/>
        </p:nvSpPr>
        <p:spPr>
          <a:xfrm>
            <a:off x="580572" y="4498805"/>
            <a:ext cx="10755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Texas State Council</a:t>
            </a:r>
            <a:b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rgbClr val="171717"/>
                </a:solidFill>
              </a:rPr>
              <a:t>State Org. Meeting, </a:t>
            </a:r>
            <a:r>
              <a:rPr lang="en-US" sz="40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Houston TX</a:t>
            </a:r>
            <a:endParaRPr sz="5400" b="1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26"/>
          <p:cNvCxnSpPr/>
          <p:nvPr/>
        </p:nvCxnSpPr>
        <p:spPr>
          <a:xfrm>
            <a:off x="471714" y="4288971"/>
            <a:ext cx="11292115" cy="0"/>
          </a:xfrm>
          <a:prstGeom prst="straightConnector1">
            <a:avLst/>
          </a:prstGeom>
          <a:noFill/>
          <a:ln w="104775" cap="rnd" cmpd="sng">
            <a:solidFill>
              <a:srgbClr val="F7B718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7566-F5F6-F335-B786-C29D283A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32D8-D433-60B2-AB42-2BABF0DE7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C3D1-0D80-467E-2417-A59910C7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AF00B-CC1C-284E-FDBF-D736947E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E-294E-77AF-86FD-B4C682FF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AF37-B7CB-261E-954A-6930A473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A2061-3778-9BCC-3A78-F8E60C25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30D24-1CE2-75B3-EF3E-04B6FE1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489E-6CA5-9FCD-CC5D-40A6EC83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38EFD-7154-2F03-6CA1-565D39D6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D78A-6679-C45A-F0FC-78706156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63D9-28BE-775C-A87B-FDD25B10F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1077C-F633-661A-F1F2-56A330653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C89D1-122E-A96C-B845-DFAFBD8A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A4E5F-656E-FDFD-19F8-86D61854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65B42-A6BA-7E8D-B704-60633DA3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8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A0C4-ACCE-9ED1-8163-9F24E6EB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A911A-EB49-DA8A-A587-328581F8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A813-71AF-35C7-E120-6C1124C98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FE439-C279-42ED-1ED0-EDA1BFDFC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025FD-F01C-32B3-C3C1-9FC139FC0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F4DA9-7E67-2003-9185-D36C8C7A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C4700-3861-EAB9-ABBF-F81A42AF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CDFA1-4E39-4694-767A-3AECAC7F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04B2-CA8A-A1A5-F2E1-52F21017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B638C-787A-007C-57F1-A104512E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46362-C36F-D82D-0B5F-5C076116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7B547-529C-CE06-C4F5-7A1CD5EA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3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BF14D-E606-EE1D-AD36-E177DC7D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A3AD5-3D03-514B-AE01-0F0EC812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649C6-1DBD-7054-0F7B-2A269E65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9AAC-22C2-0D3F-7FC4-C4A4D5D3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B091-A100-9809-556C-CD90EB99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4E90A-4C71-8FD6-6E80-FF9E5EDD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A2A8C-1F8B-2E20-713D-262E96CA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E3CF1-646C-1AC7-8C6E-9862C85A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C7EB-C7D5-2CAF-AEAA-C79C3828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14DD-EC2A-8E19-0C2D-B4C6FE0F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3BB1B-2ADE-2AA1-8261-FBD860C52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51AD5-D1CF-C69C-1136-4A76C706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00089-486C-2FAE-C987-5C88F09B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5D2B8-7254-6EF7-B9E7-78CFA45A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C3B8C-A8CA-E9B4-F596-871253AB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A438-4996-546D-CC53-8C935C49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ED6A5-3822-BEAE-9C8F-AA7CA0430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5ACDD-7AFE-4208-D859-4BE8E7DF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5749-9389-C242-D27B-9A75BA08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26BCA-8B40-83D9-2AE9-2D35CBF0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4A3BA-3A93-F9AD-3B47-FC92E1402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C7B6E-E04E-C35B-C0FD-09B107769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3025-4E66-C0BB-A899-17CFD002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0761-B255-FE53-3C4D-DEB8CD6C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4A73-E275-4981-F2DC-A859B6E9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 Page">
  <p:cSld name="Empty P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786" y="5164143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82" y="5264810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3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 Page">
  <p:cSld name="Empty P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786" y="5164143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82" y="5264810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">
  <p:cSld name="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786" y="5164143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/>
          <p:nvPr/>
        </p:nvSpPr>
        <p:spPr>
          <a:xfrm>
            <a:off x="-2" y="1000192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1028822" y="127098"/>
            <a:ext cx="10058400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82" y="5283215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Points">
  <p:cSld name="Bullet Poin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786" y="5164143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-2" y="1000192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1066798" y="141732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1028822" y="127098"/>
            <a:ext cx="10058400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82" y="5277553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 Page">
  <p:cSld name="Object P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" name="Google Shape;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0998" y="5164143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1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3016317" y="1525653"/>
            <a:ext cx="6405063" cy="36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/>
          <p:nvPr/>
        </p:nvSpPr>
        <p:spPr>
          <a:xfrm>
            <a:off x="-2" y="1000192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1028822" y="127098"/>
            <a:ext cx="10058400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9" name="Google Shape;4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786" y="5164143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2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2"/>
          <p:cNvSpPr/>
          <p:nvPr/>
        </p:nvSpPr>
        <p:spPr>
          <a:xfrm>
            <a:off x="-2" y="1000192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999483" y="1499328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999483" y="2235610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3"/>
          </p:nvPr>
        </p:nvSpPr>
        <p:spPr>
          <a:xfrm>
            <a:off x="6120123" y="1499328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0B3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4"/>
          </p:nvPr>
        </p:nvSpPr>
        <p:spPr>
          <a:xfrm>
            <a:off x="6120123" y="2235610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1028822" y="127098"/>
            <a:ext cx="10058400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3" y="5294238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Page">
  <p:cSld name="Blank P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408C-7F9A-4F75-70CC-F921BD08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263DD-BF7C-7ECF-CB09-76605C623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AE5B6-FA1A-E42B-2954-C9C0664E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48E0-9215-2AE2-38D7-3B6FA26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D9A87-AACB-B2D2-C379-69CC11E1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1028822" y="127098"/>
            <a:ext cx="10058400" cy="82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/>
          <p:nvPr/>
        </p:nvSpPr>
        <p:spPr>
          <a:xfrm>
            <a:off x="0" y="6336348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8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56582" y="5164144"/>
            <a:ext cx="1235418" cy="12354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5"/>
          <p:cNvSpPr/>
          <p:nvPr/>
        </p:nvSpPr>
        <p:spPr>
          <a:xfrm>
            <a:off x="-1" y="6399561"/>
            <a:ext cx="12191999" cy="458439"/>
          </a:xfrm>
          <a:prstGeom prst="rect">
            <a:avLst/>
          </a:prstGeom>
          <a:solidFill>
            <a:srgbClr val="2369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5"/>
          <p:cNvSpPr/>
          <p:nvPr/>
        </p:nvSpPr>
        <p:spPr>
          <a:xfrm>
            <a:off x="-2" y="1000192"/>
            <a:ext cx="12192000" cy="63213"/>
          </a:xfrm>
          <a:prstGeom prst="rect">
            <a:avLst/>
          </a:prstGeom>
          <a:solidFill>
            <a:srgbClr val="F7B7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632" y="5264811"/>
            <a:ext cx="1055136" cy="10340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1E932-80E9-E623-E18A-27279BF2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3611-0C17-712F-FCB1-CFB1DC28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ABEB-28B4-237B-AF04-EB5A7E41D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5F9FF-2CA1-4970-AA23-2287FC1800A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7855-D3E3-A69A-7D4E-EA4304721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F7A59-112D-EF22-1997-C8D00C30F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04F6D-891A-4908-98A2-E605E4A2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kofc.org/download/assets/Faith+in+Action+Guidebook.pdf/0b943f74602711f1bdc35e41d328eae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fc.org/corleade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les.kofc.org/download/assets/Cor+Leader+Guide.pdf/c8be9008b37611f0918a5a1055d6c4c1" TargetMode="External"/><Relationship Id="rId4" Type="http://schemas.openxmlformats.org/officeDocument/2006/relationships/hyperlink" Target="https://www.kofc.org/resources/officer-resources/engagement/cor-leadership/cor-training-video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8578835/Columbian-Award-Applic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rveygizmolibrary.s3.amazonaws.com/library/479964/11935USCan1225ColumbianAwardReq_r3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8704420/11077-Fraternal-Benefits-Event-Council-Report-26-2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to.webcasts.com/viewer/event.jsp?ei=1764914&amp;tp_key=ff0a41d9b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8708120/District-Deputy-Annual-Report-on-Council-Status-FY-26-2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resources/officer-resources/administration/forms/18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apps.kofc.org/en/forms/spa/invite.html?lang=en&amp;form=1728C.02" TargetMode="External"/><Relationship Id="rId5" Type="http://schemas.openxmlformats.org/officeDocument/2006/relationships/hyperlink" Target="https://files.kofc.org/download/assets/Fraternal+Survey/faf604d67f7111f08462263cc8d175c9" TargetMode="External"/><Relationship Id="rId4" Type="http://schemas.openxmlformats.org/officeDocument/2006/relationships/hyperlink" Target="https://survey.alchemer.com/s3/8175658/Annual-Council-Audit-Report-v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resources/officer-resources/administration/training/operations-training-financ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kofc.org/download/assets/Council+Audit+Report+Worksheet.pdf/ea7d7258668711f18ae91a67b35cec5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rvey.alchemer.com/s3/8175658/Annual-Council-Audit-Report-v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4773150" y="6012075"/>
            <a:ext cx="2645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/>
              <a:t>July 11, 2026</a:t>
            </a:r>
            <a:endParaRPr sz="23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14e9f46c4_1_9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90" name="Google Shape;90;g3f14e9f46c4_1_9"/>
          <p:cNvSpPr txBox="1"/>
          <p:nvPr/>
        </p:nvSpPr>
        <p:spPr>
          <a:xfrm>
            <a:off x="158750" y="1176040"/>
            <a:ext cx="689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Requirements for the Award:</a:t>
            </a:r>
            <a:endParaRPr b="1" dirty="0"/>
          </a:p>
        </p:txBody>
      </p:sp>
      <p:sp>
        <p:nvSpPr>
          <p:cNvPr id="91" name="Google Shape;91;g3f14e9f46c4_1_9"/>
          <p:cNvSpPr txBox="1"/>
          <p:nvPr/>
        </p:nvSpPr>
        <p:spPr>
          <a:xfrm>
            <a:off x="1420825" y="1809450"/>
            <a:ext cx="101727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Father McGivney Award – No Changes</a:t>
            </a:r>
            <a:endParaRPr sz="2500" b="1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This award recognizes excellence in your council’s membership growth. To earn this award your council must meet or exceed its yearly membership quota. </a:t>
            </a:r>
            <a:endParaRPr sz="31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The quota is 6% increase in the council’s membership as of July 1 (intake only, minimum of five and maximum of fifteen). </a:t>
            </a:r>
            <a:endParaRPr sz="31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14e9f46c4_1_0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97" name="Google Shape;97;g3f14e9f46c4_1_0"/>
          <p:cNvSpPr txBox="1"/>
          <p:nvPr/>
        </p:nvSpPr>
        <p:spPr>
          <a:xfrm>
            <a:off x="158750" y="1176040"/>
            <a:ext cx="689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Requirements for the Award:</a:t>
            </a:r>
            <a:endParaRPr b="1" dirty="0"/>
          </a:p>
        </p:txBody>
      </p:sp>
      <p:sp>
        <p:nvSpPr>
          <p:cNvPr id="98" name="Google Shape;98;g3f14e9f46c4_1_0"/>
          <p:cNvSpPr txBox="1"/>
          <p:nvPr/>
        </p:nvSpPr>
        <p:spPr>
          <a:xfrm>
            <a:off x="933450" y="1699260"/>
            <a:ext cx="101727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Father McGivney Award</a:t>
            </a:r>
            <a:endParaRPr sz="2500" b="1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Your specific council quota can be found in Officers Online. There is no application for the Father McGivney Award. </a:t>
            </a:r>
            <a:endParaRPr sz="32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Eligibility is automatically determined by the Supreme Council.</a:t>
            </a:r>
            <a:br>
              <a:rPr lang="en-US" sz="18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343150" y="50800"/>
            <a:ext cx="71501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04" name="Google Shape;104;p4"/>
          <p:cNvSpPr txBox="1"/>
          <p:nvPr/>
        </p:nvSpPr>
        <p:spPr>
          <a:xfrm>
            <a:off x="158750" y="1176040"/>
            <a:ext cx="689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Requirements for the Award:</a:t>
            </a:r>
            <a:endParaRPr b="1" dirty="0"/>
          </a:p>
        </p:txBody>
      </p:sp>
      <p:sp>
        <p:nvSpPr>
          <p:cNvPr id="105" name="Google Shape;105;p4"/>
          <p:cNvSpPr txBox="1"/>
          <p:nvPr/>
        </p:nvSpPr>
        <p:spPr>
          <a:xfrm>
            <a:off x="1142350" y="1332710"/>
            <a:ext cx="101727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Father McGivney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Councils that attain Star Council status and achieve 200 percent of their gain goal will receive the </a:t>
            </a:r>
            <a:r>
              <a:rPr lang="en-US" sz="2800" u="sng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Double Star Council Award. </a:t>
            </a:r>
            <a:endParaRPr sz="2800" u="sng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Councils that achieve 300 percent of their gain goal will receive the </a:t>
            </a:r>
            <a:r>
              <a:rPr lang="en-US" sz="2800" u="sng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Triple Star Council Award.</a:t>
            </a:r>
            <a:br>
              <a:rPr lang="en-US" sz="2800" u="sng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u="sng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All membership transactions must be received, processed, recorded, and released at the Supreme Council office by </a:t>
            </a:r>
            <a:r>
              <a:rPr lang="en-US" sz="2800" u="sng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June 30.</a:t>
            </a:r>
            <a:endParaRPr sz="2400" u="sng" dirty="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2343150" y="50800"/>
            <a:ext cx="71501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11" name="Google Shape;111;p5"/>
          <p:cNvSpPr txBox="1"/>
          <p:nvPr/>
        </p:nvSpPr>
        <p:spPr>
          <a:xfrm>
            <a:off x="158749" y="1176050"/>
            <a:ext cx="108616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 – Online, 3 Steps </a:t>
            </a:r>
            <a:endParaRPr b="1" dirty="0"/>
          </a:p>
        </p:txBody>
      </p:sp>
      <p:sp>
        <p:nvSpPr>
          <p:cNvPr id="112" name="Google Shape;112;p5"/>
          <p:cNvSpPr txBox="1"/>
          <p:nvPr/>
        </p:nvSpPr>
        <p:spPr>
          <a:xfrm>
            <a:off x="1009650" y="1699252"/>
            <a:ext cx="10172700" cy="444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/>
              <a:t>Requirement 1: </a:t>
            </a:r>
            <a:r>
              <a:rPr lang="en-US" sz="2400" dirty="0"/>
              <a:t>Donate at least $500 as part of one of the following Faith in Action programs: ASAP, Food for Families, RSVP, or Coats for Kids. 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Requirement 2: </a:t>
            </a:r>
            <a:r>
              <a:rPr lang="en-US" sz="2400" dirty="0"/>
              <a:t>Complete 4 Faith in Action programs, one in each of the following categories: Faith, Family, Community, &amp; Life. You cannot claim programs / activities already submitted for requirement 1.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Requirement 3: </a:t>
            </a:r>
            <a:r>
              <a:rPr lang="en-US" sz="2400" dirty="0"/>
              <a:t>Conduct Cor monthly or 3 unique programs / activities: one to bring men closer to Christ, one to build fraternity (strengthen the bonds of friendship between the men of your council and/or parish) and one to support your parish or community. </a:t>
            </a:r>
            <a:endParaRPr lang="en-US"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F4DEB-E178-27F1-A122-9452AD2B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F0B87-350E-F49C-AEF5-B9633AC1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5" y="1928635"/>
            <a:ext cx="11393490" cy="2543530"/>
          </a:xfrm>
          <a:prstGeom prst="rect">
            <a:avLst/>
          </a:prstGeom>
        </p:spPr>
      </p:pic>
      <p:sp>
        <p:nvSpPr>
          <p:cNvPr id="4" name="Google Shape;111;p5">
            <a:extLst>
              <a:ext uri="{FF2B5EF4-FFF2-40B4-BE49-F238E27FC236}">
                <a16:creationId xmlns:a16="http://schemas.microsoft.com/office/drawing/2014/main" id="{72F7B6E0-7973-4179-0D91-133C294358B5}"/>
              </a:ext>
            </a:extLst>
          </p:cNvPr>
          <p:cNvSpPr txBox="1"/>
          <p:nvPr/>
        </p:nvSpPr>
        <p:spPr>
          <a:xfrm>
            <a:off x="158750" y="1176050"/>
            <a:ext cx="11290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 – Requirement #1:</a:t>
            </a:r>
            <a:endParaRPr b="1" dirty="0"/>
          </a:p>
        </p:txBody>
      </p:sp>
      <p:sp>
        <p:nvSpPr>
          <p:cNvPr id="5" name="Google Shape;110;p5">
            <a:extLst>
              <a:ext uri="{FF2B5EF4-FFF2-40B4-BE49-F238E27FC236}">
                <a16:creationId xmlns:a16="http://schemas.microsoft.com/office/drawing/2014/main" id="{D88A013C-BE45-5EB0-CD38-D8ADE0F253B5}"/>
              </a:ext>
            </a:extLst>
          </p:cNvPr>
          <p:cNvSpPr txBox="1"/>
          <p:nvPr/>
        </p:nvSpPr>
        <p:spPr>
          <a:xfrm>
            <a:off x="2343150" y="50800"/>
            <a:ext cx="71501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44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134E4-7193-7CD6-EBEE-776EAA9B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6"/>
            <a:ext cx="12192000" cy="68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F6CC6-B1F7-9591-5E09-55736896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125"/>
            <a:ext cx="12192000" cy="3295650"/>
          </a:xfrm>
          <a:prstGeom prst="rect">
            <a:avLst/>
          </a:prstGeom>
        </p:spPr>
      </p:pic>
      <p:sp>
        <p:nvSpPr>
          <p:cNvPr id="4" name="Google Shape;111;p5">
            <a:extLst>
              <a:ext uri="{FF2B5EF4-FFF2-40B4-BE49-F238E27FC236}">
                <a16:creationId xmlns:a16="http://schemas.microsoft.com/office/drawing/2014/main" id="{571DF2AF-39F0-A0CC-4795-8A17FBF57E5C}"/>
              </a:ext>
            </a:extLst>
          </p:cNvPr>
          <p:cNvSpPr txBox="1"/>
          <p:nvPr/>
        </p:nvSpPr>
        <p:spPr>
          <a:xfrm>
            <a:off x="158750" y="1176050"/>
            <a:ext cx="11290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 – Requirement #2:</a:t>
            </a:r>
            <a:endParaRPr b="1" dirty="0"/>
          </a:p>
        </p:txBody>
      </p:sp>
      <p:sp>
        <p:nvSpPr>
          <p:cNvPr id="5" name="Google Shape;117;g3f14e9f46c4_1_20">
            <a:extLst>
              <a:ext uri="{FF2B5EF4-FFF2-40B4-BE49-F238E27FC236}">
                <a16:creationId xmlns:a16="http://schemas.microsoft.com/office/drawing/2014/main" id="{9091DA8C-6C3B-0531-23C6-A123511BBFAF}"/>
              </a:ext>
            </a:extLst>
          </p:cNvPr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21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f14e9f46c4_1_20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18" name="Google Shape;118;g3f14e9f46c4_1_20"/>
          <p:cNvSpPr txBox="1"/>
          <p:nvPr/>
        </p:nvSpPr>
        <p:spPr>
          <a:xfrm>
            <a:off x="158750" y="1176050"/>
            <a:ext cx="818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Award:</a:t>
            </a:r>
            <a:endParaRPr b="1" dirty="0"/>
          </a:p>
        </p:txBody>
      </p:sp>
      <p:sp>
        <p:nvSpPr>
          <p:cNvPr id="119" name="Google Shape;119;g3f14e9f46c4_1_20"/>
          <p:cNvSpPr txBox="1"/>
          <p:nvPr/>
        </p:nvSpPr>
        <p:spPr>
          <a:xfrm>
            <a:off x="1009650" y="2264150"/>
            <a:ext cx="101727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171717"/>
                </a:solidFill>
              </a:rPr>
              <a:t>To qualify as Faith in Action programs, the council must run programs similar to those described in the </a:t>
            </a:r>
            <a:r>
              <a:rPr lang="en-US" sz="3400" u="sng" dirty="0">
                <a:solidFill>
                  <a:schemeClr val="hlink"/>
                </a:solidFill>
                <a:hlinkClick r:id="rId3"/>
              </a:rPr>
              <a:t>Faith in Action Program Guidebook</a:t>
            </a:r>
            <a:endParaRPr sz="34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BEBCB-326D-9007-241C-E720C03A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0"/>
            <a:ext cx="12192000" cy="68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10FC8-7C02-CA55-464A-152E7DB5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6" y="1205963"/>
            <a:ext cx="3419952" cy="4712471"/>
          </a:xfrm>
          <a:prstGeom prst="rect">
            <a:avLst/>
          </a:prstGeom>
        </p:spPr>
      </p:pic>
      <p:sp>
        <p:nvSpPr>
          <p:cNvPr id="5" name="Google Shape;89;g3f14e9f46c4_1_9">
            <a:extLst>
              <a:ext uri="{FF2B5EF4-FFF2-40B4-BE49-F238E27FC236}">
                <a16:creationId xmlns:a16="http://schemas.microsoft.com/office/drawing/2014/main" id="{54B32223-E112-FBB9-3C9E-86A1EA0B6271}"/>
              </a:ext>
            </a:extLst>
          </p:cNvPr>
          <p:cNvSpPr txBox="1"/>
          <p:nvPr/>
        </p:nvSpPr>
        <p:spPr>
          <a:xfrm>
            <a:off x="2520900" y="16166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65C16-6E2E-1B85-40D7-DD64C4F408A4}"/>
              </a:ext>
            </a:extLst>
          </p:cNvPr>
          <p:cNvSpPr txBox="1"/>
          <p:nvPr/>
        </p:nvSpPr>
        <p:spPr>
          <a:xfrm>
            <a:off x="5397911" y="2244060"/>
            <a:ext cx="5034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Congratulations Dallas!</a:t>
            </a:r>
          </a:p>
          <a:p>
            <a:endParaRPr lang="en-US" sz="2400" b="1" dirty="0"/>
          </a:p>
          <a:p>
            <a:r>
              <a:rPr lang="en-US" sz="2400" b="1" dirty="0"/>
              <a:t>Outstanding Work In 2025-2026!   </a:t>
            </a:r>
          </a:p>
          <a:p>
            <a:endParaRPr lang="en-US" sz="2400" b="1" dirty="0"/>
          </a:p>
          <a:p>
            <a:r>
              <a:rPr lang="en-US" sz="2400" b="1" dirty="0"/>
              <a:t>Now - Let’s do it again!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14e9f46c4_1_32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25" name="Google Shape;125;g3f14e9f46c4_1_32"/>
          <p:cNvSpPr txBox="1"/>
          <p:nvPr/>
        </p:nvSpPr>
        <p:spPr>
          <a:xfrm>
            <a:off x="158749" y="1176050"/>
            <a:ext cx="112236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 – Requirement #3 </a:t>
            </a:r>
            <a:endParaRPr b="1" dirty="0"/>
          </a:p>
        </p:txBody>
      </p:sp>
      <p:sp>
        <p:nvSpPr>
          <p:cNvPr id="126" name="Google Shape;126;g3f14e9f46c4_1_32"/>
          <p:cNvSpPr txBox="1"/>
          <p:nvPr/>
        </p:nvSpPr>
        <p:spPr>
          <a:xfrm>
            <a:off x="1118575" y="1689750"/>
            <a:ext cx="10172700" cy="28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171717"/>
                </a:solidFill>
              </a:rPr>
              <a:t>These programs / activities can be unique to the council and do not need to be Faith in Action programs. You cannot claim programs / activities already submitted for requirements 1 and 2.</a:t>
            </a:r>
            <a:r>
              <a:rPr lang="en-US" sz="2500" dirty="0">
                <a:solidFill>
                  <a:srgbClr val="171717"/>
                </a:solidFill>
              </a:rPr>
              <a:t> </a:t>
            </a:r>
            <a:endParaRPr sz="2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14e9f46c4_1_45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32" name="Google Shape;132;g3f14e9f46c4_1_45"/>
          <p:cNvSpPr txBox="1"/>
          <p:nvPr/>
        </p:nvSpPr>
        <p:spPr>
          <a:xfrm>
            <a:off x="158750" y="1176050"/>
            <a:ext cx="882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Award:</a:t>
            </a:r>
            <a:endParaRPr b="1" dirty="0"/>
          </a:p>
        </p:txBody>
      </p:sp>
      <p:sp>
        <p:nvSpPr>
          <p:cNvPr id="133" name="Google Shape;133;g3f14e9f46c4_1_45"/>
          <p:cNvSpPr txBox="1"/>
          <p:nvPr/>
        </p:nvSpPr>
        <p:spPr>
          <a:xfrm>
            <a:off x="1118575" y="1689750"/>
            <a:ext cx="10172700" cy="4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71717"/>
                </a:solidFill>
              </a:rPr>
              <a:t>Conducting Cor satisfies all three of the program/activity criteria for requirement 3. Councils must implement and sustain Cor gatherings that feature prayer, formation, and fraternity at least once per month. </a:t>
            </a:r>
            <a:endParaRPr sz="28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To qualify, Cor must be implemented starting on or before </a:t>
            </a:r>
            <a:r>
              <a:rPr lang="en-US" sz="2600" u="sng" dirty="0">
                <a:solidFill>
                  <a:srgbClr val="171717"/>
                </a:solidFill>
              </a:rPr>
              <a:t>April 1st </a:t>
            </a:r>
            <a:r>
              <a:rPr lang="en-US" sz="2600" dirty="0">
                <a:solidFill>
                  <a:srgbClr val="171717"/>
                </a:solidFill>
              </a:rPr>
              <a:t>with plans for long-term sustainability.</a:t>
            </a:r>
            <a:r>
              <a:rPr lang="en-US" sz="2400" dirty="0">
                <a:solidFill>
                  <a:srgbClr val="171717"/>
                </a:solidFill>
              </a:rPr>
              <a:t> </a:t>
            </a:r>
            <a:endParaRPr sz="24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14e9f46c4_1_52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39" name="Google Shape;139;g3f14e9f46c4_1_52"/>
          <p:cNvSpPr txBox="1"/>
          <p:nvPr/>
        </p:nvSpPr>
        <p:spPr>
          <a:xfrm>
            <a:off x="158750" y="1176050"/>
            <a:ext cx="813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Award:</a:t>
            </a:r>
            <a:endParaRPr b="1" dirty="0"/>
          </a:p>
        </p:txBody>
      </p:sp>
      <p:sp>
        <p:nvSpPr>
          <p:cNvPr id="140" name="Google Shape;140;g3f14e9f46c4_1_52"/>
          <p:cNvSpPr txBox="1"/>
          <p:nvPr/>
        </p:nvSpPr>
        <p:spPr>
          <a:xfrm>
            <a:off x="1118575" y="1741968"/>
            <a:ext cx="101727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Cor may be held in conjunction with an additional men’s ministry and pull from non-KofC content. 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 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For additional information on Cor and its structure, visit </a:t>
            </a:r>
            <a:r>
              <a:rPr lang="en-US" sz="2600" u="sng" dirty="0">
                <a:solidFill>
                  <a:schemeClr val="hlink"/>
                </a:solidFill>
                <a:hlinkClick r:id="rId3"/>
              </a:rPr>
              <a:t>kofc.org/corleaders</a:t>
            </a:r>
            <a:r>
              <a:rPr lang="en-US" sz="2600" dirty="0">
                <a:solidFill>
                  <a:srgbClr val="171717"/>
                </a:solidFill>
              </a:rPr>
              <a:t> ,view the </a:t>
            </a:r>
            <a:r>
              <a:rPr lang="en-US" sz="2600" u="sng" dirty="0">
                <a:solidFill>
                  <a:schemeClr val="hlink"/>
                </a:solidFill>
                <a:hlinkClick r:id="rId4"/>
              </a:rPr>
              <a:t>Cor Startup Videos </a:t>
            </a:r>
            <a:r>
              <a:rPr lang="en-US" sz="2600" dirty="0">
                <a:solidFill>
                  <a:srgbClr val="171717"/>
                </a:solidFill>
              </a:rPr>
              <a:t> and Cor Leader Guide </a:t>
            </a:r>
            <a:r>
              <a:rPr lang="en-US" sz="2600" u="sng" dirty="0">
                <a:solidFill>
                  <a:schemeClr val="hlink"/>
                </a:solidFill>
                <a:hlinkClick r:id="rId5"/>
              </a:rPr>
              <a:t>Cor Leader Guide</a:t>
            </a:r>
            <a:r>
              <a:rPr lang="en-US" sz="2600" dirty="0">
                <a:solidFill>
                  <a:srgbClr val="171717"/>
                </a:solidFill>
              </a:rPr>
              <a:t>, and contact your State EFF Director. 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If you choose this option, you must include the name and email address of your council Evangelization and Faith Formation (EFF) Director. </a:t>
            </a:r>
            <a:endParaRPr sz="2600" dirty="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75A27-1550-3420-3F5F-9539C65A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1057274"/>
            <a:ext cx="9915525" cy="5210176"/>
          </a:xfrm>
          <a:prstGeom prst="rect">
            <a:avLst/>
          </a:prstGeom>
        </p:spPr>
      </p:pic>
      <p:sp>
        <p:nvSpPr>
          <p:cNvPr id="4" name="Google Shape;124;g3f14e9f46c4_1_32">
            <a:extLst>
              <a:ext uri="{FF2B5EF4-FFF2-40B4-BE49-F238E27FC236}">
                <a16:creationId xmlns:a16="http://schemas.microsoft.com/office/drawing/2014/main" id="{02170C55-639C-719B-5FE0-9FA989075108}"/>
              </a:ext>
            </a:extLst>
          </p:cNvPr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85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14e9f46c4_1_38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46" name="Google Shape;146;g3f14e9f46c4_1_38"/>
          <p:cNvSpPr txBox="1"/>
          <p:nvPr/>
        </p:nvSpPr>
        <p:spPr>
          <a:xfrm>
            <a:off x="158750" y="1176050"/>
            <a:ext cx="868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Columbian Award:</a:t>
            </a:r>
            <a:endParaRPr dirty="0"/>
          </a:p>
        </p:txBody>
      </p:sp>
      <p:sp>
        <p:nvSpPr>
          <p:cNvPr id="147" name="Google Shape;147;g3f14e9f46c4_1_38"/>
          <p:cNvSpPr txBox="1"/>
          <p:nvPr/>
        </p:nvSpPr>
        <p:spPr>
          <a:xfrm>
            <a:off x="1118575" y="1689750"/>
            <a:ext cx="101727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The </a:t>
            </a:r>
            <a:r>
              <a:rPr lang="en-US" sz="2600" i="1" dirty="0">
                <a:solidFill>
                  <a:srgbClr val="171717"/>
                </a:solidFill>
              </a:rPr>
              <a:t>online application</a:t>
            </a:r>
            <a:r>
              <a:rPr lang="en-US" sz="2600" dirty="0">
                <a:solidFill>
                  <a:srgbClr val="171717"/>
                </a:solidFill>
              </a:rPr>
              <a:t> can be found at kofc.org/forms or by clicking on this link </a:t>
            </a:r>
            <a:r>
              <a:rPr lang="en-US" sz="2600" u="sng" dirty="0">
                <a:solidFill>
                  <a:schemeClr val="hlink"/>
                </a:solidFill>
                <a:hlinkClick r:id="rId3"/>
              </a:rPr>
              <a:t>Online Columbian Award Application</a:t>
            </a:r>
            <a:r>
              <a:rPr lang="en-US" sz="2600" dirty="0">
                <a:solidFill>
                  <a:srgbClr val="171717"/>
                </a:solidFill>
              </a:rPr>
              <a:t>  (#SP-7)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A completed</a:t>
            </a:r>
            <a:r>
              <a:rPr lang="en-US" sz="2600" dirty="0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6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(#SP-7) must be received by the Supreme Council office by June 30 in order to earn this award.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171717"/>
              </a:solidFill>
            </a:endParaRPr>
          </a:p>
          <a:p>
            <a:pPr lvl="0"/>
            <a:r>
              <a:rPr lang="en-US" sz="2600" dirty="0">
                <a:hlinkClick r:id="rId4"/>
              </a:rPr>
              <a:t>United States and Canada Requirements</a:t>
            </a:r>
            <a:r>
              <a:rPr lang="en-US" sz="2600" dirty="0"/>
              <a:t>   </a:t>
            </a:r>
            <a:endParaRPr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343150" y="50800"/>
            <a:ext cx="71501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158750" y="1176050"/>
            <a:ext cx="880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Founders Award:</a:t>
            </a:r>
            <a:endParaRPr b="1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1174750" y="1636375"/>
            <a:ext cx="9842500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T</a:t>
            </a:r>
            <a:r>
              <a:rPr lang="en-US" sz="26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he Founders’ Award recognizes excellence the promotion of our insurance and fraternal benefits. </a:t>
            </a:r>
            <a:endParaRPr sz="26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All councils must have </a:t>
            </a:r>
            <a:r>
              <a:rPr lang="en-US" sz="2600" u="sng" dirty="0">
                <a:solidFill>
                  <a:srgbClr val="171717"/>
                </a:solidFill>
              </a:rPr>
              <a:t>10 percent </a:t>
            </a:r>
            <a:r>
              <a:rPr lang="en-US" sz="2600" dirty="0">
                <a:solidFill>
                  <a:srgbClr val="171717"/>
                </a:solidFill>
              </a:rPr>
              <a:t>of their </a:t>
            </a:r>
            <a:r>
              <a:rPr lang="en-US" sz="2600" u="sng" dirty="0">
                <a:solidFill>
                  <a:srgbClr val="171717"/>
                </a:solidFill>
              </a:rPr>
              <a:t>Associate Members</a:t>
            </a:r>
            <a:r>
              <a:rPr lang="en-US" sz="2600" dirty="0">
                <a:solidFill>
                  <a:srgbClr val="171717"/>
                </a:solidFill>
              </a:rPr>
              <a:t>, 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(Min 5 / Max 15), meet with a Field Agent or a General Agent and have a Financial Review, either in person or via a virtual meeting.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Insured Member Vs. Associate Member?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Exemplified Member of the Order &amp; Council - regardless of degree level - not holding a </a:t>
            </a:r>
            <a:r>
              <a:rPr lang="en-US" sz="2600" dirty="0" err="1">
                <a:solidFill>
                  <a:srgbClr val="171717"/>
                </a:solidFill>
              </a:rPr>
              <a:t>KofC</a:t>
            </a:r>
            <a:r>
              <a:rPr lang="en-US" sz="2600" dirty="0">
                <a:solidFill>
                  <a:srgbClr val="171717"/>
                </a:solidFill>
              </a:rPr>
              <a:t> financial or insurance product.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14e9f46c4_1_68"/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60" name="Google Shape;160;g3f14e9f46c4_1_68"/>
          <p:cNvSpPr txBox="1"/>
          <p:nvPr/>
        </p:nvSpPr>
        <p:spPr>
          <a:xfrm>
            <a:off x="149225" y="1075130"/>
            <a:ext cx="896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Requirements for the Founders Award:</a:t>
            </a:r>
            <a:endParaRPr b="1" dirty="0"/>
          </a:p>
        </p:txBody>
      </p:sp>
      <p:sp>
        <p:nvSpPr>
          <p:cNvPr id="161" name="Google Shape;161;g3f14e9f46c4_1_68"/>
          <p:cNvSpPr txBox="1"/>
          <p:nvPr/>
        </p:nvSpPr>
        <p:spPr>
          <a:xfrm>
            <a:off x="1038225" y="1699260"/>
            <a:ext cx="10553700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A council with 74 Associate Members would have a quota of 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Coordinate with the Field Agent to track financial reviews completed.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71717"/>
              </a:solidFill>
            </a:endParaRPr>
          </a:p>
          <a:p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WGK will still be required to submit form #11077.</a:t>
            </a:r>
          </a:p>
          <a:p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Member/Agent Meeting Report (26-27)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Only available online.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171717"/>
                </a:solidFill>
              </a:rPr>
              <a:t>New Founder’s Award Explained: </a:t>
            </a:r>
            <a:r>
              <a:rPr lang="en-US" sz="2600" u="sng" dirty="0">
                <a:solidFill>
                  <a:schemeClr val="hlink"/>
                </a:solidFill>
                <a:hlinkClick r:id="rId4"/>
              </a:rPr>
              <a:t>New FBE Training</a:t>
            </a:r>
            <a:endParaRPr sz="2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FED4E813-EE38-89F5-EF8A-3305AF81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14e9f46c4_1_68">
            <a:extLst>
              <a:ext uri="{FF2B5EF4-FFF2-40B4-BE49-F238E27FC236}">
                <a16:creationId xmlns:a16="http://schemas.microsoft.com/office/drawing/2014/main" id="{E00072D6-B563-7F38-5AC0-A1C0C906D30A}"/>
              </a:ext>
            </a:extLst>
          </p:cNvPr>
          <p:cNvSpPr txBox="1"/>
          <p:nvPr/>
        </p:nvSpPr>
        <p:spPr>
          <a:xfrm>
            <a:off x="1976284" y="50800"/>
            <a:ext cx="90917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District / All Star District</a:t>
            </a:r>
            <a:endParaRPr sz="4800" dirty="0"/>
          </a:p>
        </p:txBody>
      </p:sp>
      <p:sp>
        <p:nvSpPr>
          <p:cNvPr id="161" name="Google Shape;161;g3f14e9f46c4_1_68">
            <a:extLst>
              <a:ext uri="{FF2B5EF4-FFF2-40B4-BE49-F238E27FC236}">
                <a16:creationId xmlns:a16="http://schemas.microsoft.com/office/drawing/2014/main" id="{28A7CDF7-E83A-E9C7-C0AD-4D9D67EBB3AC}"/>
              </a:ext>
            </a:extLst>
          </p:cNvPr>
          <p:cNvSpPr txBox="1"/>
          <p:nvPr/>
        </p:nvSpPr>
        <p:spPr>
          <a:xfrm>
            <a:off x="895350" y="1292860"/>
            <a:ext cx="10172700" cy="604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/>
              <a:t>STAR DISTRICT AWARD  (Silver Medal)</a:t>
            </a:r>
            <a:endParaRPr lang="en-US" sz="1800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District Deputies are also recognized for excellence by Supreme. Criterion for this award is: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Meet 70% of the District Membership goal.</a:t>
            </a:r>
          </a:p>
          <a:p>
            <a:pPr lvl="0"/>
            <a:r>
              <a:rPr lang="en-US" sz="2400" dirty="0"/>
              <a:t>50% of the Councils achieve the Founder’s Award.</a:t>
            </a:r>
          </a:p>
          <a:p>
            <a:pPr lvl="0"/>
            <a:endParaRPr lang="en-US" sz="2400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District Deputy Report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 944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of his councils prior to September 15.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Have at least </a:t>
            </a:r>
            <a:r>
              <a:rPr lang="en-US" sz="2400" u="sng" dirty="0"/>
              <a:t>two</a:t>
            </a:r>
            <a:r>
              <a:rPr lang="en-US" sz="2400" dirty="0"/>
              <a:t> councils in the district earn Star Council.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9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F36D56EF-F1FD-D784-A9AE-EDC4AB95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14e9f46c4_1_68">
            <a:extLst>
              <a:ext uri="{FF2B5EF4-FFF2-40B4-BE49-F238E27FC236}">
                <a16:creationId xmlns:a16="http://schemas.microsoft.com/office/drawing/2014/main" id="{97A87D6F-BDD0-67C6-8423-557E0DF1D830}"/>
              </a:ext>
            </a:extLst>
          </p:cNvPr>
          <p:cNvSpPr txBox="1"/>
          <p:nvPr/>
        </p:nvSpPr>
        <p:spPr>
          <a:xfrm>
            <a:off x="2163097" y="50800"/>
            <a:ext cx="89049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District / All Star District</a:t>
            </a:r>
            <a:endParaRPr sz="4800" dirty="0"/>
          </a:p>
        </p:txBody>
      </p:sp>
      <p:sp>
        <p:nvSpPr>
          <p:cNvPr id="161" name="Google Shape;161;g3f14e9f46c4_1_68">
            <a:extLst>
              <a:ext uri="{FF2B5EF4-FFF2-40B4-BE49-F238E27FC236}">
                <a16:creationId xmlns:a16="http://schemas.microsoft.com/office/drawing/2014/main" id="{D0B0C24F-BC9E-DFB5-08B8-3FDCEB043A21}"/>
              </a:ext>
            </a:extLst>
          </p:cNvPr>
          <p:cNvSpPr txBox="1"/>
          <p:nvPr/>
        </p:nvSpPr>
        <p:spPr>
          <a:xfrm>
            <a:off x="895349" y="1157394"/>
            <a:ext cx="10980561" cy="53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/>
              <a:t>ALL STAR DISTRICT AWARD  (Gold Medal)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District Deputies are also recognized for excellence by Supreme. </a:t>
            </a:r>
          </a:p>
          <a:p>
            <a:r>
              <a:rPr lang="en-US" sz="2800" dirty="0"/>
              <a:t>Criterion for this award is:</a:t>
            </a:r>
          </a:p>
          <a:p>
            <a:endParaRPr lang="en-US" sz="2800" dirty="0"/>
          </a:p>
          <a:p>
            <a:r>
              <a:rPr lang="en-US" sz="2800" dirty="0"/>
              <a:t>Earn Star District.</a:t>
            </a:r>
          </a:p>
          <a:p>
            <a:endParaRPr lang="en-US" sz="2800" dirty="0"/>
          </a:p>
          <a:p>
            <a:pPr lvl="0"/>
            <a:r>
              <a:rPr lang="en-US" sz="2800" dirty="0"/>
              <a:t>All councils in your District must earn Star Council.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4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0300"/>
            <a:ext cx="12192001" cy="677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9;g3f14e9f46c4_1_68">
            <a:extLst>
              <a:ext uri="{FF2B5EF4-FFF2-40B4-BE49-F238E27FC236}">
                <a16:creationId xmlns:a16="http://schemas.microsoft.com/office/drawing/2014/main" id="{8DF90A3D-6989-D8F7-8E3F-40DC2C4A3203}"/>
              </a:ext>
            </a:extLst>
          </p:cNvPr>
          <p:cNvSpPr txBox="1"/>
          <p:nvPr/>
        </p:nvSpPr>
        <p:spPr>
          <a:xfrm>
            <a:off x="2343150" y="50800"/>
            <a:ext cx="8724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Councils – Dallas </a:t>
            </a:r>
            <a:endParaRPr dirty="0"/>
          </a:p>
        </p:txBody>
      </p:sp>
      <p:sp>
        <p:nvSpPr>
          <p:cNvPr id="5" name="Google Shape;146;g3f14e9f46c4_1_38">
            <a:extLst>
              <a:ext uri="{FF2B5EF4-FFF2-40B4-BE49-F238E27FC236}">
                <a16:creationId xmlns:a16="http://schemas.microsoft.com/office/drawing/2014/main" id="{28AD4A42-AEFA-D9DA-29BF-050655BF7E79}"/>
              </a:ext>
            </a:extLst>
          </p:cNvPr>
          <p:cNvSpPr txBox="1"/>
          <p:nvPr/>
        </p:nvSpPr>
        <p:spPr>
          <a:xfrm>
            <a:off x="158750" y="1176050"/>
            <a:ext cx="8687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As of 6/26: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79BE6-2401-04F3-75DB-F56E8A97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71" y="1071716"/>
            <a:ext cx="6007509" cy="5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4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g3f14e9f46c4_1_68">
            <a:extLst>
              <a:ext uri="{FF2B5EF4-FFF2-40B4-BE49-F238E27FC236}">
                <a16:creationId xmlns:a16="http://schemas.microsoft.com/office/drawing/2014/main" id="{1D0469B7-3F2A-968C-52FE-E78ACB80596A}"/>
              </a:ext>
            </a:extLst>
          </p:cNvPr>
          <p:cNvSpPr txBox="1"/>
          <p:nvPr/>
        </p:nvSpPr>
        <p:spPr>
          <a:xfrm>
            <a:off x="1609725" y="50800"/>
            <a:ext cx="94583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Tracker – Council Lookup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7548-BD50-04CA-2559-D8495A82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8" y="1095375"/>
            <a:ext cx="7549132" cy="5272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B73A58-685E-E81A-3EA3-222BDF4EEFAE}"/>
              </a:ext>
            </a:extLst>
          </p:cNvPr>
          <p:cNvSpPr txBox="1"/>
          <p:nvPr/>
        </p:nvSpPr>
        <p:spPr>
          <a:xfrm>
            <a:off x="9629775" y="2867025"/>
            <a:ext cx="192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Council # 12153</a:t>
            </a:r>
          </a:p>
        </p:txBody>
      </p:sp>
    </p:spTree>
    <p:extLst>
      <p:ext uri="{BB962C8B-B14F-4D97-AF65-F5344CB8AC3E}">
        <p14:creationId xmlns:p14="http://schemas.microsoft.com/office/powerpoint/2010/main" val="1397261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9;g3f14e9f46c4_1_68">
            <a:extLst>
              <a:ext uri="{FF2B5EF4-FFF2-40B4-BE49-F238E27FC236}">
                <a16:creationId xmlns:a16="http://schemas.microsoft.com/office/drawing/2014/main" id="{83EB9DAC-5685-2180-98B8-C783E8C30F05}"/>
              </a:ext>
            </a:extLst>
          </p:cNvPr>
          <p:cNvSpPr txBox="1"/>
          <p:nvPr/>
        </p:nvSpPr>
        <p:spPr>
          <a:xfrm>
            <a:off x="1609725" y="50800"/>
            <a:ext cx="94583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Tracker – District Lookup</a:t>
            </a: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B2B537-1484-95BB-D6A5-69EB81F6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54" y="1047750"/>
            <a:ext cx="8005045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A858D3-55F8-F34F-61BC-DF53713E09CB}"/>
              </a:ext>
            </a:extLst>
          </p:cNvPr>
          <p:cNvSpPr txBox="1"/>
          <p:nvPr/>
        </p:nvSpPr>
        <p:spPr>
          <a:xfrm>
            <a:off x="9629775" y="2867025"/>
            <a:ext cx="192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District # 111 </a:t>
            </a:r>
          </a:p>
        </p:txBody>
      </p:sp>
    </p:spTree>
    <p:extLst>
      <p:ext uri="{BB962C8B-B14F-4D97-AF65-F5344CB8AC3E}">
        <p14:creationId xmlns:p14="http://schemas.microsoft.com/office/powerpoint/2010/main" val="107937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FF5B6-5C52-7BEC-C7D9-E6D167609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19" y="600892"/>
            <a:ext cx="11213362" cy="41330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62725-5226-1A20-9CF4-D2C4B5782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0" y="0"/>
            <a:ext cx="10567720" cy="51341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53ABD6-3B4A-A002-3655-11157A92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4" y="757647"/>
            <a:ext cx="11794508" cy="37337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75D3C1-5492-77F5-FBFB-6774A4B2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6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g3f14e9f46c4_1_68">
            <a:extLst>
              <a:ext uri="{FF2B5EF4-FFF2-40B4-BE49-F238E27FC236}">
                <a16:creationId xmlns:a16="http://schemas.microsoft.com/office/drawing/2014/main" id="{E5DC9F86-6A45-34FA-AAFF-2D291DF88E38}"/>
              </a:ext>
            </a:extLst>
          </p:cNvPr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7" name="Google Shape;160;g3f14e9f46c4_1_68">
            <a:extLst>
              <a:ext uri="{FF2B5EF4-FFF2-40B4-BE49-F238E27FC236}">
                <a16:creationId xmlns:a16="http://schemas.microsoft.com/office/drawing/2014/main" id="{56E756E8-A34C-B7E7-05C2-F3EA31D2D051}"/>
              </a:ext>
            </a:extLst>
          </p:cNvPr>
          <p:cNvSpPr txBox="1"/>
          <p:nvPr/>
        </p:nvSpPr>
        <p:spPr>
          <a:xfrm>
            <a:off x="1104900" y="1372275"/>
            <a:ext cx="9982199" cy="597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Fraternal Planner &amp; the Fraternal Excellence Guide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Protocol, Meetings, Ceremonials Guide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Faith in Action Guidebook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Officers Online Infographic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Suggested Training by Office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Fishers of Men Guide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Cor Leader &amp; Formation Content Guides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Working with Men’s Ministries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171717"/>
                </a:solidFill>
              </a:rPr>
              <a:t>Supreme Fraternal Leader Advisory, FLA Webinars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171717"/>
                </a:solidFill>
              </a:rPr>
              <a:t>State Deputy – Finish Line, State Director Reports, Diocesan Deputy &amp; Program Chair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171717"/>
                </a:solidFill>
              </a:rPr>
              <a:t>kofc.org, tkofc.org, kofcdallas.org    </a:t>
            </a:r>
            <a:endParaRPr lang="en-US" sz="2600" b="1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71717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71717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1" dirty="0"/>
          </a:p>
        </p:txBody>
      </p:sp>
      <p:sp>
        <p:nvSpPr>
          <p:cNvPr id="9" name="Google Shape;160;g3f14e9f46c4_1_68">
            <a:extLst>
              <a:ext uri="{FF2B5EF4-FFF2-40B4-BE49-F238E27FC236}">
                <a16:creationId xmlns:a16="http://schemas.microsoft.com/office/drawing/2014/main" id="{FC001943-3E1D-E2B7-A665-49FE5E9DA8CC}"/>
              </a:ext>
            </a:extLst>
          </p:cNvPr>
          <p:cNvSpPr txBox="1"/>
          <p:nvPr/>
        </p:nvSpPr>
        <p:spPr>
          <a:xfrm>
            <a:off x="0" y="974200"/>
            <a:ext cx="896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71717"/>
                </a:solidFill>
              </a:rPr>
              <a:t>Additional Resources for Success</a:t>
            </a:r>
            <a:r>
              <a:rPr lang="en-US" sz="2800" b="1" dirty="0">
                <a:solidFill>
                  <a:srgbClr val="171717"/>
                </a:solidFill>
              </a:rPr>
              <a:t>: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456585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/>
        </p:nvSpPr>
        <p:spPr>
          <a:xfrm>
            <a:off x="3215250" y="0"/>
            <a:ext cx="5761500" cy="64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Division 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Austin                                    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Dallas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Fort Worth 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Galv/Houston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 Antonio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sng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Division 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Brownsville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Corpus Christi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 Angelo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Victoria</a:t>
            </a: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Paso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3f14e9f46c4_1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529" y="1103073"/>
            <a:ext cx="10235686" cy="432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AAB0C-ABE7-347A-D635-BBCE6487E6BF}"/>
              </a:ext>
            </a:extLst>
          </p:cNvPr>
          <p:cNvSpPr txBox="1"/>
          <p:nvPr/>
        </p:nvSpPr>
        <p:spPr>
          <a:xfrm>
            <a:off x="2232211" y="272076"/>
            <a:ext cx="806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 Council Team Assigned Districts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BC34A-EFE3-B785-3F16-4D3C48E9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D81DDFD-94B7-58A6-2E64-6522C3E26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;g3f14e9f46c4_0_0">
            <a:extLst>
              <a:ext uri="{FF2B5EF4-FFF2-40B4-BE49-F238E27FC236}">
                <a16:creationId xmlns:a16="http://schemas.microsoft.com/office/drawing/2014/main" id="{D70C635C-76A5-3CAE-0D0E-CD94CAA04E3F}"/>
              </a:ext>
            </a:extLst>
          </p:cNvPr>
          <p:cNvSpPr txBox="1"/>
          <p:nvPr/>
        </p:nvSpPr>
        <p:spPr>
          <a:xfrm>
            <a:off x="539750" y="50800"/>
            <a:ext cx="1128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Google Shape;76;g3f14e9f46c4_0_0">
            <a:extLst>
              <a:ext uri="{FF2B5EF4-FFF2-40B4-BE49-F238E27FC236}">
                <a16:creationId xmlns:a16="http://schemas.microsoft.com/office/drawing/2014/main" id="{BB590F51-CF21-DBD2-990B-40746067979B}"/>
              </a:ext>
            </a:extLst>
          </p:cNvPr>
          <p:cNvSpPr txBox="1"/>
          <p:nvPr/>
        </p:nvSpPr>
        <p:spPr>
          <a:xfrm>
            <a:off x="971550" y="872235"/>
            <a:ext cx="961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Requirements for the Award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kumimoji="0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Google Shape;77;g3f14e9f46c4_0_0">
            <a:extLst>
              <a:ext uri="{FF2B5EF4-FFF2-40B4-BE49-F238E27FC236}">
                <a16:creationId xmlns:a16="http://schemas.microsoft.com/office/drawing/2014/main" id="{1FA37A08-9E55-69DC-3460-6E4F275CD28F}"/>
              </a:ext>
            </a:extLst>
          </p:cNvPr>
          <p:cNvSpPr txBox="1"/>
          <p:nvPr/>
        </p:nvSpPr>
        <p:spPr>
          <a:xfrm>
            <a:off x="1263600" y="1339670"/>
            <a:ext cx="10928400" cy="43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300"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Officers Chosen for the Term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(#185),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6/30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E91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300"/>
              <a:buFont typeface="Arial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Program Personnel Report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(#365),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6/30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300"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300"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Audit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(#1295), by </a:t>
            </a:r>
            <a:r>
              <a:rPr lang="en-US" sz="3200" u="sng" kern="1200" dirty="0">
                <a:solidFill>
                  <a:srgbClr val="0E2841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8/15</a:t>
            </a:r>
          </a:p>
          <a:p>
            <a:pPr marL="2857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300"/>
              <a:buFont typeface="Arial"/>
              <a:buChar char="•"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342900">
              <a:buClr>
                <a:srgbClr val="171717"/>
              </a:buClr>
              <a:buSzPts val="3300"/>
              <a:buFont typeface="Arial"/>
              <a:buChar char="•"/>
            </a:pPr>
            <a:r>
              <a:rPr lang="en-US" sz="3200" u="sng" kern="1200" dirty="0">
                <a:solidFill>
                  <a:srgbClr val="0E2841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Survey of Fraternal Activity</a:t>
            </a:r>
            <a:r>
              <a:rPr lang="en-US" sz="3200" u="sng" kern="1200" dirty="0">
                <a:solidFill>
                  <a:srgbClr val="0E2841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u="sng" kern="12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(#1728), by 1/31</a:t>
            </a:r>
            <a:endParaRPr lang="en-US" sz="3200" b="1" u="sng" kern="12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171717"/>
              </a:buClr>
              <a:buSzPts val="3300"/>
              <a:defRPr/>
            </a:pPr>
            <a:r>
              <a:rPr lang="en-US" sz="2800" u="sng" dirty="0">
                <a:solidFill>
                  <a:srgbClr val="467886"/>
                </a:solidFill>
                <a:hlinkClick r:id="rId6" tooltip="Annual Survey of Fraternal Activ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(Preferred Method</a:t>
            </a:r>
            <a:r>
              <a:rPr lang="en-US" sz="2800" u="sng" dirty="0">
                <a:solidFill>
                  <a:schemeClr val="accent4">
                    <a:lumMod val="50000"/>
                  </a:schemeClr>
                </a:solidFill>
                <a:hlinkClick r:id="rId6" tooltip="Annual Survey of Fraternal Activ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E284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7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9;g3f14e9f46c4_1_68">
            <a:extLst>
              <a:ext uri="{FF2B5EF4-FFF2-40B4-BE49-F238E27FC236}">
                <a16:creationId xmlns:a16="http://schemas.microsoft.com/office/drawing/2014/main" id="{2AF0B89A-6FEF-56F0-2721-6D63B65F24AE}"/>
              </a:ext>
            </a:extLst>
          </p:cNvPr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  <p:sp>
        <p:nvSpPr>
          <p:cNvPr id="10" name="Google Shape;160;g3f14e9f46c4_1_68">
            <a:extLst>
              <a:ext uri="{FF2B5EF4-FFF2-40B4-BE49-F238E27FC236}">
                <a16:creationId xmlns:a16="http://schemas.microsoft.com/office/drawing/2014/main" id="{C22AA539-12D3-A1FB-03AD-3E79FFF67DD8}"/>
              </a:ext>
            </a:extLst>
          </p:cNvPr>
          <p:cNvSpPr txBox="1"/>
          <p:nvPr/>
        </p:nvSpPr>
        <p:spPr>
          <a:xfrm>
            <a:off x="139699" y="1067475"/>
            <a:ext cx="117284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71717"/>
                </a:solidFill>
              </a:rPr>
              <a:t>New Audit -  1295 Training, Worksheet, Submit Online by 8/15</a:t>
            </a:r>
            <a:endParaRPr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EDC770-8A21-25CB-DAA0-DC241C29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01" y="1590656"/>
            <a:ext cx="9297698" cy="3502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DB0A6-B2C2-4D88-AD33-9E3FE79C0A07}"/>
              </a:ext>
            </a:extLst>
          </p:cNvPr>
          <p:cNvSpPr txBox="1"/>
          <p:nvPr/>
        </p:nvSpPr>
        <p:spPr>
          <a:xfrm>
            <a:off x="1199501" y="5358581"/>
            <a:ext cx="1027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kofc.org - Resources - For Officers - Fraternal Training - Operations Training</a:t>
            </a:r>
          </a:p>
          <a:p>
            <a:r>
              <a:rPr lang="en-US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Finances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13175-566C-099B-4C45-3ED036F2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01" y="1197076"/>
            <a:ext cx="6972880" cy="4761271"/>
          </a:xfrm>
          <a:prstGeom prst="rect">
            <a:avLst/>
          </a:prstGeom>
        </p:spPr>
      </p:pic>
      <p:sp>
        <p:nvSpPr>
          <p:cNvPr id="5" name="Google Shape;159;g3f14e9f46c4_1_68">
            <a:extLst>
              <a:ext uri="{FF2B5EF4-FFF2-40B4-BE49-F238E27FC236}">
                <a16:creationId xmlns:a16="http://schemas.microsoft.com/office/drawing/2014/main" id="{A9AC4595-A084-5CBA-345F-D03365487B1A}"/>
              </a:ext>
            </a:extLst>
          </p:cNvPr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77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2B56F-5C22-38C4-A011-C7EF3C9E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18" y="1061884"/>
            <a:ext cx="7658764" cy="4178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414C8-95B7-17B2-F439-3A926E0FB947}"/>
              </a:ext>
            </a:extLst>
          </p:cNvPr>
          <p:cNvSpPr txBox="1"/>
          <p:nvPr/>
        </p:nvSpPr>
        <p:spPr>
          <a:xfrm>
            <a:off x="1199501" y="5358581"/>
            <a:ext cx="1027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kofc.org - Resources - For Officers – Forms – See Worksheet 1295A </a:t>
            </a:r>
            <a:r>
              <a:rPr lang="en-US" sz="1800" b="1" u="sng" dirty="0">
                <a:solidFill>
                  <a:srgbClr val="0070C0"/>
                </a:solidFill>
                <a:hlinkClick r:id="rId3" tooltip="Council Audit Report Workshe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dirty="0"/>
              <a:t> </a:t>
            </a:r>
            <a:endParaRPr lang="en-US" sz="1800" b="1" dirty="0"/>
          </a:p>
          <a:p>
            <a:r>
              <a:rPr lang="en-US" sz="1800" b="1" dirty="0"/>
              <a:t>See 1295 – </a:t>
            </a:r>
            <a:r>
              <a:rPr lang="en-US" sz="18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(Preferred Method)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dirty="0"/>
              <a:t>to Submit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7" name="Google Shape;159;g3f14e9f46c4_1_68">
            <a:extLst>
              <a:ext uri="{FF2B5EF4-FFF2-40B4-BE49-F238E27FC236}">
                <a16:creationId xmlns:a16="http://schemas.microsoft.com/office/drawing/2014/main" id="{33F7EEC2-03DA-D8C6-8E8A-183E79487CEB}"/>
              </a:ext>
            </a:extLst>
          </p:cNvPr>
          <p:cNvSpPr txBox="1"/>
          <p:nvPr/>
        </p:nvSpPr>
        <p:spPr>
          <a:xfrm>
            <a:off x="2343150" y="50800"/>
            <a:ext cx="715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Star Council Award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56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E0A25-3E31-9560-6C05-821B9E22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35" y="209271"/>
            <a:ext cx="7719729" cy="60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634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70C0"/>
      </a:dk1>
      <a:lt1>
        <a:srgbClr val="FFFFFF"/>
      </a:lt1>
      <a:dk2>
        <a:srgbClr val="0070C0"/>
      </a:dk2>
      <a:lt2>
        <a:srgbClr val="EBEBEB"/>
      </a:lt2>
      <a:accent1>
        <a:srgbClr val="C00000"/>
      </a:accent1>
      <a:accent2>
        <a:srgbClr val="003760"/>
      </a:accent2>
      <a:accent3>
        <a:srgbClr val="E6B91E"/>
      </a:accent3>
      <a:accent4>
        <a:srgbClr val="FFFF00"/>
      </a:accent4>
      <a:accent5>
        <a:srgbClr val="C42F1A"/>
      </a:accent5>
      <a:accent6>
        <a:srgbClr val="0070C0"/>
      </a:accent6>
      <a:hlink>
        <a:srgbClr val="6E91A0"/>
      </a:hlink>
      <a:folHlink>
        <a:srgbClr val="6E91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367428c-8df2-41b3-925f-2e32f93f53ed}" enabled="1" method="Standard" siteId="{6c1ea1fd-d5ee-4dc8-bcfe-8877bd40388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1205</Words>
  <Application>Microsoft Office PowerPoint</Application>
  <PresentationFormat>Widescreen</PresentationFormat>
  <Paragraphs>181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Chad Sandwell</dc:creator>
  <cp:lastModifiedBy>Michael Kells-Murphy</cp:lastModifiedBy>
  <cp:revision>10</cp:revision>
  <dcterms:created xsi:type="dcterms:W3CDTF">2025-03-18T15:33:47Z</dcterms:created>
  <dcterms:modified xsi:type="dcterms:W3CDTF">2026-07-10T11:33:20Z</dcterms:modified>
</cp:coreProperties>
</file>