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8" r:id="rId3"/>
    <p:sldId id="259" r:id="rId4"/>
    <p:sldId id="260" r:id="rId5"/>
    <p:sldId id="261" r:id="rId6"/>
    <p:sldId id="262" r:id="rId7"/>
    <p:sldId id="268" r:id="rId8"/>
    <p:sldId id="269" r:id="rId9"/>
    <p:sldId id="270" r:id="rId10"/>
    <p:sldId id="271" r:id="rId11"/>
    <p:sldId id="272" r:id="rId12"/>
    <p:sldId id="273" r:id="rId13"/>
    <p:sldId id="274" r:id="rId14"/>
    <p:sldId id="275" r:id="rId15"/>
    <p:sldId id="276" r:id="rId16"/>
    <p:sldId id="290" r:id="rId17"/>
    <p:sldId id="287" r:id="rId18"/>
    <p:sldId id="291" r:id="rId19"/>
    <p:sldId id="292" r:id="rId20"/>
    <p:sldId id="277" r:id="rId21"/>
    <p:sldId id="278" r:id="rId22"/>
    <p:sldId id="279" r:id="rId23"/>
    <p:sldId id="280" r:id="rId24"/>
    <p:sldId id="281" r:id="rId25"/>
    <p:sldId id="284" r:id="rId26"/>
    <p:sldId id="293" r:id="rId27"/>
    <p:sldId id="331" r:id="rId28"/>
    <p:sldId id="309" r:id="rId29"/>
    <p:sldId id="297" r:id="rId30"/>
    <p:sldId id="289" r:id="rId31"/>
    <p:sldId id="332" r:id="rId32"/>
    <p:sldId id="333" r:id="rId33"/>
    <p:sldId id="326" r:id="rId34"/>
    <p:sldId id="330" r:id="rId35"/>
    <p:sldId id="334" r:id="rId3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t0RpykqLfW2oYGs4QvsYvXFHc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9B59C-72D2-4397-8805-6D5784F38D98}" v="7" dt="2026-06-15T13:04:36.903"/>
  </p1510:revLst>
</p1510:revInfo>
</file>

<file path=ppt/tableStyles.xml><?xml version="1.0" encoding="utf-8"?>
<a:tblStyleLst xmlns:a="http://schemas.openxmlformats.org/drawingml/2006/main" def="{F177CEE6-05BB-4CB4-A318-D88B615B4744}">
  <a:tblStyle styleId="{F177CEE6-05BB-4CB4-A318-D88B615B474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6E6"/>
          </a:solidFill>
        </a:fill>
      </a:tcStyle>
    </a:wholeTbl>
    <a:band1H>
      <a:tcTxStyle b="off" i="off"/>
      <a:tcStyle>
        <a:tcBdr/>
        <a:fill>
          <a:solidFill>
            <a:srgbClr val="E8CACA"/>
          </a:solidFill>
        </a:fill>
      </a:tcStyle>
    </a:band1H>
    <a:band2H>
      <a:tcTxStyle b="off" i="off"/>
      <a:tcStyle>
        <a:tcBdr/>
      </a:tcStyle>
    </a:band2H>
    <a:band1V>
      <a:tcTxStyle b="off" i="off"/>
      <a:tcStyle>
        <a:tcBdr/>
        <a:fill>
          <a:solidFill>
            <a:srgbClr val="E8CAC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7"/>
  </p:normalViewPr>
  <p:slideViewPr>
    <p:cSldViewPr snapToGrid="0">
      <p:cViewPr varScale="1">
        <p:scale>
          <a:sx n="96" d="100"/>
          <a:sy n="96" d="100"/>
        </p:scale>
        <p:origin x="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05F0C254-68C5-BD13-9FF4-4BD682F1EB3C}"/>
            </a:ext>
          </a:extLst>
        </p:cNvPr>
        <p:cNvGrpSpPr/>
        <p:nvPr/>
      </p:nvGrpSpPr>
      <p:grpSpPr>
        <a:xfrm>
          <a:off x="0" y="0"/>
          <a:ext cx="0" cy="0"/>
          <a:chOff x="0" y="0"/>
          <a:chExt cx="0" cy="0"/>
        </a:xfrm>
      </p:grpSpPr>
      <p:sp>
        <p:nvSpPr>
          <p:cNvPr id="201" name="Google Shape;201;p21:notes">
            <a:extLst>
              <a:ext uri="{FF2B5EF4-FFF2-40B4-BE49-F238E27FC236}">
                <a16:creationId xmlns:a16="http://schemas.microsoft.com/office/drawing/2014/main" id="{78A76093-97F5-9417-E65B-9E626F35A2BD}"/>
              </a:ext>
            </a:extLst>
          </p:cNvPr>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1:notes">
            <a:extLst>
              <a:ext uri="{FF2B5EF4-FFF2-40B4-BE49-F238E27FC236}">
                <a16:creationId xmlns:a16="http://schemas.microsoft.com/office/drawing/2014/main" id="{33E00AD5-A801-3148-98F6-FEB88316B1F8}"/>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642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3A0BA85E-8519-1007-0671-4CF42F8B1F1F}"/>
            </a:ext>
          </a:extLst>
        </p:cNvPr>
        <p:cNvGrpSpPr/>
        <p:nvPr/>
      </p:nvGrpSpPr>
      <p:grpSpPr>
        <a:xfrm>
          <a:off x="0" y="0"/>
          <a:ext cx="0" cy="0"/>
          <a:chOff x="0" y="0"/>
          <a:chExt cx="0" cy="0"/>
        </a:xfrm>
      </p:grpSpPr>
      <p:sp>
        <p:nvSpPr>
          <p:cNvPr id="201" name="Google Shape;201;p21:notes">
            <a:extLst>
              <a:ext uri="{FF2B5EF4-FFF2-40B4-BE49-F238E27FC236}">
                <a16:creationId xmlns:a16="http://schemas.microsoft.com/office/drawing/2014/main" id="{CCD0E9A2-4763-A715-F0E1-62E0A68F42B9}"/>
              </a:ext>
            </a:extLst>
          </p:cNvPr>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1:notes">
            <a:extLst>
              <a:ext uri="{FF2B5EF4-FFF2-40B4-BE49-F238E27FC236}">
                <a16:creationId xmlns:a16="http://schemas.microsoft.com/office/drawing/2014/main" id="{A15244D6-3BD9-A151-9370-7A6F012CC3E5}"/>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61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81E834E9-466F-9E48-231B-2FC3522BD29C}"/>
            </a:ext>
          </a:extLst>
        </p:cNvPr>
        <p:cNvGrpSpPr/>
        <p:nvPr/>
      </p:nvGrpSpPr>
      <p:grpSpPr>
        <a:xfrm>
          <a:off x="0" y="0"/>
          <a:ext cx="0" cy="0"/>
          <a:chOff x="0" y="0"/>
          <a:chExt cx="0" cy="0"/>
        </a:xfrm>
      </p:grpSpPr>
      <p:sp>
        <p:nvSpPr>
          <p:cNvPr id="201" name="Google Shape;201;p21:notes">
            <a:extLst>
              <a:ext uri="{FF2B5EF4-FFF2-40B4-BE49-F238E27FC236}">
                <a16:creationId xmlns:a16="http://schemas.microsoft.com/office/drawing/2014/main" id="{9E3BC4AC-300D-DE51-4D08-D3BAF42A650C}"/>
              </a:ext>
            </a:extLst>
          </p:cNvPr>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1:notes">
            <a:extLst>
              <a:ext uri="{FF2B5EF4-FFF2-40B4-BE49-F238E27FC236}">
                <a16:creationId xmlns:a16="http://schemas.microsoft.com/office/drawing/2014/main" id="{A71FDE8E-3BC3-F2F8-B64D-B6907E7EF53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4732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2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Educational Grant Committee Chairman – Giacomo Leone; Committeemen – Mike Crivello, Leo Saenz, David Zwingman</a:t>
            </a:r>
            <a:endParaRPr/>
          </a:p>
          <a:p>
            <a:pPr marL="0" lvl="0" indent="0" algn="l" rtl="0">
              <a:lnSpc>
                <a:spcPct val="100000"/>
              </a:lnSpc>
              <a:spcBef>
                <a:spcPts val="0"/>
              </a:spcBef>
              <a:spcAft>
                <a:spcPts val="0"/>
              </a:spcAft>
              <a:buSzPts val="1400"/>
              <a:buNone/>
            </a:pPr>
            <a:r>
              <a:rPr lang="en-US"/>
              <a:t>Point #1 – providing funds to our future – our students of higher learning</a:t>
            </a:r>
            <a:endParaRPr/>
          </a:p>
          <a:p>
            <a:pPr marL="0" lvl="0" indent="0" algn="l" rtl="0">
              <a:lnSpc>
                <a:spcPct val="100000"/>
              </a:lnSpc>
              <a:spcBef>
                <a:spcPts val="0"/>
              </a:spcBef>
              <a:spcAft>
                <a:spcPts val="0"/>
              </a:spcAft>
              <a:buSzPts val="1400"/>
              <a:buNone/>
            </a:pPr>
            <a:r>
              <a:rPr lang="en-US"/>
              <a:t>Point #2 – share this opportunity with your members and their families</a:t>
            </a:r>
            <a:endParaRPr/>
          </a:p>
          <a:p>
            <a:pPr marL="0" lvl="0" indent="0" algn="l" rtl="0">
              <a:lnSpc>
                <a:spcPct val="100000"/>
              </a:lnSpc>
              <a:spcBef>
                <a:spcPts val="0"/>
              </a:spcBef>
              <a:spcAft>
                <a:spcPts val="0"/>
              </a:spcAft>
              <a:buSzPts val="1400"/>
              <a:buNone/>
            </a:pPr>
            <a:r>
              <a:rPr lang="en-US"/>
              <a:t>Point #3 – make it a priority to get grant applications ahead of the March 31, 2022, deadline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6C230F-0DA5-46C5-AD34-7A79C1F36A9C}" type="slidenum">
              <a:rPr lang="en-US" smtClean="0"/>
              <a:t>28</a:t>
            </a:fld>
            <a:endParaRPr lang="en-US"/>
          </a:p>
        </p:txBody>
      </p:sp>
    </p:spTree>
    <p:extLst>
      <p:ext uri="{BB962C8B-B14F-4D97-AF65-F5344CB8AC3E}">
        <p14:creationId xmlns:p14="http://schemas.microsoft.com/office/powerpoint/2010/main" val="2763128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6C230F-0DA5-46C5-AD34-7A79C1F36A9C}" type="slidenum">
              <a:rPr lang="en-US" smtClean="0"/>
              <a:t>31</a:t>
            </a:fld>
            <a:endParaRPr lang="en-US"/>
          </a:p>
        </p:txBody>
      </p:sp>
    </p:spTree>
    <p:extLst>
      <p:ext uri="{BB962C8B-B14F-4D97-AF65-F5344CB8AC3E}">
        <p14:creationId xmlns:p14="http://schemas.microsoft.com/office/powerpoint/2010/main" val="2930270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6C230F-0DA5-46C5-AD34-7A79C1F36A9C}" type="slidenum">
              <a:rPr lang="en-US" smtClean="0"/>
              <a:t>32</a:t>
            </a:fld>
            <a:endParaRPr lang="en-US"/>
          </a:p>
        </p:txBody>
      </p:sp>
    </p:spTree>
    <p:extLst>
      <p:ext uri="{BB962C8B-B14F-4D97-AF65-F5344CB8AC3E}">
        <p14:creationId xmlns:p14="http://schemas.microsoft.com/office/powerpoint/2010/main" val="306166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Special Olympics Chairman – Chris Hoefer</a:t>
            </a:r>
            <a:endParaRPr/>
          </a:p>
          <a:p>
            <a:pPr marL="0" lvl="0" indent="0" algn="l" rtl="0">
              <a:lnSpc>
                <a:spcPct val="100000"/>
              </a:lnSpc>
              <a:spcBef>
                <a:spcPts val="0"/>
              </a:spcBef>
              <a:spcAft>
                <a:spcPts val="0"/>
              </a:spcAft>
              <a:buSzPts val="1400"/>
              <a:buNone/>
            </a:pPr>
            <a:r>
              <a:rPr lang="en-US"/>
              <a:t>Point #1 – what is taking place in your Diocese?  Who is publicizing/communicating this in your council?</a:t>
            </a:r>
            <a:endParaRPr/>
          </a:p>
          <a:p>
            <a:pPr marL="0" lvl="0" indent="0" algn="l" rtl="0">
              <a:lnSpc>
                <a:spcPct val="100000"/>
              </a:lnSpc>
              <a:spcBef>
                <a:spcPts val="0"/>
              </a:spcBef>
              <a:spcAft>
                <a:spcPts val="0"/>
              </a:spcAft>
              <a:buSzPts val="1400"/>
              <a:buNone/>
            </a:pPr>
            <a:r>
              <a:rPr lang="en-US"/>
              <a:t>Point #2 – Make this the year you personally get involved in Special Olympic activities!</a:t>
            </a:r>
            <a:endParaRPr/>
          </a:p>
          <a:p>
            <a:pPr marL="0" lvl="0" indent="0" algn="l" rtl="0">
              <a:lnSpc>
                <a:spcPct val="100000"/>
              </a:lnSpc>
              <a:spcBef>
                <a:spcPts val="0"/>
              </a:spcBef>
              <a:spcAft>
                <a:spcPts val="0"/>
              </a:spcAft>
              <a:buSzPts val="1400"/>
              <a:buNone/>
            </a:pPr>
            <a:r>
              <a:rPr lang="en-US"/>
              <a:t>Point #3 – Make this the year your council get involved in Special Olympic activities!</a:t>
            </a:r>
            <a:endParaRPr/>
          </a:p>
          <a:p>
            <a:pPr marL="0" lvl="0" indent="0" algn="l" rtl="0">
              <a:lnSpc>
                <a:spcPct val="100000"/>
              </a:lnSpc>
              <a:spcBef>
                <a:spcPts val="0"/>
              </a:spcBef>
              <a:spcAft>
                <a:spcPts val="0"/>
              </a:spcAft>
              <a:buSzPts val="1400"/>
              <a:buNone/>
            </a:pPr>
            <a:r>
              <a:rPr lang="en-US"/>
              <a:t>Point #4 – All council should be completing and submitting this form no later than January 31, 2022 </a:t>
            </a:r>
            <a:endParaRPr/>
          </a:p>
          <a:p>
            <a:pPr marL="342900" lvl="0" indent="-342900" algn="l" rtl="0">
              <a:lnSpc>
                <a:spcPct val="100000"/>
              </a:lnSpc>
              <a:spcBef>
                <a:spcPts val="0"/>
              </a:spcBef>
              <a:spcAft>
                <a:spcPts val="0"/>
              </a:spcAft>
              <a:buClr>
                <a:schemeClr val="dk1"/>
              </a:buClr>
              <a:buSzPts val="1200"/>
              <a:buFont typeface="Calibri"/>
              <a:buChar char="-"/>
            </a:pPr>
            <a:r>
              <a:rPr lang="en-US"/>
              <a:t>these forms translate to dollars for Special Olympics</a:t>
            </a:r>
            <a:endParaRPr/>
          </a:p>
          <a:p>
            <a:pPr marL="342900" lvl="0" indent="-342900" algn="l" rtl="0">
              <a:lnSpc>
                <a:spcPct val="100000"/>
              </a:lnSpc>
              <a:spcBef>
                <a:spcPts val="0"/>
              </a:spcBef>
              <a:spcAft>
                <a:spcPts val="0"/>
              </a:spcAft>
              <a:buClr>
                <a:schemeClr val="dk1"/>
              </a:buClr>
              <a:buSzPts val="1200"/>
              <a:buFont typeface="Calibri"/>
              <a:buChar char="-"/>
            </a:pPr>
            <a:r>
              <a:rPr lang="en-US"/>
              <a:t>this can be as much as $9,000 </a:t>
            </a:r>
            <a:endParaRPr/>
          </a:p>
          <a:p>
            <a:pPr marL="0" lvl="0" indent="0" algn="l" rtl="0">
              <a:lnSpc>
                <a:spcPct val="100000"/>
              </a:lnSpc>
              <a:spcBef>
                <a:spcPts val="0"/>
              </a:spcBef>
              <a:spcAft>
                <a:spcPts val="0"/>
              </a:spcAft>
              <a:buSzPts val="1400"/>
              <a:buNone/>
            </a:pPr>
            <a:r>
              <a:rPr lang="en-US"/>
              <a:t>Point #5 – Ensure your Council has a primary point of contact for Special Olympics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Chic O’Conner Award submissions – due no later than January 31, 2022</a:t>
            </a:r>
            <a:endParaRPr b="0"/>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pening">
  <p:cSld name="Opening">
    <p:spTree>
      <p:nvGrpSpPr>
        <p:cNvPr id="1" name="Shape 16"/>
        <p:cNvGrpSpPr/>
        <p:nvPr/>
      </p:nvGrpSpPr>
      <p:grpSpPr>
        <a:xfrm>
          <a:off x="0" y="0"/>
          <a:ext cx="0" cy="0"/>
          <a:chOff x="0" y="0"/>
          <a:chExt cx="0" cy="0"/>
        </a:xfrm>
      </p:grpSpPr>
      <p:sp>
        <p:nvSpPr>
          <p:cNvPr id="17" name="Google Shape;17;p33"/>
          <p:cNvSpPr/>
          <p:nvPr/>
        </p:nvSpPr>
        <p:spPr>
          <a:xfrm>
            <a:off x="0" y="0"/>
            <a:ext cx="12192000" cy="6858000"/>
          </a:xfrm>
          <a:prstGeom prst="rect">
            <a:avLst/>
          </a:prstGeom>
          <a:solidFill>
            <a:srgbClr val="F7B718"/>
          </a:solidFill>
          <a:ln w="15875" cap="flat" cmpd="sng">
            <a:solidFill>
              <a:srgbClr val="51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33"/>
          <p:cNvSpPr/>
          <p:nvPr/>
        </p:nvSpPr>
        <p:spPr>
          <a:xfrm>
            <a:off x="283029" y="268514"/>
            <a:ext cx="11676742" cy="6313715"/>
          </a:xfrm>
          <a:prstGeom prst="rect">
            <a:avLst/>
          </a:prstGeom>
          <a:solidFill>
            <a:schemeClr val="lt1"/>
          </a:solidFill>
          <a:ln w="76200" cap="flat" cmpd="sng">
            <a:solidFill>
              <a:srgbClr val="2369A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 name="Google Shape;19;p33"/>
          <p:cNvPicPr preferRelativeResize="0"/>
          <p:nvPr/>
        </p:nvPicPr>
        <p:blipFill rotWithShape="1">
          <a:blip r:embed="rId2">
            <a:alphaModFix/>
          </a:blip>
          <a:srcRect/>
          <a:stretch/>
        </p:blipFill>
        <p:spPr>
          <a:xfrm>
            <a:off x="-406401" y="-457200"/>
            <a:ext cx="10646230" cy="4956005"/>
          </a:xfrm>
          <a:prstGeom prst="rect">
            <a:avLst/>
          </a:prstGeom>
          <a:noFill/>
          <a:ln>
            <a:noFill/>
          </a:ln>
        </p:spPr>
      </p:pic>
      <p:sp>
        <p:nvSpPr>
          <p:cNvPr id="20" name="Google Shape;20;p33"/>
          <p:cNvSpPr txBox="1"/>
          <p:nvPr/>
        </p:nvSpPr>
        <p:spPr>
          <a:xfrm>
            <a:off x="580572" y="4498805"/>
            <a:ext cx="10755085" cy="153888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171717"/>
                </a:solidFill>
                <a:latin typeface="Arial"/>
                <a:ea typeface="Arial"/>
                <a:cs typeface="Arial"/>
                <a:sym typeface="Arial"/>
              </a:rPr>
              <a:t>Texas State Council</a:t>
            </a:r>
            <a:br>
              <a:rPr lang="en-US" sz="5400" b="1" i="0" u="none" strike="noStrike" cap="none">
                <a:solidFill>
                  <a:srgbClr val="171717"/>
                </a:solidFill>
                <a:latin typeface="Arial"/>
                <a:ea typeface="Arial"/>
                <a:cs typeface="Arial"/>
                <a:sym typeface="Arial"/>
              </a:rPr>
            </a:br>
            <a:r>
              <a:rPr lang="en-US" sz="4000" b="1" i="0" u="none" strike="noStrike" cap="none">
                <a:solidFill>
                  <a:srgbClr val="171717"/>
                </a:solidFill>
                <a:latin typeface="Arial"/>
                <a:ea typeface="Arial"/>
                <a:cs typeface="Arial"/>
                <a:sym typeface="Arial"/>
              </a:rPr>
              <a:t>Change of Leadership – Houston – 5/15</a:t>
            </a:r>
            <a:endParaRPr sz="5400" b="1" i="0" u="none" strike="noStrike" cap="none">
              <a:solidFill>
                <a:srgbClr val="171717"/>
              </a:solidFill>
              <a:latin typeface="Arial"/>
              <a:ea typeface="Arial"/>
              <a:cs typeface="Arial"/>
              <a:sym typeface="Arial"/>
            </a:endParaRPr>
          </a:p>
        </p:txBody>
      </p:sp>
      <p:cxnSp>
        <p:nvCxnSpPr>
          <p:cNvPr id="21" name="Google Shape;21;p33"/>
          <p:cNvCxnSpPr/>
          <p:nvPr/>
        </p:nvCxnSpPr>
        <p:spPr>
          <a:xfrm>
            <a:off x="471714" y="4288971"/>
            <a:ext cx="11292115" cy="0"/>
          </a:xfrm>
          <a:prstGeom prst="straightConnector1">
            <a:avLst/>
          </a:prstGeom>
          <a:noFill/>
          <a:ln w="104775" cap="rnd" cmpd="sng">
            <a:solidFill>
              <a:srgbClr val="F7B718"/>
            </a:solidFill>
            <a:prstDash val="solid"/>
            <a:bevel/>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66"/>
        <p:cNvGrpSpPr/>
        <p:nvPr/>
      </p:nvGrpSpPr>
      <p:grpSpPr>
        <a:xfrm>
          <a:off x="0" y="0"/>
          <a:ext cx="0" cy="0"/>
          <a:chOff x="0" y="0"/>
          <a:chExt cx="0" cy="0"/>
        </a:xfrm>
      </p:grpSpPr>
      <p:sp>
        <p:nvSpPr>
          <p:cNvPr id="67" name="Google Shape;67;p42"/>
          <p:cNvSpPr/>
          <p:nvPr/>
        </p:nvSpPr>
        <p:spPr>
          <a:xfrm>
            <a:off x="0" y="6336348"/>
            <a:ext cx="12192000" cy="63213"/>
          </a:xfrm>
          <a:prstGeom prst="rect">
            <a:avLst/>
          </a:prstGeom>
          <a:solidFill>
            <a:srgbClr val="F7B7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42"/>
          <p:cNvPicPr preferRelativeResize="0"/>
          <p:nvPr/>
        </p:nvPicPr>
        <p:blipFill rotWithShape="1">
          <a:blip r:embed="rId2">
            <a:alphaModFix/>
          </a:blip>
          <a:srcRect/>
          <a:stretch/>
        </p:blipFill>
        <p:spPr>
          <a:xfrm>
            <a:off x="11020786" y="5164143"/>
            <a:ext cx="1235418" cy="1235418"/>
          </a:xfrm>
          <a:prstGeom prst="rect">
            <a:avLst/>
          </a:prstGeom>
          <a:noFill/>
          <a:ln>
            <a:noFill/>
          </a:ln>
        </p:spPr>
      </p:pic>
      <p:sp>
        <p:nvSpPr>
          <p:cNvPr id="69" name="Google Shape;69;p42"/>
          <p:cNvSpPr/>
          <p:nvPr/>
        </p:nvSpPr>
        <p:spPr>
          <a:xfrm>
            <a:off x="-1" y="6399561"/>
            <a:ext cx="12191999" cy="458439"/>
          </a:xfrm>
          <a:prstGeom prst="rect">
            <a:avLst/>
          </a:prstGeom>
          <a:solidFill>
            <a:srgbClr val="2369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42"/>
          <p:cNvSpPr/>
          <p:nvPr/>
        </p:nvSpPr>
        <p:spPr>
          <a:xfrm>
            <a:off x="-2" y="1000192"/>
            <a:ext cx="12192000" cy="63213"/>
          </a:xfrm>
          <a:prstGeom prst="rect">
            <a:avLst/>
          </a:prstGeom>
          <a:solidFill>
            <a:srgbClr val="F7B7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42"/>
          <p:cNvSpPr txBox="1">
            <a:spLocks noGrp="1"/>
          </p:cNvSpPr>
          <p:nvPr>
            <p:ph type="body" idx="1"/>
          </p:nvPr>
        </p:nvSpPr>
        <p:spPr>
          <a:xfrm>
            <a:off x="999483" y="1499328"/>
            <a:ext cx="4937760" cy="736282"/>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rgbClr val="171717"/>
                </a:solidFill>
                <a:latin typeface="Arial"/>
                <a:ea typeface="Arial"/>
                <a:cs typeface="Arial"/>
                <a:sym typeface="Arial"/>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0B3777"/>
                </a:solidFill>
                <a:latin typeface="Arial"/>
                <a:ea typeface="Arial"/>
                <a:cs typeface="Arial"/>
                <a:sym typeface="Arial"/>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0B3777"/>
                </a:solidFill>
                <a:latin typeface="Arial"/>
                <a:ea typeface="Arial"/>
                <a:cs typeface="Arial"/>
                <a:sym typeface="Arial"/>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0B3777"/>
                </a:solidFill>
                <a:latin typeface="Arial"/>
                <a:ea typeface="Arial"/>
                <a:cs typeface="Arial"/>
                <a:sym typeface="Arial"/>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0B3777"/>
                </a:solidFill>
                <a:latin typeface="Arial"/>
                <a:ea typeface="Arial"/>
                <a:cs typeface="Arial"/>
                <a:sym typeface="Arial"/>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1099FF"/>
                </a:solidFill>
                <a:latin typeface="Arial"/>
                <a:ea typeface="Arial"/>
                <a:cs typeface="Arial"/>
                <a:sym typeface="Arial"/>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1099FF"/>
                </a:solidFill>
                <a:latin typeface="Arial"/>
                <a:ea typeface="Arial"/>
                <a:cs typeface="Arial"/>
                <a:sym typeface="Arial"/>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1099FF"/>
                </a:solidFill>
                <a:latin typeface="Arial"/>
                <a:ea typeface="Arial"/>
                <a:cs typeface="Arial"/>
                <a:sym typeface="Arial"/>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1099FF"/>
                </a:solidFill>
                <a:latin typeface="Arial"/>
                <a:ea typeface="Arial"/>
                <a:cs typeface="Arial"/>
                <a:sym typeface="Arial"/>
              </a:defRPr>
            </a:lvl9pPr>
          </a:lstStyle>
          <a:p>
            <a:endParaRPr/>
          </a:p>
        </p:txBody>
      </p:sp>
      <p:sp>
        <p:nvSpPr>
          <p:cNvPr id="72" name="Google Shape;72;p42"/>
          <p:cNvSpPr txBox="1">
            <a:spLocks noGrp="1"/>
          </p:cNvSpPr>
          <p:nvPr>
            <p:ph type="body" idx="2"/>
          </p:nvPr>
        </p:nvSpPr>
        <p:spPr>
          <a:xfrm>
            <a:off x="999483" y="2235610"/>
            <a:ext cx="4937760" cy="3378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171717"/>
                </a:solidFill>
                <a:latin typeface="Arial"/>
                <a:ea typeface="Arial"/>
                <a:cs typeface="Arial"/>
                <a:sym typeface="Arial"/>
              </a:defRPr>
            </a:lvl1pPr>
            <a:lvl2pPr marL="914400" marR="0" lvl="1" indent="-355600" algn="l" rtl="0">
              <a:lnSpc>
                <a:spcPct val="90000"/>
              </a:lnSpc>
              <a:spcBef>
                <a:spcPts val="2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2pPr>
            <a:lvl3pPr marL="1371600" marR="0" lvl="2"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3pPr>
            <a:lvl4pPr marL="1828800" marR="0" lvl="3"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4pPr>
            <a:lvl5pPr marL="2286000" marR="0" lvl="4"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1099FF"/>
                </a:solidFill>
                <a:latin typeface="Arial"/>
                <a:ea typeface="Arial"/>
                <a:cs typeface="Arial"/>
                <a:sym typeface="Arial"/>
              </a:defRPr>
            </a:lvl9pPr>
          </a:lstStyle>
          <a:p>
            <a:endParaRPr/>
          </a:p>
        </p:txBody>
      </p:sp>
      <p:sp>
        <p:nvSpPr>
          <p:cNvPr id="73" name="Google Shape;73;p42"/>
          <p:cNvSpPr txBox="1">
            <a:spLocks noGrp="1"/>
          </p:cNvSpPr>
          <p:nvPr>
            <p:ph type="body" idx="3"/>
          </p:nvPr>
        </p:nvSpPr>
        <p:spPr>
          <a:xfrm>
            <a:off x="6120123" y="1499328"/>
            <a:ext cx="4937760" cy="736282"/>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rgbClr val="171717"/>
                </a:solidFill>
                <a:latin typeface="Arial"/>
                <a:ea typeface="Arial"/>
                <a:cs typeface="Arial"/>
                <a:sym typeface="Arial"/>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0B3777"/>
                </a:solidFill>
                <a:latin typeface="Arial"/>
                <a:ea typeface="Arial"/>
                <a:cs typeface="Arial"/>
                <a:sym typeface="Arial"/>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0B3777"/>
                </a:solidFill>
                <a:latin typeface="Arial"/>
                <a:ea typeface="Arial"/>
                <a:cs typeface="Arial"/>
                <a:sym typeface="Arial"/>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0B3777"/>
                </a:solidFill>
                <a:latin typeface="Arial"/>
                <a:ea typeface="Arial"/>
                <a:cs typeface="Arial"/>
                <a:sym typeface="Arial"/>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0B3777"/>
                </a:solidFill>
                <a:latin typeface="Arial"/>
                <a:ea typeface="Arial"/>
                <a:cs typeface="Arial"/>
                <a:sym typeface="Arial"/>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1099FF"/>
                </a:solidFill>
                <a:latin typeface="Arial"/>
                <a:ea typeface="Arial"/>
                <a:cs typeface="Arial"/>
                <a:sym typeface="Arial"/>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1099FF"/>
                </a:solidFill>
                <a:latin typeface="Arial"/>
                <a:ea typeface="Arial"/>
                <a:cs typeface="Arial"/>
                <a:sym typeface="Arial"/>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1099FF"/>
                </a:solidFill>
                <a:latin typeface="Arial"/>
                <a:ea typeface="Arial"/>
                <a:cs typeface="Arial"/>
                <a:sym typeface="Arial"/>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1099FF"/>
                </a:solidFill>
                <a:latin typeface="Arial"/>
                <a:ea typeface="Arial"/>
                <a:cs typeface="Arial"/>
                <a:sym typeface="Arial"/>
              </a:defRPr>
            </a:lvl9pPr>
          </a:lstStyle>
          <a:p>
            <a:endParaRPr/>
          </a:p>
        </p:txBody>
      </p:sp>
      <p:sp>
        <p:nvSpPr>
          <p:cNvPr id="74" name="Google Shape;74;p42"/>
          <p:cNvSpPr txBox="1">
            <a:spLocks noGrp="1"/>
          </p:cNvSpPr>
          <p:nvPr>
            <p:ph type="body" idx="4"/>
          </p:nvPr>
        </p:nvSpPr>
        <p:spPr>
          <a:xfrm>
            <a:off x="6120123" y="2235610"/>
            <a:ext cx="4937760" cy="33782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171717"/>
                </a:solidFill>
                <a:latin typeface="Arial"/>
                <a:ea typeface="Arial"/>
                <a:cs typeface="Arial"/>
                <a:sym typeface="Arial"/>
              </a:defRPr>
            </a:lvl1pPr>
            <a:lvl2pPr marL="914400" marR="0" lvl="1" indent="-355600" algn="l" rtl="0">
              <a:lnSpc>
                <a:spcPct val="90000"/>
              </a:lnSpc>
              <a:spcBef>
                <a:spcPts val="2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2pPr>
            <a:lvl3pPr marL="1371600" marR="0" lvl="2"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3pPr>
            <a:lvl4pPr marL="1828800" marR="0" lvl="3"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4pPr>
            <a:lvl5pPr marL="2286000" marR="0" lvl="4"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1099FF"/>
                </a:solidFill>
                <a:latin typeface="Arial"/>
                <a:ea typeface="Arial"/>
                <a:cs typeface="Arial"/>
                <a:sym typeface="Arial"/>
              </a:defRPr>
            </a:lvl9pPr>
          </a:lstStyle>
          <a:p>
            <a:endParaRPr/>
          </a:p>
        </p:txBody>
      </p:sp>
      <p:sp>
        <p:nvSpPr>
          <p:cNvPr id="75" name="Google Shape;75;p42"/>
          <p:cNvSpPr txBox="1">
            <a:spLocks noGrp="1"/>
          </p:cNvSpPr>
          <p:nvPr>
            <p:ph type="title"/>
          </p:nvPr>
        </p:nvSpPr>
        <p:spPr>
          <a:xfrm>
            <a:off x="1028822" y="127098"/>
            <a:ext cx="10058400" cy="82931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171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42"/>
          <p:cNvPicPr preferRelativeResize="0"/>
          <p:nvPr/>
        </p:nvPicPr>
        <p:blipFill rotWithShape="1">
          <a:blip r:embed="rId3">
            <a:alphaModFix/>
          </a:blip>
          <a:srcRect/>
          <a:stretch/>
        </p:blipFill>
        <p:spPr>
          <a:xfrm>
            <a:off x="54247" y="5302264"/>
            <a:ext cx="1055136" cy="103408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Page">
  <p:cSld name="Blank Page">
    <p:spTree>
      <p:nvGrpSpPr>
        <p:cNvPr id="1" name="Shape 7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3"/>
        <p:cNvGrpSpPr/>
        <p:nvPr/>
      </p:nvGrpSpPr>
      <p:grpSpPr>
        <a:xfrm>
          <a:off x="0" y="0"/>
          <a:ext cx="0" cy="0"/>
          <a:chOff x="0" y="0"/>
          <a:chExt cx="0" cy="0"/>
        </a:xfrm>
      </p:grpSpPr>
      <p:sp>
        <p:nvSpPr>
          <p:cNvPr id="24" name="Google Shape;24;p35"/>
          <p:cNvSpPr txBox="1">
            <a:spLocks noGrp="1"/>
          </p:cNvSpPr>
          <p:nvPr>
            <p:ph type="body" idx="1"/>
          </p:nvPr>
        </p:nvSpPr>
        <p:spPr>
          <a:xfrm>
            <a:off x="2518474" y="2053524"/>
            <a:ext cx="6648773" cy="2061275"/>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B3777"/>
                </a:solidFill>
                <a:latin typeface="Arial"/>
                <a:ea typeface="Arial"/>
                <a:cs typeface="Arial"/>
                <a:sym typeface="Arial"/>
              </a:defRPr>
            </a:lvl1pPr>
            <a:lvl2pPr marL="914400" marR="0" lvl="1" indent="-355600" algn="l" rtl="0">
              <a:lnSpc>
                <a:spcPct val="90000"/>
              </a:lnSpc>
              <a:spcBef>
                <a:spcPts val="2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2pPr>
            <a:lvl3pPr marL="1371600" marR="0" lvl="2" indent="-355600" algn="l" rtl="0">
              <a:lnSpc>
                <a:spcPct val="90000"/>
              </a:lnSpc>
              <a:spcBef>
                <a:spcPts val="4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3pPr>
            <a:lvl4pPr marL="1828800" marR="0" lvl="3" indent="-355600" algn="l" rtl="0">
              <a:lnSpc>
                <a:spcPct val="90000"/>
              </a:lnSpc>
              <a:spcBef>
                <a:spcPts val="4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4pPr>
            <a:lvl5pPr marL="2286000" marR="0" lvl="4" indent="-355600" algn="l" rtl="0">
              <a:lnSpc>
                <a:spcPct val="90000"/>
              </a:lnSpc>
              <a:spcBef>
                <a:spcPts val="4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1099FF"/>
                </a:solidFill>
                <a:latin typeface="Arial"/>
                <a:ea typeface="Arial"/>
                <a:cs typeface="Arial"/>
                <a:sym typeface="Arial"/>
              </a:defRPr>
            </a:lvl9pPr>
          </a:lstStyle>
          <a:p>
            <a:endParaRPr/>
          </a:p>
        </p:txBody>
      </p:sp>
      <p:sp>
        <p:nvSpPr>
          <p:cNvPr id="25" name="Google Shape;25;p35"/>
          <p:cNvSpPr txBox="1">
            <a:spLocks noGrp="1"/>
          </p:cNvSpPr>
          <p:nvPr>
            <p:ph type="title"/>
          </p:nvPr>
        </p:nvSpPr>
        <p:spPr>
          <a:xfrm>
            <a:off x="1555765" y="134848"/>
            <a:ext cx="10058400" cy="82931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171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171717"/>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200"/>
              </a:spcBef>
              <a:spcAft>
                <a:spcPts val="0"/>
              </a:spcAft>
              <a:buClr>
                <a:schemeClr val="accent1"/>
              </a:buClr>
              <a:buSzPts val="3200"/>
              <a:buFont typeface="Calibri"/>
              <a:buChar char=" "/>
              <a:defRPr sz="3200" b="0" i="0" u="none" strike="noStrike" cap="none">
                <a:solidFill>
                  <a:srgbClr val="0B3777"/>
                </a:solidFill>
                <a:latin typeface="Arial"/>
                <a:ea typeface="Arial"/>
                <a:cs typeface="Arial"/>
                <a:sym typeface="Arial"/>
              </a:defRPr>
            </a:lvl1pPr>
            <a:lvl2pPr marL="914400" marR="0" lvl="1" indent="-406400" algn="l" rtl="0">
              <a:lnSpc>
                <a:spcPct val="90000"/>
              </a:lnSpc>
              <a:spcBef>
                <a:spcPts val="200"/>
              </a:spcBef>
              <a:spcAft>
                <a:spcPts val="0"/>
              </a:spcAft>
              <a:buClr>
                <a:schemeClr val="accent1"/>
              </a:buClr>
              <a:buSzPts val="2800"/>
              <a:buFont typeface="Calibri"/>
              <a:buChar char="◦"/>
              <a:defRPr sz="2800" b="0" i="0" u="none" strike="noStrike" cap="none">
                <a:solidFill>
                  <a:srgbClr val="0B3777"/>
                </a:solidFill>
                <a:latin typeface="Arial"/>
                <a:ea typeface="Arial"/>
                <a:cs typeface="Arial"/>
                <a:sym typeface="Arial"/>
              </a:defRPr>
            </a:lvl2pPr>
            <a:lvl3pPr marL="1371600" marR="0" lvl="2" indent="-381000" algn="l" rtl="0">
              <a:lnSpc>
                <a:spcPct val="90000"/>
              </a:lnSpc>
              <a:spcBef>
                <a:spcPts val="400"/>
              </a:spcBef>
              <a:spcAft>
                <a:spcPts val="0"/>
              </a:spcAft>
              <a:buClr>
                <a:schemeClr val="accent1"/>
              </a:buClr>
              <a:buSzPts val="2400"/>
              <a:buFont typeface="Calibri"/>
              <a:buChar char="◦"/>
              <a:defRPr sz="2400" b="0" i="0" u="none" strike="noStrike" cap="none">
                <a:solidFill>
                  <a:srgbClr val="0B3777"/>
                </a:solidFill>
                <a:latin typeface="Arial"/>
                <a:ea typeface="Arial"/>
                <a:cs typeface="Arial"/>
                <a:sym typeface="Arial"/>
              </a:defRPr>
            </a:lvl3pPr>
            <a:lvl4pPr marL="1828800" marR="0" lvl="3" indent="-355600" algn="l" rtl="0">
              <a:lnSpc>
                <a:spcPct val="90000"/>
              </a:lnSpc>
              <a:spcBef>
                <a:spcPts val="4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4pPr>
            <a:lvl5pPr marL="2286000" marR="0" lvl="4" indent="-355600" algn="l" rtl="0">
              <a:lnSpc>
                <a:spcPct val="90000"/>
              </a:lnSpc>
              <a:spcBef>
                <a:spcPts val="4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5pPr>
            <a:lvl6pPr marL="2743200" marR="0" lvl="5"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099FF"/>
                </a:solidFill>
                <a:latin typeface="Arial"/>
                <a:ea typeface="Arial"/>
                <a:cs typeface="Arial"/>
                <a:sym typeface="Arial"/>
              </a:defRPr>
            </a:lvl6pPr>
            <a:lvl7pPr marL="3200400" marR="0" lvl="6"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099FF"/>
                </a:solidFill>
                <a:latin typeface="Arial"/>
                <a:ea typeface="Arial"/>
                <a:cs typeface="Arial"/>
                <a:sym typeface="Arial"/>
              </a:defRPr>
            </a:lvl7pPr>
            <a:lvl8pPr marL="3657600" marR="0" lvl="7"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099FF"/>
                </a:solidFill>
                <a:latin typeface="Arial"/>
                <a:ea typeface="Arial"/>
                <a:cs typeface="Arial"/>
                <a:sym typeface="Arial"/>
              </a:defRPr>
            </a:lvl8pPr>
            <a:lvl9pPr marL="4114800" marR="0" lvl="8" indent="-355600" algn="l" rtl="0">
              <a:lnSpc>
                <a:spcPct val="90000"/>
              </a:lnSpc>
              <a:spcBef>
                <a:spcPts val="400"/>
              </a:spcBef>
              <a:spcAft>
                <a:spcPts val="400"/>
              </a:spcAft>
              <a:buClr>
                <a:schemeClr val="accent1"/>
              </a:buClr>
              <a:buSzPts val="2000"/>
              <a:buFont typeface="Calibri"/>
              <a:buChar char="◦"/>
              <a:defRPr sz="2000" b="0" i="0" u="none" strike="noStrike" cap="none">
                <a:solidFill>
                  <a:srgbClr val="1099FF"/>
                </a:solidFill>
                <a:latin typeface="Arial"/>
                <a:ea typeface="Arial"/>
                <a:cs typeface="Arial"/>
                <a:sym typeface="Arial"/>
              </a:defRPr>
            </a:lvl9pPr>
          </a:lstStyle>
          <a:p>
            <a:endParaRPr/>
          </a:p>
        </p:txBody>
      </p:sp>
      <p:sp>
        <p:nvSpPr>
          <p:cNvPr id="29" name="Google Shape;29;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200"/>
              </a:spcBef>
              <a:spcAft>
                <a:spcPts val="0"/>
              </a:spcAft>
              <a:buClr>
                <a:schemeClr val="accent1"/>
              </a:buClr>
              <a:buSzPts val="1600"/>
              <a:buFont typeface="Calibri"/>
              <a:buNone/>
              <a:defRPr sz="1600" b="0" i="0" u="none" strike="noStrike" cap="none">
                <a:solidFill>
                  <a:srgbClr val="0B3777"/>
                </a:solidFill>
                <a:latin typeface="Arial"/>
                <a:ea typeface="Arial"/>
                <a:cs typeface="Arial"/>
                <a:sym typeface="Arial"/>
              </a:defRPr>
            </a:lvl1pPr>
            <a:lvl2pPr marL="914400" marR="0" lvl="1" indent="-228600" algn="l" rtl="0">
              <a:lnSpc>
                <a:spcPct val="90000"/>
              </a:lnSpc>
              <a:spcBef>
                <a:spcPts val="200"/>
              </a:spcBef>
              <a:spcAft>
                <a:spcPts val="0"/>
              </a:spcAft>
              <a:buClr>
                <a:schemeClr val="accent1"/>
              </a:buClr>
              <a:buSzPts val="1400"/>
              <a:buFont typeface="Calibri"/>
              <a:buNone/>
              <a:defRPr sz="1400" b="0" i="0" u="none" strike="noStrike" cap="none">
                <a:solidFill>
                  <a:srgbClr val="0B3777"/>
                </a:solidFill>
                <a:latin typeface="Arial"/>
                <a:ea typeface="Arial"/>
                <a:cs typeface="Arial"/>
                <a:sym typeface="Arial"/>
              </a:defRPr>
            </a:lvl2pPr>
            <a:lvl3pPr marL="1371600" marR="0" lvl="2" indent="-228600" algn="l" rtl="0">
              <a:lnSpc>
                <a:spcPct val="90000"/>
              </a:lnSpc>
              <a:spcBef>
                <a:spcPts val="400"/>
              </a:spcBef>
              <a:spcAft>
                <a:spcPts val="0"/>
              </a:spcAft>
              <a:buClr>
                <a:schemeClr val="accent1"/>
              </a:buClr>
              <a:buSzPts val="1200"/>
              <a:buFont typeface="Calibri"/>
              <a:buNone/>
              <a:defRPr sz="1200" b="0" i="0" u="none" strike="noStrike" cap="none">
                <a:solidFill>
                  <a:srgbClr val="0B3777"/>
                </a:solidFill>
                <a:latin typeface="Arial"/>
                <a:ea typeface="Arial"/>
                <a:cs typeface="Arial"/>
                <a:sym typeface="Arial"/>
              </a:defRPr>
            </a:lvl3pPr>
            <a:lvl4pPr marL="1828800" marR="0" lvl="3" indent="-228600" algn="l" rtl="0">
              <a:lnSpc>
                <a:spcPct val="90000"/>
              </a:lnSpc>
              <a:spcBef>
                <a:spcPts val="400"/>
              </a:spcBef>
              <a:spcAft>
                <a:spcPts val="0"/>
              </a:spcAft>
              <a:buClr>
                <a:schemeClr val="accent1"/>
              </a:buClr>
              <a:buSzPts val="1000"/>
              <a:buFont typeface="Calibri"/>
              <a:buNone/>
              <a:defRPr sz="1000" b="0" i="0" u="none" strike="noStrike" cap="none">
                <a:solidFill>
                  <a:srgbClr val="0B3777"/>
                </a:solidFill>
                <a:latin typeface="Arial"/>
                <a:ea typeface="Arial"/>
                <a:cs typeface="Arial"/>
                <a:sym typeface="Arial"/>
              </a:defRPr>
            </a:lvl4pPr>
            <a:lvl5pPr marL="2286000" marR="0" lvl="4" indent="-228600" algn="l" rtl="0">
              <a:lnSpc>
                <a:spcPct val="90000"/>
              </a:lnSpc>
              <a:spcBef>
                <a:spcPts val="400"/>
              </a:spcBef>
              <a:spcAft>
                <a:spcPts val="0"/>
              </a:spcAft>
              <a:buClr>
                <a:schemeClr val="accent1"/>
              </a:buClr>
              <a:buSzPts val="1000"/>
              <a:buFont typeface="Calibri"/>
              <a:buNone/>
              <a:defRPr sz="1000" b="0" i="0" u="none" strike="noStrike" cap="none">
                <a:solidFill>
                  <a:srgbClr val="0B3777"/>
                </a:solidFill>
                <a:latin typeface="Arial"/>
                <a:ea typeface="Arial"/>
                <a:cs typeface="Arial"/>
                <a:sym typeface="Arial"/>
              </a:defRPr>
            </a:lvl5pPr>
            <a:lvl6pPr marL="2743200" marR="0" lvl="5" indent="-228600" algn="l" rtl="0">
              <a:lnSpc>
                <a:spcPct val="90000"/>
              </a:lnSpc>
              <a:spcBef>
                <a:spcPts val="400"/>
              </a:spcBef>
              <a:spcAft>
                <a:spcPts val="0"/>
              </a:spcAft>
              <a:buClr>
                <a:schemeClr val="accent1"/>
              </a:buClr>
              <a:buSzPts val="1000"/>
              <a:buFont typeface="Calibri"/>
              <a:buNone/>
              <a:defRPr sz="1000" b="0" i="0" u="none" strike="noStrike" cap="none">
                <a:solidFill>
                  <a:srgbClr val="1099FF"/>
                </a:solidFill>
                <a:latin typeface="Arial"/>
                <a:ea typeface="Arial"/>
                <a:cs typeface="Arial"/>
                <a:sym typeface="Arial"/>
              </a:defRPr>
            </a:lvl6pPr>
            <a:lvl7pPr marL="3200400" marR="0" lvl="6" indent="-228600" algn="l" rtl="0">
              <a:lnSpc>
                <a:spcPct val="90000"/>
              </a:lnSpc>
              <a:spcBef>
                <a:spcPts val="400"/>
              </a:spcBef>
              <a:spcAft>
                <a:spcPts val="0"/>
              </a:spcAft>
              <a:buClr>
                <a:schemeClr val="accent1"/>
              </a:buClr>
              <a:buSzPts val="1000"/>
              <a:buFont typeface="Calibri"/>
              <a:buNone/>
              <a:defRPr sz="1000" b="0" i="0" u="none" strike="noStrike" cap="none">
                <a:solidFill>
                  <a:srgbClr val="1099FF"/>
                </a:solidFill>
                <a:latin typeface="Arial"/>
                <a:ea typeface="Arial"/>
                <a:cs typeface="Arial"/>
                <a:sym typeface="Arial"/>
              </a:defRPr>
            </a:lvl7pPr>
            <a:lvl8pPr marL="3657600" marR="0" lvl="7" indent="-228600" algn="l" rtl="0">
              <a:lnSpc>
                <a:spcPct val="90000"/>
              </a:lnSpc>
              <a:spcBef>
                <a:spcPts val="400"/>
              </a:spcBef>
              <a:spcAft>
                <a:spcPts val="0"/>
              </a:spcAft>
              <a:buClr>
                <a:schemeClr val="accent1"/>
              </a:buClr>
              <a:buSzPts val="1000"/>
              <a:buFont typeface="Calibri"/>
              <a:buNone/>
              <a:defRPr sz="1000" b="0" i="0" u="none" strike="noStrike" cap="none">
                <a:solidFill>
                  <a:srgbClr val="1099FF"/>
                </a:solidFill>
                <a:latin typeface="Arial"/>
                <a:ea typeface="Arial"/>
                <a:cs typeface="Arial"/>
                <a:sym typeface="Arial"/>
              </a:defRPr>
            </a:lvl8pPr>
            <a:lvl9pPr marL="4114800" marR="0" lvl="8" indent="-228600" algn="l" rtl="0">
              <a:lnSpc>
                <a:spcPct val="90000"/>
              </a:lnSpc>
              <a:spcBef>
                <a:spcPts val="400"/>
              </a:spcBef>
              <a:spcAft>
                <a:spcPts val="400"/>
              </a:spcAft>
              <a:buClr>
                <a:schemeClr val="accent1"/>
              </a:buClr>
              <a:buSzPts val="1000"/>
              <a:buFont typeface="Calibri"/>
              <a:buNone/>
              <a:defRPr sz="1000" b="0" i="0" u="none" strike="noStrike" cap="none">
                <a:solidFill>
                  <a:srgbClr val="1099FF"/>
                </a:solidFill>
                <a:latin typeface="Arial"/>
                <a:ea typeface="Arial"/>
                <a:cs typeface="Arial"/>
                <a:sym typeface="Arial"/>
              </a:defRPr>
            </a:lvl9pPr>
          </a:lstStyle>
          <a:p>
            <a:endParaRPr/>
          </a:p>
        </p:txBody>
      </p:sp>
      <p:sp>
        <p:nvSpPr>
          <p:cNvPr id="30" name="Google Shape;30;p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1" name="Google Shape;31;p3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3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1028822" y="127098"/>
            <a:ext cx="10058400" cy="82931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171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3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3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Empty Page">
  <p:cSld name="Empty Page">
    <p:spTree>
      <p:nvGrpSpPr>
        <p:cNvPr id="1" name="Shape 38"/>
        <p:cNvGrpSpPr/>
        <p:nvPr/>
      </p:nvGrpSpPr>
      <p:grpSpPr>
        <a:xfrm>
          <a:off x="0" y="0"/>
          <a:ext cx="0" cy="0"/>
          <a:chOff x="0" y="0"/>
          <a:chExt cx="0" cy="0"/>
        </a:xfrm>
      </p:grpSpPr>
      <p:sp>
        <p:nvSpPr>
          <p:cNvPr id="39" name="Google Shape;39;p38"/>
          <p:cNvSpPr/>
          <p:nvPr/>
        </p:nvSpPr>
        <p:spPr>
          <a:xfrm>
            <a:off x="0" y="6336348"/>
            <a:ext cx="12192000" cy="63213"/>
          </a:xfrm>
          <a:prstGeom prst="rect">
            <a:avLst/>
          </a:prstGeom>
          <a:solidFill>
            <a:srgbClr val="F7B7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 name="Google Shape;40;p38"/>
          <p:cNvPicPr preferRelativeResize="0"/>
          <p:nvPr/>
        </p:nvPicPr>
        <p:blipFill rotWithShape="1">
          <a:blip r:embed="rId2">
            <a:alphaModFix/>
          </a:blip>
          <a:srcRect/>
          <a:stretch/>
        </p:blipFill>
        <p:spPr>
          <a:xfrm>
            <a:off x="11020786" y="5164143"/>
            <a:ext cx="1235418" cy="1235418"/>
          </a:xfrm>
          <a:prstGeom prst="rect">
            <a:avLst/>
          </a:prstGeom>
          <a:noFill/>
          <a:ln>
            <a:noFill/>
          </a:ln>
        </p:spPr>
      </p:pic>
      <p:sp>
        <p:nvSpPr>
          <p:cNvPr id="41" name="Google Shape;41;p38"/>
          <p:cNvSpPr/>
          <p:nvPr/>
        </p:nvSpPr>
        <p:spPr>
          <a:xfrm>
            <a:off x="-1" y="6399561"/>
            <a:ext cx="12191999" cy="458439"/>
          </a:xfrm>
          <a:prstGeom prst="rect">
            <a:avLst/>
          </a:prstGeom>
          <a:solidFill>
            <a:srgbClr val="2369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2" name="Google Shape;42;p38"/>
          <p:cNvPicPr preferRelativeResize="0"/>
          <p:nvPr/>
        </p:nvPicPr>
        <p:blipFill rotWithShape="1">
          <a:blip r:embed="rId3">
            <a:alphaModFix/>
          </a:blip>
          <a:srcRect/>
          <a:stretch/>
        </p:blipFill>
        <p:spPr>
          <a:xfrm>
            <a:off x="54247" y="5302264"/>
            <a:ext cx="1055136" cy="103408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Header">
  <p:cSld name="Header">
    <p:spTree>
      <p:nvGrpSpPr>
        <p:cNvPr id="1" name="Shape 43"/>
        <p:cNvGrpSpPr/>
        <p:nvPr/>
      </p:nvGrpSpPr>
      <p:grpSpPr>
        <a:xfrm>
          <a:off x="0" y="0"/>
          <a:ext cx="0" cy="0"/>
          <a:chOff x="0" y="0"/>
          <a:chExt cx="0" cy="0"/>
        </a:xfrm>
      </p:grpSpPr>
      <p:sp>
        <p:nvSpPr>
          <p:cNvPr id="44" name="Google Shape;44;p39"/>
          <p:cNvSpPr/>
          <p:nvPr/>
        </p:nvSpPr>
        <p:spPr>
          <a:xfrm>
            <a:off x="0" y="6336348"/>
            <a:ext cx="12192000" cy="63213"/>
          </a:xfrm>
          <a:prstGeom prst="rect">
            <a:avLst/>
          </a:prstGeom>
          <a:solidFill>
            <a:srgbClr val="F7B7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 name="Google Shape;45;p39"/>
          <p:cNvPicPr preferRelativeResize="0"/>
          <p:nvPr/>
        </p:nvPicPr>
        <p:blipFill rotWithShape="1">
          <a:blip r:embed="rId2">
            <a:alphaModFix/>
          </a:blip>
          <a:srcRect/>
          <a:stretch/>
        </p:blipFill>
        <p:spPr>
          <a:xfrm>
            <a:off x="11020786" y="5164143"/>
            <a:ext cx="1235418" cy="1235418"/>
          </a:xfrm>
          <a:prstGeom prst="rect">
            <a:avLst/>
          </a:prstGeom>
          <a:noFill/>
          <a:ln>
            <a:noFill/>
          </a:ln>
        </p:spPr>
      </p:pic>
      <p:sp>
        <p:nvSpPr>
          <p:cNvPr id="46" name="Google Shape;46;p39"/>
          <p:cNvSpPr/>
          <p:nvPr/>
        </p:nvSpPr>
        <p:spPr>
          <a:xfrm>
            <a:off x="-1" y="6399561"/>
            <a:ext cx="12191999" cy="458439"/>
          </a:xfrm>
          <a:prstGeom prst="rect">
            <a:avLst/>
          </a:prstGeom>
          <a:solidFill>
            <a:srgbClr val="2369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 name="Google Shape;47;p39"/>
          <p:cNvSpPr/>
          <p:nvPr/>
        </p:nvSpPr>
        <p:spPr>
          <a:xfrm>
            <a:off x="-2" y="1000192"/>
            <a:ext cx="12192000" cy="63213"/>
          </a:xfrm>
          <a:prstGeom prst="rect">
            <a:avLst/>
          </a:prstGeom>
          <a:solidFill>
            <a:srgbClr val="F7B7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39"/>
          <p:cNvSpPr txBox="1">
            <a:spLocks noGrp="1"/>
          </p:cNvSpPr>
          <p:nvPr>
            <p:ph type="title"/>
          </p:nvPr>
        </p:nvSpPr>
        <p:spPr>
          <a:xfrm>
            <a:off x="1028822" y="127098"/>
            <a:ext cx="10058400" cy="82931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171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 name="Google Shape;49;p39"/>
          <p:cNvPicPr preferRelativeResize="0"/>
          <p:nvPr/>
        </p:nvPicPr>
        <p:blipFill rotWithShape="1">
          <a:blip r:embed="rId3">
            <a:alphaModFix/>
          </a:blip>
          <a:srcRect/>
          <a:stretch/>
        </p:blipFill>
        <p:spPr>
          <a:xfrm>
            <a:off x="54247" y="5302264"/>
            <a:ext cx="1055136" cy="103408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ullet Points">
  <p:cSld name="Bullet Points">
    <p:spTree>
      <p:nvGrpSpPr>
        <p:cNvPr id="1" name="Shape 50"/>
        <p:cNvGrpSpPr/>
        <p:nvPr/>
      </p:nvGrpSpPr>
      <p:grpSpPr>
        <a:xfrm>
          <a:off x="0" y="0"/>
          <a:ext cx="0" cy="0"/>
          <a:chOff x="0" y="0"/>
          <a:chExt cx="0" cy="0"/>
        </a:xfrm>
      </p:grpSpPr>
      <p:sp>
        <p:nvSpPr>
          <p:cNvPr id="51" name="Google Shape;51;p40"/>
          <p:cNvSpPr/>
          <p:nvPr/>
        </p:nvSpPr>
        <p:spPr>
          <a:xfrm>
            <a:off x="0" y="6336348"/>
            <a:ext cx="12192000" cy="63213"/>
          </a:xfrm>
          <a:prstGeom prst="rect">
            <a:avLst/>
          </a:prstGeom>
          <a:solidFill>
            <a:srgbClr val="F7B7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 name="Google Shape;52;p40"/>
          <p:cNvPicPr preferRelativeResize="0"/>
          <p:nvPr/>
        </p:nvPicPr>
        <p:blipFill rotWithShape="1">
          <a:blip r:embed="rId2">
            <a:alphaModFix/>
          </a:blip>
          <a:srcRect/>
          <a:stretch/>
        </p:blipFill>
        <p:spPr>
          <a:xfrm>
            <a:off x="11020786" y="5164143"/>
            <a:ext cx="1235418" cy="1235418"/>
          </a:xfrm>
          <a:prstGeom prst="rect">
            <a:avLst/>
          </a:prstGeom>
          <a:noFill/>
          <a:ln>
            <a:noFill/>
          </a:ln>
        </p:spPr>
      </p:pic>
      <p:sp>
        <p:nvSpPr>
          <p:cNvPr id="53" name="Google Shape;53;p40"/>
          <p:cNvSpPr/>
          <p:nvPr/>
        </p:nvSpPr>
        <p:spPr>
          <a:xfrm>
            <a:off x="-1" y="6399561"/>
            <a:ext cx="12191999" cy="458439"/>
          </a:xfrm>
          <a:prstGeom prst="rect">
            <a:avLst/>
          </a:prstGeom>
          <a:solidFill>
            <a:srgbClr val="2369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 name="Google Shape;54;p40"/>
          <p:cNvSpPr/>
          <p:nvPr/>
        </p:nvSpPr>
        <p:spPr>
          <a:xfrm>
            <a:off x="-2" y="1000192"/>
            <a:ext cx="12192000" cy="63213"/>
          </a:xfrm>
          <a:prstGeom prst="rect">
            <a:avLst/>
          </a:prstGeom>
          <a:solidFill>
            <a:srgbClr val="F7B7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40"/>
          <p:cNvSpPr txBox="1">
            <a:spLocks noGrp="1"/>
          </p:cNvSpPr>
          <p:nvPr>
            <p:ph type="body" idx="1"/>
          </p:nvPr>
        </p:nvSpPr>
        <p:spPr>
          <a:xfrm>
            <a:off x="1066798" y="1417320"/>
            <a:ext cx="10058400" cy="402336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171717"/>
                </a:solidFill>
                <a:latin typeface="Arial"/>
                <a:ea typeface="Arial"/>
                <a:cs typeface="Arial"/>
                <a:sym typeface="Arial"/>
              </a:defRPr>
            </a:lvl1pPr>
            <a:lvl2pPr marL="914400" marR="0" lvl="1" indent="-355600" algn="l" rtl="0">
              <a:lnSpc>
                <a:spcPct val="90000"/>
              </a:lnSpc>
              <a:spcBef>
                <a:spcPts val="2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2pPr>
            <a:lvl3pPr marL="1371600" marR="0" lvl="2"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3pPr>
            <a:lvl4pPr marL="1828800" marR="0" lvl="3"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4pPr>
            <a:lvl5pPr marL="2286000" marR="0" lvl="4" indent="-355600" algn="l" rtl="0">
              <a:lnSpc>
                <a:spcPct val="90000"/>
              </a:lnSpc>
              <a:spcBef>
                <a:spcPts val="400"/>
              </a:spcBef>
              <a:spcAft>
                <a:spcPts val="0"/>
              </a:spcAft>
              <a:buClr>
                <a:schemeClr val="accent1"/>
              </a:buClr>
              <a:buSzPts val="2000"/>
              <a:buFont typeface="Calibri"/>
              <a:buChar char="◦"/>
              <a:defRPr sz="2000" b="0" i="0" u="none" strike="noStrike" cap="none">
                <a:solidFill>
                  <a:srgbClr val="171717"/>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1099FF"/>
                </a:solidFill>
                <a:latin typeface="Arial"/>
                <a:ea typeface="Arial"/>
                <a:cs typeface="Arial"/>
                <a:sym typeface="Arial"/>
              </a:defRPr>
            </a:lvl9pPr>
          </a:lstStyle>
          <a:p>
            <a:endParaRPr/>
          </a:p>
        </p:txBody>
      </p:sp>
      <p:sp>
        <p:nvSpPr>
          <p:cNvPr id="56" name="Google Shape;56;p40"/>
          <p:cNvSpPr txBox="1">
            <a:spLocks noGrp="1"/>
          </p:cNvSpPr>
          <p:nvPr>
            <p:ph type="title"/>
          </p:nvPr>
        </p:nvSpPr>
        <p:spPr>
          <a:xfrm>
            <a:off x="1028822" y="127098"/>
            <a:ext cx="10058400" cy="82931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171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40"/>
          <p:cNvPicPr preferRelativeResize="0"/>
          <p:nvPr/>
        </p:nvPicPr>
        <p:blipFill rotWithShape="1">
          <a:blip r:embed="rId3">
            <a:alphaModFix/>
          </a:blip>
          <a:srcRect/>
          <a:stretch/>
        </p:blipFill>
        <p:spPr>
          <a:xfrm>
            <a:off x="54247" y="5302264"/>
            <a:ext cx="1055136" cy="103408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ject Page">
  <p:cSld name="Object Page">
    <p:spTree>
      <p:nvGrpSpPr>
        <p:cNvPr id="1" name="Shape 58"/>
        <p:cNvGrpSpPr/>
        <p:nvPr/>
      </p:nvGrpSpPr>
      <p:grpSpPr>
        <a:xfrm>
          <a:off x="0" y="0"/>
          <a:ext cx="0" cy="0"/>
          <a:chOff x="0" y="0"/>
          <a:chExt cx="0" cy="0"/>
        </a:xfrm>
      </p:grpSpPr>
      <p:sp>
        <p:nvSpPr>
          <p:cNvPr id="59" name="Google Shape;59;p41"/>
          <p:cNvSpPr/>
          <p:nvPr/>
        </p:nvSpPr>
        <p:spPr>
          <a:xfrm>
            <a:off x="0" y="6336348"/>
            <a:ext cx="12192000" cy="63213"/>
          </a:xfrm>
          <a:prstGeom prst="rect">
            <a:avLst/>
          </a:prstGeom>
          <a:solidFill>
            <a:srgbClr val="F7B7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 name="Google Shape;60;p41"/>
          <p:cNvPicPr preferRelativeResize="0"/>
          <p:nvPr/>
        </p:nvPicPr>
        <p:blipFill rotWithShape="1">
          <a:blip r:embed="rId2">
            <a:alphaModFix/>
          </a:blip>
          <a:srcRect/>
          <a:stretch/>
        </p:blipFill>
        <p:spPr>
          <a:xfrm>
            <a:off x="-70998" y="5164143"/>
            <a:ext cx="1235418" cy="1235418"/>
          </a:xfrm>
          <a:prstGeom prst="rect">
            <a:avLst/>
          </a:prstGeom>
          <a:noFill/>
          <a:ln>
            <a:noFill/>
          </a:ln>
        </p:spPr>
      </p:pic>
      <p:sp>
        <p:nvSpPr>
          <p:cNvPr id="61" name="Google Shape;61;p41"/>
          <p:cNvSpPr/>
          <p:nvPr/>
        </p:nvSpPr>
        <p:spPr>
          <a:xfrm>
            <a:off x="-1" y="6399561"/>
            <a:ext cx="12191999" cy="458439"/>
          </a:xfrm>
          <a:prstGeom prst="rect">
            <a:avLst/>
          </a:prstGeom>
          <a:solidFill>
            <a:srgbClr val="2369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41"/>
          <p:cNvSpPr txBox="1">
            <a:spLocks noGrp="1"/>
          </p:cNvSpPr>
          <p:nvPr>
            <p:ph type="body" idx="1"/>
          </p:nvPr>
        </p:nvSpPr>
        <p:spPr>
          <a:xfrm>
            <a:off x="3016317" y="1525653"/>
            <a:ext cx="6405063" cy="367018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171717"/>
                </a:solidFill>
                <a:latin typeface="Arial"/>
                <a:ea typeface="Arial"/>
                <a:cs typeface="Arial"/>
                <a:sym typeface="Arial"/>
              </a:defRPr>
            </a:lvl1pPr>
            <a:lvl2pPr marL="914400" marR="0" lvl="1" indent="-355600" algn="l" rtl="0">
              <a:lnSpc>
                <a:spcPct val="90000"/>
              </a:lnSpc>
              <a:spcBef>
                <a:spcPts val="2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2pPr>
            <a:lvl3pPr marL="1371600" marR="0" lvl="2" indent="-355600" algn="l" rtl="0">
              <a:lnSpc>
                <a:spcPct val="90000"/>
              </a:lnSpc>
              <a:spcBef>
                <a:spcPts val="4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3pPr>
            <a:lvl4pPr marL="1828800" marR="0" lvl="3" indent="-355600" algn="l" rtl="0">
              <a:lnSpc>
                <a:spcPct val="90000"/>
              </a:lnSpc>
              <a:spcBef>
                <a:spcPts val="4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4pPr>
            <a:lvl5pPr marL="2286000" marR="0" lvl="4" indent="-355600" algn="l" rtl="0">
              <a:lnSpc>
                <a:spcPct val="90000"/>
              </a:lnSpc>
              <a:spcBef>
                <a:spcPts val="400"/>
              </a:spcBef>
              <a:spcAft>
                <a:spcPts val="0"/>
              </a:spcAft>
              <a:buClr>
                <a:schemeClr val="accent1"/>
              </a:buClr>
              <a:buSzPts val="2000"/>
              <a:buFont typeface="Calibri"/>
              <a:buChar char="◦"/>
              <a:defRPr sz="2000" b="0" i="0" u="none" strike="noStrike" cap="none">
                <a:solidFill>
                  <a:srgbClr val="0B3777"/>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1099F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1099FF"/>
                </a:solidFill>
                <a:latin typeface="Arial"/>
                <a:ea typeface="Arial"/>
                <a:cs typeface="Arial"/>
                <a:sym typeface="Arial"/>
              </a:defRPr>
            </a:lvl9pPr>
          </a:lstStyle>
          <a:p>
            <a:endParaRPr/>
          </a:p>
        </p:txBody>
      </p:sp>
      <p:sp>
        <p:nvSpPr>
          <p:cNvPr id="63" name="Google Shape;63;p41"/>
          <p:cNvSpPr/>
          <p:nvPr/>
        </p:nvSpPr>
        <p:spPr>
          <a:xfrm>
            <a:off x="-2" y="1000192"/>
            <a:ext cx="12192000" cy="63213"/>
          </a:xfrm>
          <a:prstGeom prst="rect">
            <a:avLst/>
          </a:prstGeom>
          <a:solidFill>
            <a:srgbClr val="F7B7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41"/>
          <p:cNvSpPr txBox="1">
            <a:spLocks noGrp="1"/>
          </p:cNvSpPr>
          <p:nvPr>
            <p:ph type="title"/>
          </p:nvPr>
        </p:nvSpPr>
        <p:spPr>
          <a:xfrm>
            <a:off x="1028822" y="127098"/>
            <a:ext cx="10058400" cy="82931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rgbClr val="17171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41"/>
          <p:cNvPicPr preferRelativeResize="0"/>
          <p:nvPr/>
        </p:nvPicPr>
        <p:blipFill rotWithShape="1">
          <a:blip r:embed="rId3">
            <a:alphaModFix/>
          </a:blip>
          <a:srcRect/>
          <a:stretch/>
        </p:blipFill>
        <p:spPr>
          <a:xfrm>
            <a:off x="-2" y="-2285"/>
            <a:ext cx="1055136" cy="103408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1028822" y="127098"/>
            <a:ext cx="10058400" cy="829310"/>
          </a:xfrm>
          <a:prstGeom prst="rect">
            <a:avLst/>
          </a:prstGeom>
          <a:noFill/>
          <a:ln>
            <a:noFill/>
          </a:ln>
        </p:spPr>
        <p:txBody>
          <a:bodyPr spcFirstLastPara="1" wrap="square" lIns="91425" tIns="45700" rIns="91425" bIns="45700" anchor="b" anchorCtr="0">
            <a:noAutofit/>
          </a:bodyPr>
          <a:lstStyle>
            <a:lvl1pPr marR="0" lvl="0" algn="ctr" rtl="0">
              <a:lnSpc>
                <a:spcPct val="85000"/>
              </a:lnSpc>
              <a:spcBef>
                <a:spcPts val="0"/>
              </a:spcBef>
              <a:spcAft>
                <a:spcPts val="0"/>
              </a:spcAft>
              <a:buClr>
                <a:srgbClr val="171717"/>
              </a:buClr>
              <a:buSzPts val="5400"/>
              <a:buFont typeface="Arial"/>
              <a:buNone/>
              <a:defRPr sz="5400" b="0" i="0" u="none" strike="noStrike" cap="none">
                <a:solidFill>
                  <a:srgbClr val="17171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p:nvPr/>
        </p:nvSpPr>
        <p:spPr>
          <a:xfrm>
            <a:off x="0" y="6336348"/>
            <a:ext cx="12192000" cy="63213"/>
          </a:xfrm>
          <a:prstGeom prst="rect">
            <a:avLst/>
          </a:prstGeom>
          <a:solidFill>
            <a:srgbClr val="F7B7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 name="Google Shape;12;p32"/>
          <p:cNvPicPr preferRelativeResize="0"/>
          <p:nvPr/>
        </p:nvPicPr>
        <p:blipFill rotWithShape="1">
          <a:blip r:embed="rId13">
            <a:alphaModFix/>
          </a:blip>
          <a:srcRect/>
          <a:stretch/>
        </p:blipFill>
        <p:spPr>
          <a:xfrm>
            <a:off x="10956582" y="5164144"/>
            <a:ext cx="1235418" cy="1235418"/>
          </a:xfrm>
          <a:prstGeom prst="rect">
            <a:avLst/>
          </a:prstGeom>
          <a:noFill/>
          <a:ln>
            <a:noFill/>
          </a:ln>
        </p:spPr>
      </p:pic>
      <p:sp>
        <p:nvSpPr>
          <p:cNvPr id="13" name="Google Shape;13;p32"/>
          <p:cNvSpPr/>
          <p:nvPr/>
        </p:nvSpPr>
        <p:spPr>
          <a:xfrm>
            <a:off x="-1" y="6399561"/>
            <a:ext cx="12191999" cy="458439"/>
          </a:xfrm>
          <a:prstGeom prst="rect">
            <a:avLst/>
          </a:prstGeom>
          <a:solidFill>
            <a:srgbClr val="2369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2"/>
          <p:cNvSpPr/>
          <p:nvPr/>
        </p:nvSpPr>
        <p:spPr>
          <a:xfrm>
            <a:off x="-2" y="1000192"/>
            <a:ext cx="12192000" cy="63213"/>
          </a:xfrm>
          <a:prstGeom prst="rect">
            <a:avLst/>
          </a:prstGeom>
          <a:solidFill>
            <a:srgbClr val="F7B71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Google Shape;15;p32"/>
          <p:cNvPicPr preferRelativeResize="0"/>
          <p:nvPr/>
        </p:nvPicPr>
        <p:blipFill rotWithShape="1">
          <a:blip r:embed="rId14">
            <a:alphaModFix/>
          </a:blip>
          <a:srcRect/>
          <a:stretch/>
        </p:blipFill>
        <p:spPr>
          <a:xfrm>
            <a:off x="54247" y="5302264"/>
            <a:ext cx="1055136" cy="10340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tkofc.org/Donate-Now/Cardinal-Medeiros-Fund"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jdkeating73@att.net" TargetMode="External"/><Relationship Id="rId3" Type="http://schemas.openxmlformats.org/officeDocument/2006/relationships/hyperlink" Target="mailto:kcmikecourtney0666@gmail.com" TargetMode="External"/><Relationship Id="rId7" Type="http://schemas.openxmlformats.org/officeDocument/2006/relationships/hyperlink" Target="mailto:danstoffel@yahoo.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johnfleischer7@gmail.com" TargetMode="External"/><Relationship Id="rId5" Type="http://schemas.openxmlformats.org/officeDocument/2006/relationships/hyperlink" Target="mailto:allw1989@yahoo.com" TargetMode="External"/><Relationship Id="rId10" Type="http://schemas.openxmlformats.org/officeDocument/2006/relationships/hyperlink" Target="mailto:ben.r.oani@gmail.com" TargetMode="External"/><Relationship Id="rId4" Type="http://schemas.openxmlformats.org/officeDocument/2006/relationships/hyperlink" Target="mailto:nickfloresjr@verizon.net" TargetMode="External"/><Relationship Id="rId9" Type="http://schemas.openxmlformats.org/officeDocument/2006/relationships/hyperlink" Target="mailto:kcpellerito@gmai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myplates.com/" TargetMode="External"/><Relationship Id="rId4" Type="http://schemas.openxmlformats.org/officeDocument/2006/relationships/hyperlink" Target="http://tkofc.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p:nvPr/>
        </p:nvSpPr>
        <p:spPr>
          <a:xfrm>
            <a:off x="540696" y="5331312"/>
            <a:ext cx="11275200"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171717"/>
                </a:solidFill>
              </a:rPr>
              <a:t>KC State Charities</a:t>
            </a:r>
            <a:r>
              <a:rPr lang="en-US" sz="3600" dirty="0">
                <a:solidFill>
                  <a:srgbClr val="171717"/>
                </a:solidFill>
                <a:latin typeface="Arial"/>
                <a:ea typeface="Arial"/>
                <a:cs typeface="Arial"/>
                <a:sym typeface="Arial"/>
              </a:rPr>
              <a:t>– </a:t>
            </a:r>
            <a:r>
              <a:rPr lang="en-US" sz="3600" dirty="0">
                <a:solidFill>
                  <a:srgbClr val="171717"/>
                </a:solidFill>
              </a:rPr>
              <a:t>July 11, 20</a:t>
            </a:r>
            <a:r>
              <a:rPr lang="en-US" sz="3600" dirty="0">
                <a:solidFill>
                  <a:srgbClr val="171717"/>
                </a:solidFill>
                <a:latin typeface="Arial"/>
                <a:ea typeface="Arial"/>
                <a:cs typeface="Arial"/>
                <a:sym typeface="Arial"/>
              </a:rPr>
              <a:t>26</a:t>
            </a: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6"/>
          <p:cNvSpPr txBox="1">
            <a:spLocks noGrp="1"/>
          </p:cNvSpPr>
          <p:nvPr>
            <p:ph type="ctrTitle" idx="4294967295"/>
          </p:nvPr>
        </p:nvSpPr>
        <p:spPr>
          <a:xfrm>
            <a:off x="0" y="43036"/>
            <a:ext cx="12192000" cy="861473"/>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171717"/>
              </a:buClr>
              <a:buSzPts val="4800"/>
              <a:buFont typeface="Arial"/>
              <a:buNone/>
            </a:pPr>
            <a:r>
              <a:rPr lang="en-US" sz="4800" b="1" i="0" u="none" strike="noStrike" cap="none">
                <a:solidFill>
                  <a:srgbClr val="171717"/>
                </a:solidFill>
                <a:latin typeface="Arial"/>
                <a:ea typeface="Arial"/>
                <a:cs typeface="Arial"/>
                <a:sym typeface="Arial"/>
              </a:rPr>
              <a:t>The Cardinal Medeiros Fellow Program</a:t>
            </a:r>
            <a:endParaRPr sz="5400" b="0" i="0" u="none" strike="noStrike" cap="none">
              <a:solidFill>
                <a:srgbClr val="171717"/>
              </a:solidFill>
              <a:latin typeface="Arial"/>
              <a:ea typeface="Arial"/>
              <a:cs typeface="Arial"/>
              <a:sym typeface="Arial"/>
            </a:endParaRPr>
          </a:p>
        </p:txBody>
      </p:sp>
      <p:sp>
        <p:nvSpPr>
          <p:cNvPr id="172" name="Google Shape;172;p16"/>
          <p:cNvSpPr txBox="1">
            <a:spLocks noGrp="1"/>
          </p:cNvSpPr>
          <p:nvPr>
            <p:ph type="subTitle" idx="1"/>
          </p:nvPr>
        </p:nvSpPr>
        <p:spPr>
          <a:xfrm>
            <a:off x="493363" y="1916870"/>
            <a:ext cx="5729206" cy="2693878"/>
          </a:xfrm>
          <a:prstGeom prst="rect">
            <a:avLst/>
          </a:prstGeom>
          <a:solidFill>
            <a:schemeClr val="lt1"/>
          </a:solidFill>
          <a:ln>
            <a:noFill/>
          </a:ln>
        </p:spPr>
        <p:txBody>
          <a:bodyPr spcFirstLastPara="1" wrap="square" lIns="91425" tIns="45700" rIns="91425" bIns="45700" anchor="t" anchorCtr="0">
            <a:normAutofit/>
          </a:bodyPr>
          <a:lstStyle/>
          <a:p>
            <a:pPr marL="91440" marR="0" lvl="0" indent="-91440" algn="l" rtl="0">
              <a:lnSpc>
                <a:spcPct val="90000"/>
              </a:lnSpc>
              <a:spcBef>
                <a:spcPts val="0"/>
              </a:spcBef>
              <a:spcAft>
                <a:spcPts val="0"/>
              </a:spcAft>
              <a:buClr>
                <a:schemeClr val="accent1"/>
              </a:buClr>
              <a:buSzPts val="3600"/>
              <a:buFont typeface="Calibri"/>
              <a:buChar char=" "/>
            </a:pPr>
            <a:r>
              <a:rPr lang="en-US" sz="3600" b="1" i="0" u="none" strike="noStrike" cap="none">
                <a:solidFill>
                  <a:srgbClr val="171717"/>
                </a:solidFill>
                <a:latin typeface="Arial"/>
                <a:ea typeface="Arial"/>
                <a:cs typeface="Arial"/>
                <a:sym typeface="Arial"/>
              </a:rPr>
              <a:t>“Recognizing Greatness Among Us …. Investing In Those That Follow”</a:t>
            </a:r>
            <a:endParaRPr sz="2000" b="0" i="0" u="none" strike="noStrike" cap="none">
              <a:solidFill>
                <a:srgbClr val="0B3777"/>
              </a:solidFill>
              <a:latin typeface="Arial"/>
              <a:ea typeface="Arial"/>
              <a:cs typeface="Arial"/>
              <a:sym typeface="Arial"/>
            </a:endParaRPr>
          </a:p>
        </p:txBody>
      </p:sp>
      <p:pic>
        <p:nvPicPr>
          <p:cNvPr id="173" name="Google Shape;173;p16" descr="A close up of a coin&#10;&#10;AI-generated content may be incorrect."/>
          <p:cNvPicPr preferRelativeResize="0"/>
          <p:nvPr/>
        </p:nvPicPr>
        <p:blipFill rotWithShape="1">
          <a:blip r:embed="rId3">
            <a:alphaModFix/>
          </a:blip>
          <a:srcRect t="-4078" r="29665"/>
          <a:stretch/>
        </p:blipFill>
        <p:spPr>
          <a:xfrm rot="5400000">
            <a:off x="6730511" y="1016399"/>
            <a:ext cx="4170885" cy="46288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body" idx="2"/>
          </p:nvPr>
        </p:nvSpPr>
        <p:spPr>
          <a:xfrm>
            <a:off x="839786" y="1333809"/>
            <a:ext cx="10235409" cy="48736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a:solidFill>
                  <a:srgbClr val="171717"/>
                </a:solidFill>
                <a:latin typeface="Arial"/>
                <a:ea typeface="Arial"/>
                <a:cs typeface="Arial"/>
                <a:sym typeface="Arial"/>
              </a:rPr>
              <a:t>THE CARDINAL MEDEIROS FELLOW PROGRAM WAS CREATED IN 1998 FOR TWO PURPOSES:</a:t>
            </a:r>
            <a:endParaRPr/>
          </a:p>
          <a:p>
            <a:pPr marL="342900" lvl="0" indent="-342900" algn="l" rtl="0">
              <a:lnSpc>
                <a:spcPct val="90000"/>
              </a:lnSpc>
              <a:spcBef>
                <a:spcPts val="1400"/>
              </a:spcBef>
              <a:spcAft>
                <a:spcPts val="0"/>
              </a:spcAft>
              <a:buClr>
                <a:srgbClr val="171717"/>
              </a:buClr>
              <a:buSzPts val="2400"/>
              <a:buFont typeface="Arial"/>
              <a:buChar char="•"/>
            </a:pPr>
            <a:r>
              <a:rPr lang="en-US" sz="2400">
                <a:solidFill>
                  <a:srgbClr val="171717"/>
                </a:solidFill>
                <a:latin typeface="Arial"/>
                <a:ea typeface="Arial"/>
                <a:cs typeface="Arial"/>
                <a:sym typeface="Arial"/>
              </a:rPr>
              <a:t>TO HONOR EXEMPLERY KNIGHTS OR THEIR WIVES</a:t>
            </a:r>
            <a:endParaRPr/>
          </a:p>
          <a:p>
            <a:pPr marL="342900" lvl="0" indent="-342900" algn="l" rtl="0">
              <a:lnSpc>
                <a:spcPct val="90000"/>
              </a:lnSpc>
              <a:spcBef>
                <a:spcPts val="1400"/>
              </a:spcBef>
              <a:spcAft>
                <a:spcPts val="0"/>
              </a:spcAft>
              <a:buClr>
                <a:srgbClr val="171717"/>
              </a:buClr>
              <a:buSzPts val="2400"/>
              <a:buFont typeface="Arial"/>
              <a:buChar char="•"/>
            </a:pPr>
            <a:r>
              <a:rPr lang="en-US" sz="2400">
                <a:solidFill>
                  <a:srgbClr val="171717"/>
                </a:solidFill>
                <a:latin typeface="Arial"/>
                <a:ea typeface="Arial"/>
                <a:cs typeface="Arial"/>
                <a:sym typeface="Arial"/>
              </a:rPr>
              <a:t>TO HELP FUND THE TEXAS STATE COUNCIL CHARITIES EDUCATIONAL GRANTS PROGRAM. ___________________________________________________</a:t>
            </a:r>
            <a:endParaRPr/>
          </a:p>
          <a:p>
            <a:pPr marL="0" lvl="0" indent="0" algn="l" rtl="0">
              <a:lnSpc>
                <a:spcPct val="90000"/>
              </a:lnSpc>
              <a:spcBef>
                <a:spcPts val="1400"/>
              </a:spcBef>
              <a:spcAft>
                <a:spcPts val="0"/>
              </a:spcAft>
              <a:buSzPts val="2400"/>
              <a:buNone/>
            </a:pPr>
            <a:r>
              <a:rPr lang="en-US" sz="2400">
                <a:solidFill>
                  <a:srgbClr val="171717"/>
                </a:solidFill>
                <a:latin typeface="Arial"/>
                <a:ea typeface="Arial"/>
                <a:cs typeface="Arial"/>
                <a:sym typeface="Arial"/>
              </a:rPr>
              <a:t>KNIGHTS AND/OR THEIR SPOUSES, LIVING OR DECEASED, CAN BE NOMINATED FOR A FELLOWSHIP FOR ANY NUMBER OF REASONS BUT PRIMARILY TO RECOGNIZE SPECIFIC OUTSTANDING ACHIEVEMENTS OR MILESTONES.</a:t>
            </a:r>
            <a:endParaRPr/>
          </a:p>
        </p:txBody>
      </p:sp>
      <p:sp>
        <p:nvSpPr>
          <p:cNvPr id="179" name="Google Shape;179;p17"/>
          <p:cNvSpPr txBox="1"/>
          <p:nvPr/>
        </p:nvSpPr>
        <p:spPr>
          <a:xfrm>
            <a:off x="0" y="43036"/>
            <a:ext cx="12192000" cy="861473"/>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171717"/>
              </a:buClr>
              <a:buSzPts val="4800"/>
              <a:buFont typeface="Arial"/>
              <a:buNone/>
            </a:pPr>
            <a:r>
              <a:rPr lang="en-US" sz="4800" b="1" i="0" u="none" strike="noStrike" cap="none">
                <a:solidFill>
                  <a:srgbClr val="171717"/>
                </a:solidFill>
                <a:latin typeface="Arial"/>
                <a:ea typeface="Arial"/>
                <a:cs typeface="Arial"/>
                <a:sym typeface="Arial"/>
              </a:rPr>
              <a:t>The Cardinal Medeiros Fellow Program</a:t>
            </a:r>
            <a:endParaRPr sz="4800" b="1" i="0" u="none" strike="noStrike" cap="none">
              <a:solidFill>
                <a:srgbClr val="171717"/>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txBox="1">
            <a:spLocks noGrp="1"/>
          </p:cNvSpPr>
          <p:nvPr>
            <p:ph type="body" idx="2"/>
          </p:nvPr>
        </p:nvSpPr>
        <p:spPr>
          <a:xfrm>
            <a:off x="839788" y="1233055"/>
            <a:ext cx="8941520" cy="463593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171717"/>
              </a:buClr>
              <a:buSzPts val="2000"/>
              <a:buFont typeface="Arial Black"/>
              <a:buAutoNum type="arabicPeriod"/>
            </a:pPr>
            <a:r>
              <a:rPr lang="en-US" sz="2000">
                <a:solidFill>
                  <a:srgbClr val="171717"/>
                </a:solidFill>
              </a:rPr>
              <a:t>IDENTIFY A WORTHY KNIGHT OR HIS SPOUSE TO RECEIVE THE FELLOWSHIP </a:t>
            </a:r>
            <a:r>
              <a:rPr lang="en-US" sz="2000" b="1">
                <a:solidFill>
                  <a:srgbClr val="171717"/>
                </a:solidFill>
              </a:rPr>
              <a:t>OR </a:t>
            </a:r>
            <a:r>
              <a:rPr lang="en-US" sz="2000">
                <a:solidFill>
                  <a:srgbClr val="171717"/>
                </a:solidFill>
              </a:rPr>
              <a:t>SELF-NOMINATE.</a:t>
            </a:r>
            <a:br>
              <a:rPr lang="en-US" sz="2000">
                <a:solidFill>
                  <a:srgbClr val="171717"/>
                </a:solidFill>
              </a:rPr>
            </a:br>
            <a:r>
              <a:rPr lang="en-US" sz="1400">
                <a:solidFill>
                  <a:srgbClr val="171717"/>
                </a:solidFill>
              </a:rPr>
              <a:t> </a:t>
            </a:r>
            <a:endParaRPr sz="2000">
              <a:solidFill>
                <a:srgbClr val="171717"/>
              </a:solidFill>
            </a:endParaRPr>
          </a:p>
          <a:p>
            <a:pPr marL="342900" lvl="0" indent="-342900" algn="l" rtl="0">
              <a:lnSpc>
                <a:spcPct val="90000"/>
              </a:lnSpc>
              <a:spcBef>
                <a:spcPts val="1400"/>
              </a:spcBef>
              <a:spcAft>
                <a:spcPts val="0"/>
              </a:spcAft>
              <a:buClr>
                <a:srgbClr val="171717"/>
              </a:buClr>
              <a:buSzPts val="2000"/>
              <a:buFont typeface="Arial Black"/>
              <a:buAutoNum type="arabicPeriod"/>
            </a:pPr>
            <a:r>
              <a:rPr lang="en-US" sz="2000">
                <a:solidFill>
                  <a:srgbClr val="171717"/>
                </a:solidFill>
              </a:rPr>
              <a:t>COMPLETE THE APPLICATION FORM AND SUBMIT TO THE STATE OFFICE.</a:t>
            </a:r>
            <a:br>
              <a:rPr lang="en-US" sz="2000">
                <a:solidFill>
                  <a:srgbClr val="171717"/>
                </a:solidFill>
              </a:rPr>
            </a:br>
            <a:r>
              <a:rPr lang="en-US" sz="1400">
                <a:solidFill>
                  <a:srgbClr val="171717"/>
                </a:solidFill>
              </a:rPr>
              <a:t> </a:t>
            </a:r>
            <a:endParaRPr sz="2000">
              <a:solidFill>
                <a:srgbClr val="171717"/>
              </a:solidFill>
            </a:endParaRPr>
          </a:p>
          <a:p>
            <a:pPr marL="342900" lvl="0" indent="-342900" algn="l" rtl="0">
              <a:lnSpc>
                <a:spcPct val="90000"/>
              </a:lnSpc>
              <a:spcBef>
                <a:spcPts val="1400"/>
              </a:spcBef>
              <a:spcAft>
                <a:spcPts val="0"/>
              </a:spcAft>
              <a:buClr>
                <a:srgbClr val="171717"/>
              </a:buClr>
              <a:buSzPts val="2000"/>
              <a:buFont typeface="Arial Black"/>
              <a:buAutoNum type="arabicPeriod"/>
            </a:pPr>
            <a:r>
              <a:rPr lang="en-US" sz="2000">
                <a:solidFill>
                  <a:srgbClr val="171717"/>
                </a:solidFill>
              </a:rPr>
              <a:t>SUBMIT $1,000 CONTRIBUTION ALONG WITH THE APPLICATION. THIS MONEY IS DEPOSITED IN THE CARDINAL MEDEIROS TRUST FUND AND THE </a:t>
            </a:r>
            <a:r>
              <a:rPr lang="en-US" sz="2000" b="1">
                <a:solidFill>
                  <a:srgbClr val="171717"/>
                </a:solidFill>
              </a:rPr>
              <a:t>INTEREST </a:t>
            </a:r>
            <a:r>
              <a:rPr lang="en-US" sz="2000">
                <a:solidFill>
                  <a:srgbClr val="171717"/>
                </a:solidFill>
              </a:rPr>
              <a:t>FUNDS OUR STATE EDUCATION GRANTS.</a:t>
            </a:r>
            <a:br>
              <a:rPr lang="en-US" sz="2000">
                <a:solidFill>
                  <a:srgbClr val="171717"/>
                </a:solidFill>
              </a:rPr>
            </a:br>
            <a:r>
              <a:rPr lang="en-US" sz="1400">
                <a:solidFill>
                  <a:srgbClr val="171717"/>
                </a:solidFill>
              </a:rPr>
              <a:t> </a:t>
            </a:r>
            <a:endParaRPr sz="2000">
              <a:solidFill>
                <a:srgbClr val="171717"/>
              </a:solidFill>
            </a:endParaRPr>
          </a:p>
          <a:p>
            <a:pPr marL="342900" lvl="0" indent="-342900" algn="l" rtl="0">
              <a:lnSpc>
                <a:spcPct val="90000"/>
              </a:lnSpc>
              <a:spcBef>
                <a:spcPts val="1400"/>
              </a:spcBef>
              <a:spcAft>
                <a:spcPts val="0"/>
              </a:spcAft>
              <a:buClr>
                <a:srgbClr val="171717"/>
              </a:buClr>
              <a:buSzPts val="2000"/>
              <a:buFont typeface="Arial Black"/>
              <a:buAutoNum type="arabicPeriod"/>
            </a:pPr>
            <a:r>
              <a:rPr lang="en-US" sz="2000">
                <a:solidFill>
                  <a:srgbClr val="171717"/>
                </a:solidFill>
              </a:rPr>
              <a:t>ALLOW 2 TO 6 WEEKS FOR THE PERSONALIZED PLAQUE AND LAPEL PIN TO ARRIVE FOR PRESENTATION TO THE FELLOW.</a:t>
            </a:r>
            <a:endParaRPr/>
          </a:p>
        </p:txBody>
      </p:sp>
      <p:sp>
        <p:nvSpPr>
          <p:cNvPr id="185" name="Google Shape;185;p18"/>
          <p:cNvSpPr txBox="1"/>
          <p:nvPr/>
        </p:nvSpPr>
        <p:spPr>
          <a:xfrm>
            <a:off x="9781309" y="1884218"/>
            <a:ext cx="2161309" cy="2585323"/>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70C0"/>
                </a:solidFill>
                <a:latin typeface="Arial"/>
                <a:ea typeface="Arial"/>
                <a:cs typeface="Arial"/>
                <a:sym typeface="Arial"/>
              </a:rPr>
              <a:t>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1"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1"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70C0"/>
                </a:solidFill>
                <a:latin typeface="Arial"/>
                <a:ea typeface="Arial"/>
                <a:cs typeface="Arial"/>
                <a:sym typeface="Arial"/>
              </a:rPr>
              <a:t>ELECTRONIC OR MANUAL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70C0"/>
                </a:solidFill>
                <a:latin typeface="Arial"/>
                <a:ea typeface="Arial"/>
                <a:cs typeface="Arial"/>
                <a:sym typeface="Arial"/>
              </a:rPr>
              <a:t>APPLICATION FORM CAN BE FOUND 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70C0"/>
                </a:solidFill>
                <a:latin typeface="Arial"/>
                <a:ea typeface="Arial"/>
                <a:cs typeface="Arial"/>
                <a:sym typeface="Arial"/>
              </a:rPr>
              <a:t>TKOFC.ORG</a:t>
            </a:r>
            <a:endParaRPr sz="1400" b="0" i="0" u="none" strike="noStrike" cap="none">
              <a:solidFill>
                <a:srgbClr val="000000"/>
              </a:solidFill>
              <a:latin typeface="Arial"/>
              <a:ea typeface="Arial"/>
              <a:cs typeface="Arial"/>
              <a:sym typeface="Arial"/>
            </a:endParaRPr>
          </a:p>
        </p:txBody>
      </p:sp>
      <p:sp>
        <p:nvSpPr>
          <p:cNvPr id="186" name="Google Shape;186;p18"/>
          <p:cNvSpPr/>
          <p:nvPr/>
        </p:nvSpPr>
        <p:spPr>
          <a:xfrm>
            <a:off x="10372759" y="2216728"/>
            <a:ext cx="978408" cy="484632"/>
          </a:xfrm>
          <a:prstGeom prst="leftArrow">
            <a:avLst>
              <a:gd name="adj1" fmla="val 50000"/>
              <a:gd name="adj2" fmla="val 50000"/>
            </a:avLst>
          </a:prstGeom>
          <a:solidFill>
            <a:schemeClr val="accent1"/>
          </a:solidFill>
          <a:ln w="15875" cap="flat" cmpd="sng">
            <a:solidFill>
              <a:srgbClr val="51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p18"/>
          <p:cNvSpPr txBox="1"/>
          <p:nvPr/>
        </p:nvSpPr>
        <p:spPr>
          <a:xfrm>
            <a:off x="3281121" y="56157"/>
            <a:ext cx="609470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171717"/>
                </a:solidFill>
                <a:latin typeface="Arial"/>
                <a:ea typeface="Arial"/>
                <a:cs typeface="Arial"/>
                <a:sym typeface="Arial"/>
              </a:rPr>
              <a:t>REQUIREMENTS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p:nvPr/>
        </p:nvSpPr>
        <p:spPr>
          <a:xfrm>
            <a:off x="985433" y="1276025"/>
            <a:ext cx="10619509" cy="41549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ENSURE UNDERSTANDING OF THE CARDINAL MEDEIROS FELLOW PROGRAM AMONG DISTRICT DEPUTIES, CHAPTERS AND COUNCILS, AS WELL AS INDIVIDUAL KNIGHTS.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171717"/>
              </a:solidFill>
              <a:latin typeface="Arial"/>
              <a:ea typeface="Arial"/>
              <a:cs typeface="Arial"/>
              <a:sym typeface="Arial"/>
            </a:endParaRPr>
          </a:p>
          <a:p>
            <a:pPr marL="342900" marR="0" lvl="0" indent="-342900" algn="l" rtl="0">
              <a:lnSpc>
                <a:spcPct val="100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HAVE COUNCILS OR CHAPTERS BUDGET FOR A $1000 CONTRIBUTION TO FUND A CARDINAL MEDEIROS FELLOW IN THE 2026/27 YEAR.</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171717"/>
              </a:solidFill>
              <a:latin typeface="Arial"/>
              <a:ea typeface="Arial"/>
              <a:cs typeface="Arial"/>
              <a:sym typeface="Arial"/>
            </a:endParaRPr>
          </a:p>
          <a:p>
            <a:pPr marL="342900" marR="0" lvl="0" indent="-342900" algn="l" rtl="0">
              <a:lnSpc>
                <a:spcPct val="100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COMPLETE THE “ CARDINAL MEDEIROS FELLOW APPLICATION” FOUND ON THE TEXAS STATE COUNCIL WEBSITE AT </a:t>
            </a:r>
            <a:r>
              <a:rPr lang="en-US" sz="2400" b="0" i="0" u="sng" strike="noStrike" cap="none">
                <a:solidFill>
                  <a:srgbClr val="171717"/>
                </a:solidFill>
                <a:latin typeface="Arial"/>
                <a:ea typeface="Arial"/>
                <a:cs typeface="Arial"/>
                <a:sym typeface="Arial"/>
                <a:hlinkClick r:id="rId3">
                  <a:extLst>
                    <a:ext uri="{A12FA001-AC4F-418D-AE19-62706E023703}">
                      <ahyp:hlinkClr xmlns:ahyp="http://schemas.microsoft.com/office/drawing/2018/hyperlinkcolor" val="tx"/>
                    </a:ext>
                  </a:extLst>
                </a:hlinkClick>
              </a:rPr>
              <a:t>https://tkofc.org/Donate-Now/Cardinal-Medeiros-Fund</a:t>
            </a:r>
            <a:r>
              <a:rPr lang="en-US" sz="2400" b="0" i="0" u="none" strike="noStrike" cap="none">
                <a:solidFill>
                  <a:srgbClr val="171717"/>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3" name="Google Shape;193;p19"/>
          <p:cNvSpPr txBox="1">
            <a:spLocks noGrp="1"/>
          </p:cNvSpPr>
          <p:nvPr>
            <p:ph type="title"/>
          </p:nvPr>
        </p:nvSpPr>
        <p:spPr>
          <a:xfrm>
            <a:off x="0" y="162731"/>
            <a:ext cx="12192000" cy="59994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171717"/>
              </a:buClr>
              <a:buSzPts val="3200"/>
              <a:buFont typeface="Arial"/>
              <a:buNone/>
            </a:pPr>
            <a:r>
              <a:rPr lang="en-US" sz="3200" b="1"/>
              <a:t>THE PROCESS FOR NOMINATING A KNIGHT OR HIS SPOUSE</a:t>
            </a: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txBox="1"/>
          <p:nvPr/>
        </p:nvSpPr>
        <p:spPr>
          <a:xfrm>
            <a:off x="1078424" y="1663483"/>
            <a:ext cx="10619509" cy="30469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SUBMIT THE APPLICATION EITHER ELECTRONICALLY USING THE “DONATE NOW” BUTTON ON THE WEBSITE OR BY PRINTING THE APPLICATION AND MAILING IT TO THE STATE OFFICE. IN EITHER CASE, THE APPLICATION MUST BE ACCOMPANIED BY A $1000 CONTRIBUTION VIA CHECK OR CREDIT CARD.</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171717"/>
              </a:solidFill>
              <a:latin typeface="Arial"/>
              <a:ea typeface="Arial"/>
              <a:cs typeface="Arial"/>
              <a:sym typeface="Arial"/>
            </a:endParaRPr>
          </a:p>
          <a:p>
            <a:pPr marL="342900" marR="0" lvl="0" indent="-342900" algn="l" rtl="0">
              <a:lnSpc>
                <a:spcPct val="100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PLAN A FORMAL AWARD EVENT OR CEREMONY TO CONFER THE FELLOWSHIP.</a:t>
            </a:r>
            <a:endParaRPr sz="1400" b="0" i="0" u="none" strike="noStrike" cap="none">
              <a:solidFill>
                <a:srgbClr val="000000"/>
              </a:solidFill>
              <a:latin typeface="Arial"/>
              <a:ea typeface="Arial"/>
              <a:cs typeface="Arial"/>
              <a:sym typeface="Arial"/>
            </a:endParaRPr>
          </a:p>
        </p:txBody>
      </p:sp>
      <p:sp>
        <p:nvSpPr>
          <p:cNvPr id="199" name="Google Shape;199;p20"/>
          <p:cNvSpPr txBox="1">
            <a:spLocks noGrp="1"/>
          </p:cNvSpPr>
          <p:nvPr>
            <p:ph type="title"/>
          </p:nvPr>
        </p:nvSpPr>
        <p:spPr>
          <a:xfrm>
            <a:off x="0" y="162731"/>
            <a:ext cx="12192000" cy="59994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171717"/>
              </a:buClr>
              <a:buSzPts val="3200"/>
              <a:buFont typeface="Arial"/>
              <a:buNone/>
            </a:pPr>
            <a:r>
              <a:rPr lang="en-US" sz="3200" b="1"/>
              <a:t>THE PROCESS FOR NOMINATING A KNIGHT OR HIS SPOUSE</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p:nvPr/>
        </p:nvSpPr>
        <p:spPr>
          <a:xfrm>
            <a:off x="838200" y="754604"/>
            <a:ext cx="10515600" cy="4496386"/>
          </a:xfrm>
          <a:prstGeom prst="rect">
            <a:avLst/>
          </a:prstGeom>
          <a:noFill/>
          <a:ln>
            <a:noFill/>
          </a:ln>
        </p:spPr>
        <p:txBody>
          <a:bodyPr spcFirstLastPara="1" wrap="square" lIns="91425" tIns="45700" rIns="91425" bIns="45700" anchor="t" anchorCtr="0">
            <a:normAutofit/>
          </a:bodyPr>
          <a:lstStyle/>
          <a:p>
            <a:pPr marL="0" marR="0" lvl="0" indent="0" algn="ctr" rtl="0">
              <a:lnSpc>
                <a:spcPct val="85000"/>
              </a:lnSpc>
              <a:spcBef>
                <a:spcPts val="0"/>
              </a:spcBef>
              <a:spcAft>
                <a:spcPts val="0"/>
              </a:spcAft>
              <a:buClr>
                <a:srgbClr val="171717"/>
              </a:buClr>
              <a:buSzPts val="5400"/>
              <a:buFont typeface="Arial"/>
              <a:buNone/>
            </a:pPr>
            <a:r>
              <a:rPr lang="en-US" sz="5400" b="0" i="0" u="none" strike="noStrike" cap="none">
                <a:solidFill>
                  <a:srgbClr val="171717"/>
                </a:solidFill>
                <a:latin typeface="Arial"/>
                <a:ea typeface="Arial"/>
                <a:cs typeface="Arial"/>
                <a:sym typeface="Arial"/>
              </a:rPr>
              <a:t>OUR GOAL FOR THE 2026/27 FRATERNAL YEAR IS TO HAVE AT LEAST </a:t>
            </a:r>
            <a:r>
              <a:rPr lang="en-US" sz="5400" b="0" i="0" u="sng" strike="noStrike" cap="none">
                <a:solidFill>
                  <a:srgbClr val="171717"/>
                </a:solidFill>
                <a:latin typeface="Arial"/>
                <a:ea typeface="Arial"/>
                <a:cs typeface="Arial"/>
                <a:sym typeface="Arial"/>
              </a:rPr>
              <a:t>TWO </a:t>
            </a:r>
            <a:r>
              <a:rPr lang="en-US" sz="5400" b="0" i="0" u="none" strike="noStrike" cap="none">
                <a:solidFill>
                  <a:srgbClr val="171717"/>
                </a:solidFill>
                <a:latin typeface="Arial"/>
                <a:ea typeface="Arial"/>
                <a:cs typeface="Arial"/>
                <a:sym typeface="Arial"/>
              </a:rPr>
              <a:t>CARDINAL MEDEIROS FELLOWS NOMINATED BY EACH DIOCESE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AE2DBF7A-EA24-15C6-CD0B-DB08D6107BEE}"/>
            </a:ext>
          </a:extLst>
        </p:cNvPr>
        <p:cNvGrpSpPr/>
        <p:nvPr/>
      </p:nvGrpSpPr>
      <p:grpSpPr>
        <a:xfrm>
          <a:off x="0" y="0"/>
          <a:ext cx="0" cy="0"/>
          <a:chOff x="0" y="0"/>
          <a:chExt cx="0" cy="0"/>
        </a:xfrm>
      </p:grpSpPr>
      <p:sp>
        <p:nvSpPr>
          <p:cNvPr id="204" name="Google Shape;204;p21">
            <a:extLst>
              <a:ext uri="{FF2B5EF4-FFF2-40B4-BE49-F238E27FC236}">
                <a16:creationId xmlns:a16="http://schemas.microsoft.com/office/drawing/2014/main" id="{A48FA87E-4FBE-F287-BE9D-0D1C83077367}"/>
              </a:ext>
            </a:extLst>
          </p:cNvPr>
          <p:cNvSpPr txBox="1"/>
          <p:nvPr/>
        </p:nvSpPr>
        <p:spPr>
          <a:xfrm>
            <a:off x="838200" y="754604"/>
            <a:ext cx="10515600" cy="4496386"/>
          </a:xfrm>
          <a:prstGeom prst="rect">
            <a:avLst/>
          </a:prstGeom>
          <a:noFill/>
          <a:ln>
            <a:noFill/>
          </a:ln>
        </p:spPr>
        <p:txBody>
          <a:bodyPr spcFirstLastPara="1" wrap="square" lIns="91425" tIns="45700" rIns="91425" bIns="45700" anchor="t" anchorCtr="0">
            <a:normAutofit/>
          </a:bodyPr>
          <a:lstStyle/>
          <a:p>
            <a:pPr marL="0" marR="0" lvl="0" indent="0" algn="ctr" rtl="0">
              <a:lnSpc>
                <a:spcPct val="85000"/>
              </a:lnSpc>
              <a:spcBef>
                <a:spcPts val="0"/>
              </a:spcBef>
              <a:spcAft>
                <a:spcPts val="0"/>
              </a:spcAft>
              <a:buClr>
                <a:srgbClr val="171717"/>
              </a:buClr>
              <a:buSzPts val="5400"/>
              <a:buFont typeface="Arial"/>
              <a:buNone/>
            </a:pPr>
            <a:r>
              <a:rPr lang="en-US" sz="5400" b="0" i="0" u="none" strike="noStrike" cap="none" dirty="0">
                <a:solidFill>
                  <a:srgbClr val="171717"/>
                </a:solidFill>
                <a:latin typeface="Arial"/>
                <a:ea typeface="Arial"/>
                <a:cs typeface="Arial"/>
                <a:sym typeface="Arial"/>
              </a:rPr>
              <a:t>And when you thought we were through! </a:t>
            </a:r>
          </a:p>
          <a:p>
            <a:pPr marL="0" marR="0" lvl="0" indent="0" algn="ctr" rtl="0">
              <a:lnSpc>
                <a:spcPct val="85000"/>
              </a:lnSpc>
              <a:spcBef>
                <a:spcPts val="0"/>
              </a:spcBef>
              <a:spcAft>
                <a:spcPts val="0"/>
              </a:spcAft>
              <a:buClr>
                <a:srgbClr val="171717"/>
              </a:buClr>
              <a:buSzPts val="5400"/>
              <a:buFont typeface="Arial"/>
              <a:buNone/>
            </a:pPr>
            <a:r>
              <a:rPr lang="en-US" sz="5400" dirty="0">
                <a:solidFill>
                  <a:srgbClr val="171717"/>
                </a:solidFill>
              </a:rPr>
              <a:t>Introducing the Newly Founded </a:t>
            </a:r>
          </a:p>
          <a:p>
            <a:pPr marL="0" marR="0" lvl="0" indent="0" algn="ctr" rtl="0">
              <a:lnSpc>
                <a:spcPct val="85000"/>
              </a:lnSpc>
              <a:spcBef>
                <a:spcPts val="0"/>
              </a:spcBef>
              <a:spcAft>
                <a:spcPts val="0"/>
              </a:spcAft>
              <a:buClr>
                <a:srgbClr val="171717"/>
              </a:buClr>
              <a:buSzPts val="5400"/>
              <a:buFont typeface="Arial"/>
              <a:buNone/>
            </a:pPr>
            <a:r>
              <a:rPr lang="en-US" sz="5400" b="0" i="0" u="none" strike="noStrike" cap="none" dirty="0">
                <a:solidFill>
                  <a:srgbClr val="171717"/>
                </a:solidFill>
                <a:latin typeface="Arial"/>
                <a:ea typeface="Arial"/>
                <a:cs typeface="Arial"/>
                <a:sym typeface="Arial"/>
              </a:rPr>
              <a:t>Cardinal DiNardo Fellow</a:t>
            </a:r>
          </a:p>
          <a:p>
            <a:pPr marL="0" marR="0" lvl="0" indent="0" algn="ctr" rtl="0">
              <a:lnSpc>
                <a:spcPct val="85000"/>
              </a:lnSpc>
              <a:spcBef>
                <a:spcPts val="0"/>
              </a:spcBef>
              <a:spcAft>
                <a:spcPts val="0"/>
              </a:spcAft>
              <a:buClr>
                <a:srgbClr val="171717"/>
              </a:buClr>
              <a:buSzPts val="5400"/>
              <a:buFont typeface="Arial"/>
              <a:buNone/>
            </a:pPr>
            <a:r>
              <a:rPr lang="en-US" sz="5400" dirty="0">
                <a:solidFill>
                  <a:srgbClr val="171717"/>
                </a:solidFill>
              </a:rPr>
              <a:t>and</a:t>
            </a:r>
          </a:p>
          <a:p>
            <a:pPr marL="0" marR="0" lvl="0" indent="0" algn="ctr" rtl="0">
              <a:lnSpc>
                <a:spcPct val="85000"/>
              </a:lnSpc>
              <a:spcBef>
                <a:spcPts val="0"/>
              </a:spcBef>
              <a:spcAft>
                <a:spcPts val="0"/>
              </a:spcAft>
              <a:buClr>
                <a:srgbClr val="171717"/>
              </a:buClr>
              <a:buSzPts val="5400"/>
              <a:buFont typeface="Arial"/>
              <a:buNone/>
            </a:pPr>
            <a:r>
              <a:rPr lang="en-US" sz="5400" b="0" i="0" u="none" strike="noStrike" cap="none" dirty="0">
                <a:solidFill>
                  <a:srgbClr val="000000"/>
                </a:solidFill>
                <a:latin typeface="Arial"/>
                <a:ea typeface="Arial"/>
                <a:cs typeface="Arial"/>
                <a:sym typeface="Arial"/>
              </a:rPr>
              <a:t>Cardinal Farrell Fellow</a:t>
            </a:r>
            <a:endParaRPr sz="5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4960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8900DA-5DDC-0221-985D-C300A487D9BF}"/>
              </a:ext>
            </a:extLst>
          </p:cNvPr>
          <p:cNvPicPr>
            <a:picLocks noChangeAspect="1"/>
          </p:cNvPicPr>
          <p:nvPr/>
        </p:nvPicPr>
        <p:blipFill>
          <a:blip r:embed="rId2"/>
          <a:stretch>
            <a:fillRect/>
          </a:stretch>
        </p:blipFill>
        <p:spPr>
          <a:xfrm>
            <a:off x="0" y="381000"/>
            <a:ext cx="12192000" cy="6096000"/>
          </a:xfrm>
          <a:prstGeom prst="rect">
            <a:avLst/>
          </a:prstGeom>
        </p:spPr>
      </p:pic>
      <p:pic>
        <p:nvPicPr>
          <p:cNvPr id="7" name="Picture 6">
            <a:extLst>
              <a:ext uri="{FF2B5EF4-FFF2-40B4-BE49-F238E27FC236}">
                <a16:creationId xmlns:a16="http://schemas.microsoft.com/office/drawing/2014/main" id="{6C79BB7F-4B9A-715E-3B50-236FBE5B8814}"/>
              </a:ext>
            </a:extLst>
          </p:cNvPr>
          <p:cNvPicPr>
            <a:picLocks noChangeAspect="1"/>
          </p:cNvPicPr>
          <p:nvPr/>
        </p:nvPicPr>
        <p:blipFill>
          <a:blip r:embed="rId3"/>
          <a:stretch>
            <a:fillRect/>
          </a:stretch>
        </p:blipFill>
        <p:spPr>
          <a:xfrm>
            <a:off x="6019168" y="-281482"/>
            <a:ext cx="4647250" cy="6009929"/>
          </a:xfrm>
          <a:prstGeom prst="rect">
            <a:avLst/>
          </a:prstGeom>
        </p:spPr>
      </p:pic>
      <p:pic>
        <p:nvPicPr>
          <p:cNvPr id="9" name="Picture 8">
            <a:extLst>
              <a:ext uri="{FF2B5EF4-FFF2-40B4-BE49-F238E27FC236}">
                <a16:creationId xmlns:a16="http://schemas.microsoft.com/office/drawing/2014/main" id="{A454348A-5A18-E64C-8B73-32E23657FBD8}"/>
              </a:ext>
            </a:extLst>
          </p:cNvPr>
          <p:cNvPicPr>
            <a:picLocks noChangeAspect="1"/>
          </p:cNvPicPr>
          <p:nvPr/>
        </p:nvPicPr>
        <p:blipFill>
          <a:blip r:embed="rId4"/>
          <a:stretch>
            <a:fillRect/>
          </a:stretch>
        </p:blipFill>
        <p:spPr>
          <a:xfrm>
            <a:off x="887507" y="231654"/>
            <a:ext cx="4244154" cy="5658158"/>
          </a:xfrm>
          <a:prstGeom prst="rect">
            <a:avLst/>
          </a:prstGeom>
        </p:spPr>
      </p:pic>
    </p:spTree>
    <p:extLst>
      <p:ext uri="{BB962C8B-B14F-4D97-AF65-F5344CB8AC3E}">
        <p14:creationId xmlns:p14="http://schemas.microsoft.com/office/powerpoint/2010/main" val="247476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F0F40DF1-3911-67B4-5385-36F79DE3E537}"/>
            </a:ext>
          </a:extLst>
        </p:cNvPr>
        <p:cNvGrpSpPr/>
        <p:nvPr/>
      </p:nvGrpSpPr>
      <p:grpSpPr>
        <a:xfrm>
          <a:off x="0" y="0"/>
          <a:ext cx="0" cy="0"/>
          <a:chOff x="0" y="0"/>
          <a:chExt cx="0" cy="0"/>
        </a:xfrm>
      </p:grpSpPr>
      <p:sp>
        <p:nvSpPr>
          <p:cNvPr id="204" name="Google Shape;204;p21">
            <a:extLst>
              <a:ext uri="{FF2B5EF4-FFF2-40B4-BE49-F238E27FC236}">
                <a16:creationId xmlns:a16="http://schemas.microsoft.com/office/drawing/2014/main" id="{AD9F31F3-F977-42BB-8484-BB242603A6A0}"/>
              </a:ext>
            </a:extLst>
          </p:cNvPr>
          <p:cNvSpPr txBox="1"/>
          <p:nvPr/>
        </p:nvSpPr>
        <p:spPr>
          <a:xfrm>
            <a:off x="838200" y="224118"/>
            <a:ext cx="10515600" cy="5026872"/>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ctr" rtl="0">
              <a:lnSpc>
                <a:spcPct val="85000"/>
              </a:lnSpc>
              <a:spcBef>
                <a:spcPts val="0"/>
              </a:spcBef>
              <a:spcAft>
                <a:spcPts val="0"/>
              </a:spcAft>
              <a:buClr>
                <a:srgbClr val="171717"/>
              </a:buClr>
              <a:buSzPts val="5400"/>
              <a:buFont typeface="Arial"/>
              <a:buNone/>
            </a:pPr>
            <a:r>
              <a:rPr lang="en-US" sz="5400" b="0" i="0" u="none" strike="noStrike" cap="none" dirty="0">
                <a:solidFill>
                  <a:srgbClr val="171717"/>
                </a:solidFill>
                <a:latin typeface="Arial"/>
                <a:ea typeface="Arial"/>
                <a:cs typeface="Arial"/>
                <a:sym typeface="Arial"/>
              </a:rPr>
              <a:t>Cardinal Daniel DiNardo </a:t>
            </a:r>
          </a:p>
          <a:p>
            <a:pPr marL="0" marR="0" lvl="0" indent="0" algn="ctr" rtl="0">
              <a:lnSpc>
                <a:spcPct val="85000"/>
              </a:lnSpc>
              <a:spcBef>
                <a:spcPts val="0"/>
              </a:spcBef>
              <a:spcAft>
                <a:spcPts val="0"/>
              </a:spcAft>
              <a:buClr>
                <a:srgbClr val="171717"/>
              </a:buClr>
              <a:buSzPts val="5400"/>
              <a:buFont typeface="Arial"/>
              <a:buNone/>
            </a:pPr>
            <a:endParaRPr lang="en-US" sz="5400" b="0" i="0" u="none" strike="noStrike" cap="none" dirty="0">
              <a:solidFill>
                <a:srgbClr val="171717"/>
              </a:solidFill>
              <a:latin typeface="Arial"/>
              <a:ea typeface="Arial"/>
              <a:cs typeface="Arial"/>
              <a:sym typeface="Arial"/>
            </a:endParaRPr>
          </a:p>
          <a:p>
            <a:r>
              <a:rPr lang="en-US" sz="3800" dirty="0"/>
              <a:t>In Honor of Cardinal Daniel DiNardo</a:t>
            </a:r>
          </a:p>
          <a:p>
            <a:r>
              <a:rPr lang="en-US" sz="3800" dirty="0"/>
              <a:t>Archbishop Emeritus of the Diocese of Galveston-Houston</a:t>
            </a:r>
          </a:p>
          <a:p>
            <a:endParaRPr lang="en-US" sz="3800" dirty="0"/>
          </a:p>
          <a:p>
            <a:r>
              <a:rPr lang="en-US" sz="3800" dirty="0"/>
              <a:t>Cardinal DiNardo Fellow</a:t>
            </a:r>
          </a:p>
          <a:p>
            <a:r>
              <a:rPr lang="en-US" sz="3800" dirty="0"/>
              <a:t> </a:t>
            </a:r>
          </a:p>
          <a:p>
            <a:r>
              <a:rPr lang="en-US" sz="3800" dirty="0"/>
              <a:t>Presented To (Name)</a:t>
            </a:r>
          </a:p>
          <a:p>
            <a:br>
              <a:rPr lang="en-US" sz="3800" dirty="0"/>
            </a:br>
            <a:endParaRPr lang="en-US" sz="3800" dirty="0"/>
          </a:p>
          <a:p>
            <a:r>
              <a:rPr lang="en-US" sz="3800" dirty="0"/>
              <a:t>For your financial contribution to the Texas State Council Charitable Trust Fund Dedicated to the Support of Retired Priests and Religious and the Humanitarian Efforts of the Knights of Columbus in Texas.  </a:t>
            </a:r>
          </a:p>
          <a:p>
            <a:pPr marL="0" marR="0" lvl="0" indent="0" algn="ctr" rtl="0">
              <a:lnSpc>
                <a:spcPct val="85000"/>
              </a:lnSpc>
              <a:spcBef>
                <a:spcPts val="0"/>
              </a:spcBef>
              <a:spcAft>
                <a:spcPts val="0"/>
              </a:spcAft>
              <a:buClr>
                <a:srgbClr val="171717"/>
              </a:buClr>
              <a:buSzPts val="5400"/>
              <a:buFont typeface="Arial"/>
              <a:buNone/>
            </a:pPr>
            <a:endParaRPr lang="en-US" sz="5400" b="0" i="0" u="none" strike="noStrike" cap="none" dirty="0">
              <a:solidFill>
                <a:srgbClr val="171717"/>
              </a:solidFill>
              <a:latin typeface="Arial"/>
              <a:ea typeface="Arial"/>
              <a:cs typeface="Arial"/>
              <a:sym typeface="Arial"/>
            </a:endParaRPr>
          </a:p>
        </p:txBody>
      </p:sp>
    </p:spTree>
    <p:extLst>
      <p:ext uri="{BB962C8B-B14F-4D97-AF65-F5344CB8AC3E}">
        <p14:creationId xmlns:p14="http://schemas.microsoft.com/office/powerpoint/2010/main" val="325650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28F9A175-9341-54B3-CD48-2833CD5BE5CF}"/>
            </a:ext>
          </a:extLst>
        </p:cNvPr>
        <p:cNvGrpSpPr/>
        <p:nvPr/>
      </p:nvGrpSpPr>
      <p:grpSpPr>
        <a:xfrm>
          <a:off x="0" y="0"/>
          <a:ext cx="0" cy="0"/>
          <a:chOff x="0" y="0"/>
          <a:chExt cx="0" cy="0"/>
        </a:xfrm>
      </p:grpSpPr>
      <p:sp>
        <p:nvSpPr>
          <p:cNvPr id="204" name="Google Shape;204;p21">
            <a:extLst>
              <a:ext uri="{FF2B5EF4-FFF2-40B4-BE49-F238E27FC236}">
                <a16:creationId xmlns:a16="http://schemas.microsoft.com/office/drawing/2014/main" id="{4E783D7A-19FA-061E-A6F4-9BBDF0187343}"/>
              </a:ext>
            </a:extLst>
          </p:cNvPr>
          <p:cNvSpPr txBox="1"/>
          <p:nvPr/>
        </p:nvSpPr>
        <p:spPr>
          <a:xfrm>
            <a:off x="838200" y="224118"/>
            <a:ext cx="10515600" cy="5495364"/>
          </a:xfrm>
          <a:prstGeom prst="rect">
            <a:avLst/>
          </a:prstGeom>
          <a:noFill/>
          <a:ln>
            <a:noFill/>
          </a:ln>
        </p:spPr>
        <p:txBody>
          <a:bodyPr spcFirstLastPara="1" wrap="square" lIns="91425" tIns="45700" rIns="91425" bIns="45700" anchor="t" anchorCtr="0">
            <a:normAutofit fontScale="85000" lnSpcReduction="20000"/>
          </a:bodyPr>
          <a:lstStyle/>
          <a:p>
            <a:pPr algn="ctr">
              <a:lnSpc>
                <a:spcPct val="85000"/>
              </a:lnSpc>
              <a:buClr>
                <a:srgbClr val="171717"/>
              </a:buClr>
              <a:buSzPts val="5400"/>
            </a:pPr>
            <a:r>
              <a:rPr lang="en-US" sz="5400" dirty="0">
                <a:solidFill>
                  <a:srgbClr val="171717"/>
                </a:solidFill>
              </a:rPr>
              <a:t>Cardinal Kevin Farrell </a:t>
            </a:r>
          </a:p>
          <a:p>
            <a:pPr marL="0" marR="0" lvl="0" indent="0" algn="ctr" rtl="0">
              <a:lnSpc>
                <a:spcPct val="85000"/>
              </a:lnSpc>
              <a:spcBef>
                <a:spcPts val="0"/>
              </a:spcBef>
              <a:spcAft>
                <a:spcPts val="0"/>
              </a:spcAft>
              <a:buClr>
                <a:srgbClr val="171717"/>
              </a:buClr>
              <a:buSzPts val="5400"/>
              <a:buFont typeface="Arial"/>
              <a:buNone/>
            </a:pPr>
            <a:endParaRPr lang="en-US" sz="5400" b="0" i="0" u="none" strike="noStrike" cap="none" dirty="0">
              <a:solidFill>
                <a:srgbClr val="171717"/>
              </a:solidFill>
              <a:latin typeface="Arial"/>
              <a:ea typeface="Arial"/>
              <a:cs typeface="Arial"/>
              <a:sym typeface="Arial"/>
            </a:endParaRPr>
          </a:p>
          <a:p>
            <a:r>
              <a:rPr lang="en-US" sz="2400" dirty="0"/>
              <a:t>In Honor of Cardinal Kevin Farrell</a:t>
            </a:r>
          </a:p>
          <a:p>
            <a:r>
              <a:rPr lang="en-US" sz="2400" dirty="0"/>
              <a:t>Former Texas State Council Chaplain 2010-2012</a:t>
            </a:r>
          </a:p>
          <a:p>
            <a:br>
              <a:rPr lang="en-US" sz="2400" dirty="0"/>
            </a:br>
            <a:endParaRPr lang="en-US" sz="2400" dirty="0"/>
          </a:p>
          <a:p>
            <a:r>
              <a:rPr lang="en-US" sz="2400" dirty="0"/>
              <a:t>Cardinal Farrell Fellow</a:t>
            </a:r>
          </a:p>
          <a:p>
            <a:br>
              <a:rPr lang="en-US" sz="2400" dirty="0"/>
            </a:br>
            <a:endParaRPr lang="en-US" sz="2400" dirty="0"/>
          </a:p>
          <a:p>
            <a:r>
              <a:rPr lang="en-US" sz="2400" dirty="0"/>
              <a:t>Presented to (Name)</a:t>
            </a:r>
          </a:p>
          <a:p>
            <a:br>
              <a:rPr lang="en-US" sz="2400" dirty="0"/>
            </a:br>
            <a:endParaRPr lang="en-US" sz="2400" dirty="0"/>
          </a:p>
          <a:p>
            <a:r>
              <a:rPr lang="en-US" sz="2400" dirty="0"/>
              <a:t>For your financial contribution to the Texas State Council Charitable Trust Fund Dedicated to the Support of Seminarians and the Humanitarian Efforts of the Knights of Columbus in Texas.  </a:t>
            </a:r>
          </a:p>
          <a:p>
            <a:br>
              <a:rPr lang="en-US" sz="2400" dirty="0"/>
            </a:br>
            <a:endParaRPr lang="en-US" sz="2400" dirty="0"/>
          </a:p>
          <a:p>
            <a:br>
              <a:rPr lang="en-US" dirty="0"/>
            </a:br>
            <a:endParaRPr lang="en-US" sz="5400" b="0" i="0" u="none" strike="noStrike" cap="none" dirty="0">
              <a:solidFill>
                <a:srgbClr val="171717"/>
              </a:solidFill>
              <a:latin typeface="Arial"/>
              <a:ea typeface="Arial"/>
              <a:cs typeface="Arial"/>
              <a:sym typeface="Arial"/>
            </a:endParaRPr>
          </a:p>
          <a:p>
            <a:pPr marL="0" marR="0" lvl="0" indent="0" algn="ctr" rtl="0">
              <a:lnSpc>
                <a:spcPct val="85000"/>
              </a:lnSpc>
              <a:spcBef>
                <a:spcPts val="0"/>
              </a:spcBef>
              <a:spcAft>
                <a:spcPts val="0"/>
              </a:spcAft>
              <a:buClr>
                <a:srgbClr val="171717"/>
              </a:buClr>
              <a:buSzPts val="5400"/>
              <a:buFont typeface="Arial"/>
              <a:buNone/>
            </a:pPr>
            <a:endParaRPr lang="en-US" sz="5400" b="0" i="0" u="none" strike="noStrike" cap="none" dirty="0">
              <a:solidFill>
                <a:srgbClr val="171717"/>
              </a:solidFill>
              <a:latin typeface="Arial"/>
              <a:ea typeface="Arial"/>
              <a:cs typeface="Arial"/>
              <a:sym typeface="Arial"/>
            </a:endParaRPr>
          </a:p>
        </p:txBody>
      </p:sp>
    </p:spTree>
    <p:extLst>
      <p:ext uri="{BB962C8B-B14F-4D97-AF65-F5344CB8AC3E}">
        <p14:creationId xmlns:p14="http://schemas.microsoft.com/office/powerpoint/2010/main" val="364193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p:nvPr/>
        </p:nvSpPr>
        <p:spPr>
          <a:xfrm>
            <a:off x="581186" y="1237128"/>
            <a:ext cx="10980550" cy="344203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3200"/>
              <a:buFont typeface="Arial"/>
              <a:buNone/>
            </a:pPr>
            <a:r>
              <a:rPr lang="en-US" sz="3200" b="0" i="0" u="none" strike="noStrike" cap="none">
                <a:solidFill>
                  <a:srgbClr val="171717"/>
                </a:solidFill>
                <a:latin typeface="Arial"/>
                <a:ea typeface="Arial"/>
                <a:cs typeface="Arial"/>
                <a:sym typeface="Arial"/>
              </a:rPr>
              <a:t>Charity is the foundation of the Knights of Columbus, inspiring members to serve God by serving others and responding to needs within their communities. The primary mission of the Texas State Charity Program is to provide meaningful assistance to dioceses, parishes, and charitable causes throughout Texas.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ctrTitle" idx="4294967295"/>
          </p:nvPr>
        </p:nvSpPr>
        <p:spPr>
          <a:xfrm>
            <a:off x="0" y="61993"/>
            <a:ext cx="12192000" cy="813661"/>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Clr>
                <a:srgbClr val="171717"/>
              </a:buClr>
              <a:buSzPts val="5400"/>
              <a:buFont typeface="Arial"/>
              <a:buNone/>
            </a:pPr>
            <a:r>
              <a:rPr lang="en-US" sz="5400" b="0" i="0" u="none" strike="noStrike" cap="none">
                <a:solidFill>
                  <a:srgbClr val="171717"/>
                </a:solidFill>
                <a:latin typeface="Arial"/>
                <a:ea typeface="Arial"/>
                <a:cs typeface="Arial"/>
                <a:sym typeface="Arial"/>
              </a:rPr>
              <a:t>Educational Grants …</a:t>
            </a:r>
            <a:endParaRPr sz="5400" b="0" i="0" u="none" strike="noStrike" cap="none">
              <a:solidFill>
                <a:srgbClr val="171717"/>
              </a:solidFill>
              <a:latin typeface="Arial"/>
              <a:ea typeface="Arial"/>
              <a:cs typeface="Arial"/>
              <a:sym typeface="Arial"/>
            </a:endParaRPr>
          </a:p>
        </p:txBody>
      </p:sp>
      <p:sp>
        <p:nvSpPr>
          <p:cNvPr id="210" name="Google Shape;210;p22"/>
          <p:cNvSpPr txBox="1">
            <a:spLocks noGrp="1"/>
          </p:cNvSpPr>
          <p:nvPr>
            <p:ph type="body" idx="1"/>
          </p:nvPr>
        </p:nvSpPr>
        <p:spPr>
          <a:xfrm>
            <a:off x="1111016" y="1361969"/>
            <a:ext cx="9439836" cy="4485946"/>
          </a:xfrm>
          <a:prstGeom prst="rect">
            <a:avLst/>
          </a:prstGeom>
          <a:noFill/>
          <a:ln>
            <a:noFill/>
          </a:ln>
        </p:spPr>
        <p:txBody>
          <a:bodyPr spcFirstLastPara="1" wrap="square" lIns="91425" tIns="45700" rIns="91425" bIns="45700" anchor="t" anchorCtr="0">
            <a:noAutofit/>
          </a:bodyPr>
          <a:lstStyle/>
          <a:p>
            <a:pPr marL="91440" lvl="0" indent="-91440" algn="l" rtl="0">
              <a:lnSpc>
                <a:spcPct val="90000"/>
              </a:lnSpc>
              <a:spcBef>
                <a:spcPts val="0"/>
              </a:spcBef>
              <a:spcAft>
                <a:spcPts val="0"/>
              </a:spcAft>
              <a:buClr>
                <a:srgbClr val="171717"/>
              </a:buClr>
              <a:buSzPts val="3600"/>
              <a:buFont typeface="Arial"/>
              <a:buChar char="•"/>
            </a:pPr>
            <a:r>
              <a:rPr lang="en-US" sz="3600">
                <a:solidFill>
                  <a:srgbClr val="171717"/>
                </a:solidFill>
                <a:latin typeface="Arial"/>
                <a:ea typeface="Arial"/>
                <a:cs typeface="Arial"/>
                <a:sym typeface="Arial"/>
              </a:rPr>
              <a:t>Increase program awareness</a:t>
            </a:r>
            <a:endParaRPr/>
          </a:p>
          <a:p>
            <a:pPr marL="91440" lvl="0" indent="0" algn="l" rtl="0">
              <a:lnSpc>
                <a:spcPct val="90000"/>
              </a:lnSpc>
              <a:spcBef>
                <a:spcPts val="1400"/>
              </a:spcBef>
              <a:spcAft>
                <a:spcPts val="0"/>
              </a:spcAft>
              <a:buClr>
                <a:srgbClr val="0B3777"/>
              </a:buClr>
              <a:buSzPts val="3600"/>
              <a:buFont typeface="Arial"/>
              <a:buNone/>
            </a:pPr>
            <a:endParaRPr sz="3600">
              <a:solidFill>
                <a:srgbClr val="171717"/>
              </a:solidFill>
              <a:latin typeface="Arial"/>
              <a:ea typeface="Arial"/>
              <a:cs typeface="Arial"/>
              <a:sym typeface="Arial"/>
            </a:endParaRPr>
          </a:p>
          <a:p>
            <a:pPr marL="91440" lvl="0" indent="-91440" algn="l" rtl="0">
              <a:lnSpc>
                <a:spcPct val="90000"/>
              </a:lnSpc>
              <a:spcBef>
                <a:spcPts val="1400"/>
              </a:spcBef>
              <a:spcAft>
                <a:spcPts val="0"/>
              </a:spcAft>
              <a:buClr>
                <a:srgbClr val="171717"/>
              </a:buClr>
              <a:buSzPts val="3600"/>
              <a:buFont typeface="Arial"/>
              <a:buChar char="•"/>
            </a:pPr>
            <a:r>
              <a:rPr lang="en-US" sz="3600">
                <a:solidFill>
                  <a:srgbClr val="171717"/>
                </a:solidFill>
                <a:latin typeface="Arial"/>
                <a:ea typeface="Arial"/>
                <a:cs typeface="Arial"/>
                <a:sym typeface="Arial"/>
              </a:rPr>
              <a:t>Increase program publicity</a:t>
            </a:r>
            <a:endParaRPr/>
          </a:p>
          <a:p>
            <a:pPr marL="91440" lvl="0" indent="0" algn="l" rtl="0">
              <a:lnSpc>
                <a:spcPct val="90000"/>
              </a:lnSpc>
              <a:spcBef>
                <a:spcPts val="1400"/>
              </a:spcBef>
              <a:spcAft>
                <a:spcPts val="0"/>
              </a:spcAft>
              <a:buClr>
                <a:srgbClr val="0B3777"/>
              </a:buClr>
              <a:buSzPts val="3600"/>
              <a:buFont typeface="Arial"/>
              <a:buNone/>
            </a:pPr>
            <a:endParaRPr sz="3600">
              <a:solidFill>
                <a:srgbClr val="171717"/>
              </a:solidFill>
              <a:latin typeface="Arial"/>
              <a:ea typeface="Arial"/>
              <a:cs typeface="Arial"/>
              <a:sym typeface="Arial"/>
            </a:endParaRPr>
          </a:p>
          <a:p>
            <a:pPr marL="91440" lvl="0" indent="-91440" algn="l" rtl="0">
              <a:lnSpc>
                <a:spcPct val="90000"/>
              </a:lnSpc>
              <a:spcBef>
                <a:spcPts val="1400"/>
              </a:spcBef>
              <a:spcAft>
                <a:spcPts val="0"/>
              </a:spcAft>
              <a:buClr>
                <a:srgbClr val="171717"/>
              </a:buClr>
              <a:buSzPts val="3600"/>
              <a:buFont typeface="Arial"/>
              <a:buChar char="•"/>
            </a:pPr>
            <a:r>
              <a:rPr lang="en-US" sz="3600">
                <a:solidFill>
                  <a:srgbClr val="171717"/>
                </a:solidFill>
                <a:latin typeface="Arial"/>
                <a:ea typeface="Arial"/>
                <a:cs typeface="Arial"/>
                <a:sym typeface="Arial"/>
              </a:rPr>
              <a:t>Increase the number of submissions received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p:nvPr/>
        </p:nvSpPr>
        <p:spPr>
          <a:xfrm>
            <a:off x="697425" y="1286360"/>
            <a:ext cx="10965050" cy="343017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400" b="1" i="1" u="none" strike="noStrike" cap="none">
                <a:solidFill>
                  <a:srgbClr val="171717"/>
                </a:solidFill>
                <a:latin typeface="Arial"/>
                <a:ea typeface="Arial"/>
                <a:cs typeface="Arial"/>
                <a:sym typeface="Arial"/>
              </a:rPr>
              <a:t>The mission of our emergency response program is to provide </a:t>
            </a:r>
            <a:r>
              <a:rPr lang="en-US" sz="2400" b="1" i="1" u="sng" strike="noStrike" cap="none">
                <a:solidFill>
                  <a:srgbClr val="171717"/>
                </a:solidFill>
                <a:latin typeface="Arial"/>
                <a:ea typeface="Arial"/>
                <a:cs typeface="Arial"/>
                <a:sym typeface="Arial"/>
              </a:rPr>
              <a:t>GUIDANCE</a:t>
            </a:r>
            <a:r>
              <a:rPr lang="en-US" sz="2400" b="1" i="1" u="none" strike="noStrike" cap="none">
                <a:solidFill>
                  <a:srgbClr val="171717"/>
                </a:solidFill>
                <a:latin typeface="Arial"/>
                <a:ea typeface="Arial"/>
                <a:cs typeface="Arial"/>
                <a:sym typeface="Arial"/>
              </a:rPr>
              <a:t> and </a:t>
            </a:r>
            <a:r>
              <a:rPr lang="en-US" sz="2400" b="1" i="1" u="sng" strike="noStrike" cap="none">
                <a:solidFill>
                  <a:srgbClr val="171717"/>
                </a:solidFill>
                <a:latin typeface="Arial"/>
                <a:ea typeface="Arial"/>
                <a:cs typeface="Arial"/>
                <a:sym typeface="Arial"/>
              </a:rPr>
              <a:t>ASSISTANCE</a:t>
            </a:r>
            <a:r>
              <a:rPr lang="en-US" sz="2400" b="1" i="1" u="none" strike="noStrike" cap="none">
                <a:solidFill>
                  <a:srgbClr val="171717"/>
                </a:solidFill>
                <a:latin typeface="Arial"/>
                <a:ea typeface="Arial"/>
                <a:cs typeface="Arial"/>
                <a:sym typeface="Arial"/>
              </a:rPr>
              <a:t> to our brothers and councils before and after disasters.</a:t>
            </a:r>
            <a:endParaRPr sz="2400" b="0" i="0" u="none" strike="noStrike" cap="none">
              <a:solidFill>
                <a:srgbClr val="171717"/>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400"/>
              <a:buFont typeface="Arial"/>
              <a:buNone/>
            </a:pPr>
            <a:r>
              <a:rPr lang="en-US" sz="2400" b="0" i="1" u="none" strike="noStrike" cap="none">
                <a:solidFill>
                  <a:srgbClr val="171717"/>
                </a:solidFill>
                <a:latin typeface="Arial"/>
                <a:ea typeface="Arial"/>
                <a:cs typeface="Arial"/>
                <a:sym typeface="Arial"/>
              </a:rPr>
              <a:t>Utilizing our state-wide network of Emergency Response Coordinators (ERC), we provide GUIDANCE to councils and Knights, thus allowing a concerted effort for all involved.  </a:t>
            </a:r>
            <a:endParaRPr sz="2400" b="0" i="0" u="none" strike="noStrike" cap="none">
              <a:solidFill>
                <a:srgbClr val="171717"/>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400"/>
              <a:buFont typeface="Arial"/>
              <a:buNone/>
            </a:pPr>
            <a:r>
              <a:rPr lang="en-US" sz="2400" b="0" i="1" u="none" strike="noStrike" cap="none">
                <a:solidFill>
                  <a:srgbClr val="171717"/>
                </a:solidFill>
                <a:latin typeface="Arial"/>
                <a:ea typeface="Arial"/>
                <a:cs typeface="Arial"/>
                <a:sym typeface="Arial"/>
              </a:rPr>
              <a:t>Our relief ASSISTANCE comes through charitable giving from our brothers and councils.</a:t>
            </a:r>
            <a:endParaRPr sz="2400" b="0" i="0" u="none" strike="noStrike" cap="none">
              <a:solidFill>
                <a:srgbClr val="171717"/>
              </a:solidFill>
              <a:latin typeface="Arial"/>
              <a:ea typeface="Arial"/>
              <a:cs typeface="Arial"/>
              <a:sym typeface="Arial"/>
            </a:endParaRPr>
          </a:p>
        </p:txBody>
      </p:sp>
      <p:sp>
        <p:nvSpPr>
          <p:cNvPr id="216" name="Google Shape;216;p23"/>
          <p:cNvSpPr txBox="1"/>
          <p:nvPr/>
        </p:nvSpPr>
        <p:spPr>
          <a:xfrm>
            <a:off x="0" y="185980"/>
            <a:ext cx="12192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171717"/>
                </a:solidFill>
                <a:latin typeface="Arial"/>
                <a:ea typeface="Arial"/>
                <a:cs typeface="Arial"/>
                <a:sym typeface="Arial"/>
              </a:rPr>
              <a:t>Texas State Council Emergency Response Program</a:t>
            </a: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0" y="0"/>
            <a:ext cx="12192000" cy="82931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171717"/>
              </a:buClr>
              <a:buSzPts val="4400"/>
              <a:buFont typeface="Arial"/>
              <a:buNone/>
            </a:pPr>
            <a:r>
              <a:rPr lang="en-US" sz="4400" b="1"/>
              <a:t>Texas Emergency Response Team By Region</a:t>
            </a:r>
            <a:endParaRPr sz="4400" b="1"/>
          </a:p>
        </p:txBody>
      </p:sp>
      <p:pic>
        <p:nvPicPr>
          <p:cNvPr id="222" name="Google Shape;222;p24"/>
          <p:cNvPicPr preferRelativeResize="0"/>
          <p:nvPr/>
        </p:nvPicPr>
        <p:blipFill rotWithShape="1">
          <a:blip r:embed="rId3">
            <a:alphaModFix/>
          </a:blip>
          <a:srcRect/>
          <a:stretch/>
        </p:blipFill>
        <p:spPr>
          <a:xfrm>
            <a:off x="2309247" y="1071932"/>
            <a:ext cx="8012623" cy="52432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p:nvPr/>
        </p:nvSpPr>
        <p:spPr>
          <a:xfrm>
            <a:off x="1577788" y="1272375"/>
            <a:ext cx="9161930" cy="41549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DDs are a vital link between councils &amp; the Diocesan ERC</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DDs should make sure their council’s leadership is functioning and confirm they are checking on their members to determine who needs assistance and working to assist those in need.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DDs should collect and pass on information to the Diocesan ERC and Diocesan Deputy on the extent of the disaster, the needs of the community, Knights needing assistance, and council activities.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DDs should work closely with the Diocesan Deputy and Diocesan ERC to provide guidance to local councils (make sure Flocknote information gets to all the members).</a:t>
            </a:r>
            <a:endParaRPr sz="1400" b="0" i="0" u="none" strike="noStrike" cap="none">
              <a:solidFill>
                <a:srgbClr val="000000"/>
              </a:solidFill>
              <a:latin typeface="Arial"/>
              <a:ea typeface="Arial"/>
              <a:cs typeface="Arial"/>
              <a:sym typeface="Arial"/>
            </a:endParaRPr>
          </a:p>
        </p:txBody>
      </p:sp>
      <p:sp>
        <p:nvSpPr>
          <p:cNvPr id="228" name="Google Shape;228;p26"/>
          <p:cNvSpPr txBox="1"/>
          <p:nvPr/>
        </p:nvSpPr>
        <p:spPr>
          <a:xfrm>
            <a:off x="62753" y="0"/>
            <a:ext cx="12192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171717"/>
                </a:solidFill>
                <a:latin typeface="Arial"/>
                <a:ea typeface="Arial"/>
                <a:cs typeface="Arial"/>
                <a:sym typeface="Arial"/>
              </a:rPr>
              <a:t>Texas Emergency Response</a:t>
            </a:r>
            <a:endParaRPr sz="5400" b="0" i="0" u="none" strike="noStrike" cap="none">
              <a:solidFill>
                <a:srgbClr val="171717"/>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p:nvPr/>
        </p:nvSpPr>
        <p:spPr>
          <a:xfrm>
            <a:off x="139485" y="271220"/>
            <a:ext cx="11980190" cy="50783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1717"/>
              </a:buClr>
              <a:buSzPts val="3600"/>
              <a:buFont typeface="Arial"/>
              <a:buNone/>
            </a:pPr>
            <a:r>
              <a:rPr lang="en-US" sz="3600" b="0" i="0" u="none" strike="noStrike" cap="none">
                <a:solidFill>
                  <a:srgbClr val="171717"/>
                </a:solidFill>
                <a:latin typeface="Arial"/>
                <a:ea typeface="Arial"/>
                <a:cs typeface="Arial"/>
                <a:sym typeface="Arial"/>
              </a:rPr>
              <a:t>Contact your Diocesan or </a:t>
            </a:r>
            <a:br>
              <a:rPr lang="en-US" sz="3600" b="0" i="0" u="none" strike="noStrike" cap="none">
                <a:solidFill>
                  <a:srgbClr val="171717"/>
                </a:solidFill>
                <a:latin typeface="Arial"/>
                <a:ea typeface="Arial"/>
                <a:cs typeface="Arial"/>
                <a:sym typeface="Arial"/>
              </a:rPr>
            </a:br>
            <a:r>
              <a:rPr lang="en-US" sz="3600" b="0" i="0" u="none" strike="noStrike" cap="none">
                <a:solidFill>
                  <a:srgbClr val="171717"/>
                </a:solidFill>
                <a:latin typeface="Arial"/>
                <a:ea typeface="Arial"/>
                <a:cs typeface="Arial"/>
                <a:sym typeface="Arial"/>
              </a:rPr>
              <a:t>Regional Emergency Response Coordinator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71717"/>
              </a:buClr>
              <a:buSzPts val="3600"/>
              <a:buFont typeface="Arial"/>
              <a:buNone/>
            </a:pPr>
            <a:r>
              <a:rPr lang="en-US" sz="3600" b="0" i="0" u="none" strike="noStrike" cap="none">
                <a:solidFill>
                  <a:srgbClr val="171717"/>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71717"/>
              </a:buClr>
              <a:buSzPts val="3600"/>
              <a:buFont typeface="Arial"/>
              <a:buNone/>
            </a:pPr>
            <a:r>
              <a:rPr lang="en-US" sz="3600" b="0" i="0" u="none" strike="noStrike" cap="none">
                <a:solidFill>
                  <a:srgbClr val="171717"/>
                </a:solidFill>
                <a:latin typeface="Arial"/>
                <a:ea typeface="Arial"/>
                <a:cs typeface="Arial"/>
                <a:sym typeface="Arial"/>
              </a:rPr>
              <a:t>State Emergency Response Chairman – Larry Pellerito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71717"/>
              </a:buClr>
              <a:buSzPts val="3600"/>
              <a:buFont typeface="Arial"/>
              <a:buNone/>
            </a:pPr>
            <a:r>
              <a:rPr lang="en-US" sz="3600" b="0" i="0" u="none" strike="noStrike" cap="none">
                <a:solidFill>
                  <a:srgbClr val="171717"/>
                </a:solidFill>
                <a:latin typeface="Arial"/>
                <a:ea typeface="Arial"/>
                <a:cs typeface="Arial"/>
                <a:sym typeface="Arial"/>
              </a:rPr>
              <a:t>Cell phone: 281-224-3728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71717"/>
              </a:buClr>
              <a:buSzPts val="3600"/>
              <a:buFont typeface="Arial"/>
              <a:buNone/>
            </a:pPr>
            <a:r>
              <a:rPr lang="en-US" sz="3600" b="0" i="0" u="none" strike="noStrike" cap="none">
                <a:solidFill>
                  <a:srgbClr val="171717"/>
                </a:solidFill>
                <a:latin typeface="Arial"/>
                <a:ea typeface="Arial"/>
                <a:cs typeface="Arial"/>
                <a:sym typeface="Arial"/>
              </a:rPr>
              <a:t>Email: kcpellerito@gmail.com</a:t>
            </a:r>
            <a:endParaRPr sz="3600" b="0" i="0" u="none" strike="noStrike" cap="none">
              <a:solidFill>
                <a:srgbClr val="171717"/>
              </a:solidFill>
              <a:latin typeface="Arial"/>
              <a:ea typeface="Arial"/>
              <a:cs typeface="Arial"/>
              <a:sym typeface="Arial"/>
            </a:endParaRPr>
          </a:p>
          <a:p>
            <a:pPr marL="457200" marR="0" lvl="1" indent="0" algn="ctr" rtl="0">
              <a:lnSpc>
                <a:spcPct val="100000"/>
              </a:lnSpc>
              <a:spcBef>
                <a:spcPts val="0"/>
              </a:spcBef>
              <a:spcAft>
                <a:spcPts val="0"/>
              </a:spcAft>
              <a:buClr>
                <a:schemeClr val="dk1"/>
              </a:buClr>
              <a:buSzPts val="3600"/>
              <a:buFont typeface="Arial"/>
              <a:buNone/>
            </a:pPr>
            <a:endParaRPr sz="3600" b="0" i="0" u="none" strike="noStrike" cap="none">
              <a:solidFill>
                <a:srgbClr val="171717"/>
              </a:solidFill>
              <a:latin typeface="Arial"/>
              <a:ea typeface="Arial"/>
              <a:cs typeface="Arial"/>
              <a:sym typeface="Arial"/>
            </a:endParaRPr>
          </a:p>
          <a:p>
            <a:pPr marL="0" marR="0" lvl="0" indent="0" algn="ctr" rtl="0">
              <a:lnSpc>
                <a:spcPct val="100000"/>
              </a:lnSpc>
              <a:spcBef>
                <a:spcPts val="0"/>
              </a:spcBef>
              <a:spcAft>
                <a:spcPts val="0"/>
              </a:spcAft>
              <a:buClr>
                <a:srgbClr val="171717"/>
              </a:buClr>
              <a:buSzPts val="3600"/>
              <a:buFont typeface="Arial"/>
              <a:buNone/>
            </a:pPr>
            <a:r>
              <a:rPr lang="en-US" sz="3600" b="0" i="0" u="none" strike="noStrike" cap="none">
                <a:solidFill>
                  <a:srgbClr val="171717"/>
                </a:solidFill>
                <a:latin typeface="Arial"/>
                <a:ea typeface="Arial"/>
                <a:cs typeface="Arial"/>
                <a:sym typeface="Arial"/>
              </a:rPr>
              <a:t>Texas State Emergency Response E-Mail: </a:t>
            </a:r>
            <a:r>
              <a:rPr lang="en-US" sz="3600" b="1" i="0" u="none" strike="noStrike" cap="none">
                <a:solidFill>
                  <a:srgbClr val="171717"/>
                </a:solidFill>
                <a:latin typeface="Arial"/>
                <a:ea typeface="Arial"/>
                <a:cs typeface="Arial"/>
                <a:sym typeface="Arial"/>
              </a:rPr>
              <a:t>EmergencyResponse@TKofC.org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p:nvPr/>
        </p:nvSpPr>
        <p:spPr>
          <a:xfrm>
            <a:off x="309966" y="151194"/>
            <a:ext cx="11763213" cy="4928400"/>
          </a:xfrm>
          <a:prstGeom prst="rect">
            <a:avLst/>
          </a:prstGeom>
          <a:noFill/>
          <a:ln>
            <a:noFill/>
          </a:ln>
        </p:spPr>
        <p:txBody>
          <a:bodyPr spcFirstLastPara="1" wrap="square" lIns="91425" tIns="45700" rIns="91425" bIns="45700" anchor="t" anchorCtr="0">
            <a:spAutoFit/>
          </a:bodyPr>
          <a:lstStyle/>
          <a:p>
            <a:pPr marL="342900" marR="0" lvl="0" indent="-279400" algn="l" rtl="0">
              <a:lnSpc>
                <a:spcPct val="115000"/>
              </a:lnSpc>
              <a:spcBef>
                <a:spcPts val="0"/>
              </a:spcBef>
              <a:spcAft>
                <a:spcPts val="0"/>
              </a:spcAft>
              <a:buClr>
                <a:schemeClr val="dk1"/>
              </a:buClr>
              <a:buSzPts val="1000"/>
              <a:buFont typeface="Noto Sans Symbols"/>
              <a:buNone/>
            </a:pPr>
            <a:endParaRPr sz="1800" b="0" i="0" u="none" strike="noStrike" cap="none">
              <a:solidFill>
                <a:schemeClr val="dk1"/>
              </a:solidFill>
              <a:latin typeface="Arial"/>
              <a:ea typeface="Arial"/>
              <a:cs typeface="Arial"/>
              <a:sym typeface="Arial"/>
            </a:endParaRPr>
          </a:p>
          <a:p>
            <a:pPr marL="0" marR="0" lvl="0" indent="0" algn="ctr" rtl="0">
              <a:lnSpc>
                <a:spcPct val="115000"/>
              </a:lnSpc>
              <a:spcBef>
                <a:spcPts val="800"/>
              </a:spcBef>
              <a:spcAft>
                <a:spcPts val="0"/>
              </a:spcAft>
              <a:buClr>
                <a:srgbClr val="171717"/>
              </a:buClr>
              <a:buSzPts val="7200"/>
              <a:buFont typeface="Arial"/>
              <a:buNone/>
            </a:pPr>
            <a:r>
              <a:rPr lang="en-US" sz="7200" b="0" i="0" u="none" strike="noStrike" cap="none">
                <a:solidFill>
                  <a:srgbClr val="171717"/>
                </a:solidFill>
                <a:latin typeface="Arial"/>
                <a:ea typeface="Arial"/>
                <a:cs typeface="Arial"/>
                <a:sym typeface="Arial"/>
              </a:rPr>
              <a:t>Thank you for ALL you do and will do! </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800"/>
              </a:spcBef>
              <a:spcAft>
                <a:spcPts val="0"/>
              </a:spcAft>
              <a:buClr>
                <a:schemeClr val="dk1"/>
              </a:buClr>
              <a:buSzPts val="2800"/>
              <a:buFont typeface="Arial"/>
              <a:buNone/>
            </a:pPr>
            <a:endParaRPr sz="2800" b="0" i="0" u="none" strike="noStrike" cap="none">
              <a:solidFill>
                <a:srgbClr val="171717"/>
              </a:solidFill>
              <a:latin typeface="Arial"/>
              <a:ea typeface="Arial"/>
              <a:cs typeface="Arial"/>
              <a:sym typeface="Arial"/>
            </a:endParaRPr>
          </a:p>
          <a:p>
            <a:pPr marL="0" marR="0" lvl="0" indent="0" algn="ctr" rtl="0">
              <a:lnSpc>
                <a:spcPct val="115000"/>
              </a:lnSpc>
              <a:spcBef>
                <a:spcPts val="800"/>
              </a:spcBef>
              <a:spcAft>
                <a:spcPts val="0"/>
              </a:spcAft>
              <a:buClr>
                <a:srgbClr val="171717"/>
              </a:buClr>
              <a:buSzPts val="7200"/>
              <a:buFont typeface="Arial"/>
              <a:buNone/>
            </a:pPr>
            <a:r>
              <a:rPr lang="en-US" sz="7200" b="0" i="0" u="none" strike="noStrike" cap="none">
                <a:solidFill>
                  <a:srgbClr val="171717"/>
                </a:solidFill>
                <a:latin typeface="Arial"/>
                <a:ea typeface="Arial"/>
                <a:cs typeface="Arial"/>
                <a:sym typeface="Arial"/>
              </a:rPr>
              <a:t>Questions?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p:nvPr/>
        </p:nvSpPr>
        <p:spPr>
          <a:xfrm>
            <a:off x="540696" y="5331312"/>
            <a:ext cx="11275200" cy="64629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rgbClr val="171717"/>
                </a:solidFill>
              </a:rPr>
              <a:t>First Lady Project Wheelchair Mission </a:t>
            </a:r>
            <a:r>
              <a:rPr lang="en-US" sz="3600" dirty="0">
                <a:solidFill>
                  <a:srgbClr val="171717"/>
                </a:solidFill>
                <a:latin typeface="Arial"/>
                <a:ea typeface="Arial"/>
                <a:cs typeface="Arial"/>
                <a:sym typeface="Arial"/>
              </a:rPr>
              <a:t>– </a:t>
            </a:r>
            <a:r>
              <a:rPr lang="en-US" sz="3600" dirty="0">
                <a:solidFill>
                  <a:srgbClr val="171717"/>
                </a:solidFill>
              </a:rPr>
              <a:t>July 11, 20</a:t>
            </a:r>
            <a:r>
              <a:rPr lang="en-US" sz="3600" dirty="0">
                <a:solidFill>
                  <a:srgbClr val="171717"/>
                </a:solidFill>
                <a:latin typeface="Arial"/>
                <a:ea typeface="Arial"/>
                <a:cs typeface="Arial"/>
                <a:sym typeface="Arial"/>
              </a:rPr>
              <a:t>26</a:t>
            </a: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EBC84-0B28-AC55-48ED-E89B5DAF08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7173B7-0678-18D8-13EB-96FB7C81268C}"/>
              </a:ext>
            </a:extLst>
          </p:cNvPr>
          <p:cNvSpPr txBox="1"/>
          <p:nvPr/>
        </p:nvSpPr>
        <p:spPr>
          <a:xfrm>
            <a:off x="170328" y="97722"/>
            <a:ext cx="11914095" cy="923330"/>
          </a:xfrm>
          <a:prstGeom prst="rect">
            <a:avLst/>
          </a:prstGeom>
          <a:noFill/>
        </p:spPr>
        <p:txBody>
          <a:bodyPr wrap="square">
            <a:spAutoFit/>
          </a:bodyPr>
          <a:lstStyle/>
          <a:p>
            <a:pPr algn="ctr"/>
            <a:r>
              <a:rPr lang="en-US" sz="5400" dirty="0">
                <a:solidFill>
                  <a:schemeClr val="bg2">
                    <a:lumMod val="10000"/>
                  </a:schemeClr>
                </a:solidFill>
                <a:effectLst>
                  <a:outerShdw blurRad="38100" dist="38100" dir="2700000" algn="tl">
                    <a:srgbClr val="000000">
                      <a:alpha val="43137"/>
                    </a:srgbClr>
                  </a:outerShdw>
                </a:effectLst>
              </a:rPr>
              <a:t>American Wheelchair Mission</a:t>
            </a:r>
          </a:p>
        </p:txBody>
      </p:sp>
      <p:sp>
        <p:nvSpPr>
          <p:cNvPr id="4" name="TextBox 3">
            <a:extLst>
              <a:ext uri="{FF2B5EF4-FFF2-40B4-BE49-F238E27FC236}">
                <a16:creationId xmlns:a16="http://schemas.microsoft.com/office/drawing/2014/main" id="{1984F84B-3DF4-B405-C985-DE743C17F7C2}"/>
              </a:ext>
            </a:extLst>
          </p:cNvPr>
          <p:cNvSpPr txBox="1"/>
          <p:nvPr/>
        </p:nvSpPr>
        <p:spPr>
          <a:xfrm>
            <a:off x="1245208" y="1597730"/>
            <a:ext cx="5620305" cy="3046988"/>
          </a:xfrm>
          <a:prstGeom prst="rect">
            <a:avLst/>
          </a:prstGeom>
          <a:noFill/>
        </p:spPr>
        <p:txBody>
          <a:bodyPr wrap="square" rtlCol="0">
            <a:spAutoFit/>
          </a:bodyPr>
          <a:lstStyle/>
          <a:p>
            <a:pPr marL="457200" indent="-457200">
              <a:buFont typeface="Arial" panose="020B0604020202020204" pitchFamily="34" charset="0"/>
              <a:buChar char="•"/>
            </a:pPr>
            <a:endParaRPr lang="en-US" sz="3200" dirty="0">
              <a:solidFill>
                <a:schemeClr val="bg2">
                  <a:lumMod val="10000"/>
                </a:schemeClr>
              </a:solidFill>
            </a:endParaRPr>
          </a:p>
          <a:p>
            <a:r>
              <a:rPr lang="en-US" sz="4000" dirty="0">
                <a:solidFill>
                  <a:schemeClr val="bg2">
                    <a:lumMod val="10000"/>
                  </a:schemeClr>
                </a:solidFill>
              </a:rPr>
              <a:t>Perfect opportunity for councils to exemplify Charity, Unity and Fraternity.</a:t>
            </a:r>
          </a:p>
        </p:txBody>
      </p:sp>
      <p:pic>
        <p:nvPicPr>
          <p:cNvPr id="7" name="Picture 6">
            <a:extLst>
              <a:ext uri="{FF2B5EF4-FFF2-40B4-BE49-F238E27FC236}">
                <a16:creationId xmlns:a16="http://schemas.microsoft.com/office/drawing/2014/main" id="{4B38CA4F-214B-9340-6667-07F960DDAE51}"/>
              </a:ext>
            </a:extLst>
          </p:cNvPr>
          <p:cNvPicPr>
            <a:picLocks noChangeAspect="1"/>
          </p:cNvPicPr>
          <p:nvPr/>
        </p:nvPicPr>
        <p:blipFill>
          <a:blip r:embed="rId2"/>
          <a:stretch>
            <a:fillRect/>
          </a:stretch>
        </p:blipFill>
        <p:spPr>
          <a:xfrm>
            <a:off x="6865513" y="1597729"/>
            <a:ext cx="4081279" cy="4183311"/>
          </a:xfrm>
          <a:prstGeom prst="rect">
            <a:avLst/>
          </a:prstGeom>
        </p:spPr>
      </p:pic>
    </p:spTree>
    <p:extLst>
      <p:ext uri="{BB962C8B-B14F-4D97-AF65-F5344CB8AC3E}">
        <p14:creationId xmlns:p14="http://schemas.microsoft.com/office/powerpoint/2010/main" val="232924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B4D24-60F0-E0E8-1EB1-13DF576CB8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BB1457-581E-BA3B-8CF0-B5C5F3CC0E37}"/>
              </a:ext>
            </a:extLst>
          </p:cNvPr>
          <p:cNvSpPr>
            <a:spLocks noGrp="1"/>
          </p:cNvSpPr>
          <p:nvPr>
            <p:ph idx="1"/>
          </p:nvPr>
        </p:nvSpPr>
        <p:spPr>
          <a:xfrm>
            <a:off x="827654" y="1417320"/>
            <a:ext cx="6031197" cy="4023360"/>
          </a:xfrm>
        </p:spPr>
        <p:txBody>
          <a:bodyPr/>
          <a:lstStyle/>
          <a:p>
            <a:pPr marL="0" indent="0" algn="ctr">
              <a:lnSpc>
                <a:spcPct val="100000"/>
              </a:lnSpc>
              <a:spcBef>
                <a:spcPts val="0"/>
              </a:spcBef>
              <a:spcAft>
                <a:spcPts val="0"/>
              </a:spcAft>
              <a:buClrTx/>
              <a:buNone/>
            </a:pPr>
            <a:r>
              <a:rPr lang="en-US" sz="3600" b="1" i="1" dirty="0"/>
              <a:t>Wheelchair Users in Texas</a:t>
            </a:r>
          </a:p>
          <a:p>
            <a:pPr marL="457200" indent="-457200">
              <a:lnSpc>
                <a:spcPct val="100000"/>
              </a:lnSpc>
              <a:spcBef>
                <a:spcPts val="0"/>
              </a:spcBef>
              <a:spcAft>
                <a:spcPts val="0"/>
              </a:spcAft>
              <a:buClrTx/>
              <a:buFont typeface="Arial" panose="020B0604020202020204" pitchFamily="34" charset="0"/>
              <a:buChar char="•"/>
            </a:pPr>
            <a:endParaRPr lang="en-US" sz="2400" dirty="0"/>
          </a:p>
          <a:p>
            <a:pPr marL="274320" lvl="1" indent="0" algn="ctr">
              <a:lnSpc>
                <a:spcPct val="100000"/>
              </a:lnSpc>
              <a:spcBef>
                <a:spcPts val="0"/>
              </a:spcBef>
              <a:spcAft>
                <a:spcPts val="0"/>
              </a:spcAft>
              <a:buClrTx/>
              <a:buNone/>
            </a:pPr>
            <a:r>
              <a:rPr lang="en-US" sz="3600" dirty="0"/>
              <a:t>Adults </a:t>
            </a:r>
          </a:p>
          <a:p>
            <a:pPr marL="274320" lvl="1" indent="0" algn="ctr">
              <a:lnSpc>
                <a:spcPct val="100000"/>
              </a:lnSpc>
              <a:spcBef>
                <a:spcPts val="0"/>
              </a:spcBef>
              <a:spcAft>
                <a:spcPts val="0"/>
              </a:spcAft>
              <a:buClrTx/>
              <a:buNone/>
            </a:pPr>
            <a:r>
              <a:rPr lang="en-US" sz="6000" b="1" dirty="0"/>
              <a:t>700,000 </a:t>
            </a:r>
          </a:p>
          <a:p>
            <a:pPr marL="731520" lvl="1" indent="-457200" algn="ctr">
              <a:lnSpc>
                <a:spcPct val="100000"/>
              </a:lnSpc>
              <a:spcBef>
                <a:spcPts val="0"/>
              </a:spcBef>
              <a:spcAft>
                <a:spcPts val="0"/>
              </a:spcAft>
              <a:buClrTx/>
              <a:buFont typeface="Courier New" panose="02070309020205020404" pitchFamily="49" charset="0"/>
              <a:buChar char="o"/>
            </a:pPr>
            <a:endParaRPr lang="en-US" sz="2400" dirty="0"/>
          </a:p>
          <a:p>
            <a:pPr marL="274320" lvl="1" indent="0" algn="ctr">
              <a:lnSpc>
                <a:spcPct val="100000"/>
              </a:lnSpc>
              <a:spcBef>
                <a:spcPts val="0"/>
              </a:spcBef>
              <a:spcAft>
                <a:spcPts val="0"/>
              </a:spcAft>
              <a:buClrTx/>
              <a:buNone/>
            </a:pPr>
            <a:r>
              <a:rPr lang="en-US" sz="3600" dirty="0"/>
              <a:t>Children</a:t>
            </a:r>
          </a:p>
          <a:p>
            <a:pPr marL="274320" lvl="1" indent="0" algn="ctr">
              <a:lnSpc>
                <a:spcPct val="100000"/>
              </a:lnSpc>
              <a:spcBef>
                <a:spcPts val="0"/>
              </a:spcBef>
              <a:spcAft>
                <a:spcPts val="0"/>
              </a:spcAft>
              <a:buClrTx/>
              <a:buNone/>
            </a:pPr>
            <a:r>
              <a:rPr lang="en-US" sz="6000" b="1" dirty="0"/>
              <a:t>50,000</a:t>
            </a:r>
          </a:p>
          <a:p>
            <a:pPr marL="1097280" lvl="3" indent="-457200">
              <a:lnSpc>
                <a:spcPct val="100000"/>
              </a:lnSpc>
              <a:spcBef>
                <a:spcPts val="0"/>
              </a:spcBef>
              <a:spcAft>
                <a:spcPts val="0"/>
              </a:spcAft>
              <a:buClrTx/>
              <a:buFont typeface="Courier New" panose="02070309020205020404" pitchFamily="49" charset="0"/>
              <a:buChar char="o"/>
            </a:pPr>
            <a:endParaRPr lang="en-US" dirty="0"/>
          </a:p>
          <a:p>
            <a:pPr marL="457200" indent="-457200">
              <a:lnSpc>
                <a:spcPct val="100000"/>
              </a:lnSpc>
              <a:spcBef>
                <a:spcPts val="0"/>
              </a:spcBef>
              <a:spcAft>
                <a:spcPts val="0"/>
              </a:spcAft>
              <a:buClrTx/>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DF73D011-1831-1048-B68E-F26E41A25D61}"/>
              </a:ext>
            </a:extLst>
          </p:cNvPr>
          <p:cNvSpPr>
            <a:spLocks noGrp="1"/>
          </p:cNvSpPr>
          <p:nvPr>
            <p:ph type="title"/>
          </p:nvPr>
        </p:nvSpPr>
        <p:spPr/>
        <p:txBody>
          <a:bodyPr/>
          <a:lstStyle/>
          <a:p>
            <a:r>
              <a:rPr lang="en-US" dirty="0"/>
              <a:t>Wheelchair Users</a:t>
            </a:r>
          </a:p>
        </p:txBody>
      </p:sp>
      <p:pic>
        <p:nvPicPr>
          <p:cNvPr id="8" name="Picture 7">
            <a:extLst>
              <a:ext uri="{FF2B5EF4-FFF2-40B4-BE49-F238E27FC236}">
                <a16:creationId xmlns:a16="http://schemas.microsoft.com/office/drawing/2014/main" id="{AEA11A89-D567-7056-3889-0E1152247E06}"/>
              </a:ext>
            </a:extLst>
          </p:cNvPr>
          <p:cNvPicPr>
            <a:picLocks noChangeAspect="1"/>
          </p:cNvPicPr>
          <p:nvPr/>
        </p:nvPicPr>
        <p:blipFill>
          <a:blip r:embed="rId3"/>
          <a:stretch>
            <a:fillRect/>
          </a:stretch>
        </p:blipFill>
        <p:spPr>
          <a:xfrm>
            <a:off x="7472457" y="1116385"/>
            <a:ext cx="3528908" cy="5093029"/>
          </a:xfrm>
          <a:prstGeom prst="rect">
            <a:avLst/>
          </a:prstGeom>
          <a:effectLst>
            <a:outerShdw blurRad="63500" sx="103000" sy="103000" algn="ctr" rotWithShape="0">
              <a:schemeClr val="bg1">
                <a:lumMod val="50000"/>
                <a:alpha val="40000"/>
              </a:schemeClr>
            </a:outerShdw>
          </a:effectLst>
        </p:spPr>
      </p:pic>
    </p:spTree>
    <p:extLst>
      <p:ext uri="{BB962C8B-B14F-4D97-AF65-F5344CB8AC3E}">
        <p14:creationId xmlns:p14="http://schemas.microsoft.com/office/powerpoint/2010/main" val="173333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25DF9-8C1E-10EC-104F-43090A5B03EE}"/>
              </a:ext>
            </a:extLst>
          </p:cNvPr>
          <p:cNvSpPr>
            <a:spLocks noGrp="1"/>
          </p:cNvSpPr>
          <p:nvPr>
            <p:ph type="title"/>
          </p:nvPr>
        </p:nvSpPr>
        <p:spPr/>
        <p:txBody>
          <a:bodyPr/>
          <a:lstStyle/>
          <a:p>
            <a:r>
              <a:rPr lang="en-US" dirty="0"/>
              <a:t>Wheelchair Users</a:t>
            </a:r>
          </a:p>
        </p:txBody>
      </p:sp>
      <p:sp>
        <p:nvSpPr>
          <p:cNvPr id="4" name="Content Placeholder 1">
            <a:extLst>
              <a:ext uri="{FF2B5EF4-FFF2-40B4-BE49-F238E27FC236}">
                <a16:creationId xmlns:a16="http://schemas.microsoft.com/office/drawing/2014/main" id="{C202C134-BA61-DAA0-CB4D-6A0DAC658885}"/>
              </a:ext>
            </a:extLst>
          </p:cNvPr>
          <p:cNvSpPr txBox="1">
            <a:spLocks/>
          </p:cNvSpPr>
          <p:nvPr/>
        </p:nvSpPr>
        <p:spPr>
          <a:xfrm>
            <a:off x="236483" y="1417320"/>
            <a:ext cx="6475637"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lang="en-US" sz="2000" kern="1200" spc="-50" baseline="0">
                <a:solidFill>
                  <a:schemeClr val="bg2">
                    <a:lumMod val="10000"/>
                  </a:schemeClr>
                </a:solidFill>
                <a:effectLst/>
                <a:latin typeface="+mn-lt"/>
                <a:ea typeface="+mj-ea"/>
                <a:cs typeface="Aharoni" panose="02010803020104030203" pitchFamily="2" charset="-79"/>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lang="en-US" sz="2000" kern="1200" spc="-50" baseline="0">
                <a:solidFill>
                  <a:schemeClr val="bg2">
                    <a:lumMod val="10000"/>
                  </a:schemeClr>
                </a:solidFill>
                <a:effectLst/>
                <a:latin typeface="+mn-lt"/>
                <a:ea typeface="+mj-ea"/>
                <a:cs typeface="Aharoni" panose="02010803020104030203" pitchFamily="2" charset="-79"/>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lang="en-US" sz="2000" kern="1200" spc="-50" baseline="0">
                <a:solidFill>
                  <a:schemeClr val="bg2">
                    <a:lumMod val="10000"/>
                  </a:schemeClr>
                </a:solidFill>
                <a:effectLst/>
                <a:latin typeface="+mn-lt"/>
                <a:ea typeface="+mj-ea"/>
                <a:cs typeface="Aharoni" panose="02010803020104030203" pitchFamily="2" charset="-79"/>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lang="en-US" sz="2000" kern="1200" spc="-50" baseline="0">
                <a:solidFill>
                  <a:schemeClr val="bg2">
                    <a:lumMod val="10000"/>
                  </a:schemeClr>
                </a:solidFill>
                <a:effectLst/>
                <a:latin typeface="+mn-lt"/>
                <a:ea typeface="+mj-ea"/>
                <a:cs typeface="Aharoni" panose="02010803020104030203" pitchFamily="2" charset="-79"/>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lang="en-US" sz="2000" kern="1200" spc="-50" baseline="0">
                <a:solidFill>
                  <a:schemeClr val="bg2">
                    <a:lumMod val="10000"/>
                  </a:schemeClr>
                </a:solidFill>
                <a:effectLst/>
                <a:latin typeface="+mn-lt"/>
                <a:ea typeface="+mj-ea"/>
                <a:cs typeface="Aharoni" panose="02010803020104030203" pitchFamily="2" charset="-79"/>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0">
              <a:lnSpc>
                <a:spcPct val="100000"/>
              </a:lnSpc>
              <a:spcBef>
                <a:spcPts val="0"/>
              </a:spcBef>
              <a:spcAft>
                <a:spcPts val="0"/>
              </a:spcAft>
              <a:buClrTx/>
              <a:buNone/>
            </a:pPr>
            <a:r>
              <a:rPr lang="en-US" sz="3600" b="1" i="1" dirty="0"/>
              <a:t>Veterans WC users in Texas</a:t>
            </a:r>
          </a:p>
          <a:p>
            <a:pPr marL="292608" lvl="1" indent="0" algn="ctr">
              <a:lnSpc>
                <a:spcPct val="100000"/>
              </a:lnSpc>
              <a:spcBef>
                <a:spcPts val="0"/>
              </a:spcBef>
              <a:spcAft>
                <a:spcPts val="0"/>
              </a:spcAft>
              <a:buClrTx/>
              <a:buNone/>
            </a:pPr>
            <a:endParaRPr lang="en-US" sz="3600" i="1" dirty="0"/>
          </a:p>
          <a:p>
            <a:pPr marL="292608" lvl="1" indent="0" algn="ctr">
              <a:lnSpc>
                <a:spcPct val="100000"/>
              </a:lnSpc>
              <a:spcBef>
                <a:spcPts val="0"/>
              </a:spcBef>
              <a:spcAft>
                <a:spcPts val="0"/>
              </a:spcAft>
              <a:buClrTx/>
              <a:buNone/>
            </a:pPr>
            <a:r>
              <a:rPr lang="en-US" sz="3600" dirty="0"/>
              <a:t>Veterans</a:t>
            </a:r>
          </a:p>
          <a:p>
            <a:pPr marL="292608" lvl="1" indent="0" algn="ctr">
              <a:lnSpc>
                <a:spcPct val="100000"/>
              </a:lnSpc>
              <a:spcBef>
                <a:spcPts val="0"/>
              </a:spcBef>
              <a:spcAft>
                <a:spcPts val="0"/>
              </a:spcAft>
              <a:buClrTx/>
              <a:buNone/>
            </a:pPr>
            <a:r>
              <a:rPr lang="en-US" sz="6000" b="1" dirty="0"/>
              <a:t>25,000</a:t>
            </a:r>
            <a:endParaRPr lang="en-US" sz="6000" dirty="0"/>
          </a:p>
          <a:p>
            <a:pPr marL="457200" indent="-457200">
              <a:lnSpc>
                <a:spcPct val="100000"/>
              </a:lnSpc>
              <a:spcBef>
                <a:spcPts val="0"/>
              </a:spcBef>
              <a:spcAft>
                <a:spcPts val="0"/>
              </a:spcAft>
              <a:buClrTx/>
              <a:buFont typeface="Arial" panose="020B0604020202020204" pitchFamily="34" charset="0"/>
              <a:buChar char="•"/>
            </a:pPr>
            <a:endParaRPr lang="en-US" sz="2400" dirty="0"/>
          </a:p>
          <a:p>
            <a:pPr marL="457200" indent="-457200">
              <a:lnSpc>
                <a:spcPct val="100000"/>
              </a:lnSpc>
              <a:spcBef>
                <a:spcPts val="0"/>
              </a:spcBef>
              <a:spcAft>
                <a:spcPts val="0"/>
              </a:spcAft>
              <a:buClrTx/>
              <a:buFont typeface="Arial" panose="020B0604020202020204" pitchFamily="34" charset="0"/>
              <a:buChar char="•"/>
            </a:pPr>
            <a:endParaRPr lang="en-US" sz="2400" dirty="0"/>
          </a:p>
        </p:txBody>
      </p:sp>
      <p:pic>
        <p:nvPicPr>
          <p:cNvPr id="8" name="Content Placeholder 7">
            <a:extLst>
              <a:ext uri="{FF2B5EF4-FFF2-40B4-BE49-F238E27FC236}">
                <a16:creationId xmlns:a16="http://schemas.microsoft.com/office/drawing/2014/main" id="{790450E1-3DBA-8A3C-FDC1-F9D77D0B2824}"/>
              </a:ext>
            </a:extLst>
          </p:cNvPr>
          <p:cNvPicPr>
            <a:picLocks noGrp="1" noChangeAspect="1"/>
          </p:cNvPicPr>
          <p:nvPr>
            <p:ph idx="1"/>
          </p:nvPr>
        </p:nvPicPr>
        <p:blipFill>
          <a:blip r:embed="rId2"/>
          <a:srcRect l="8537" t="16036" r="9392" b="18151"/>
          <a:stretch>
            <a:fillRect/>
          </a:stretch>
        </p:blipFill>
        <p:spPr>
          <a:xfrm>
            <a:off x="6916569" y="1369592"/>
            <a:ext cx="4170653" cy="4457050"/>
          </a:xfrm>
          <a:prstGeom prst="rect">
            <a:avLst/>
          </a:prstGeom>
          <a:effectLst>
            <a:outerShdw blurRad="63500" sx="103000" sy="103000" algn="ctr" rotWithShape="0">
              <a:schemeClr val="bg1">
                <a:lumMod val="50000"/>
                <a:alpha val="40000"/>
              </a:schemeClr>
            </a:outerShdw>
          </a:effectLst>
        </p:spPr>
      </p:pic>
    </p:spTree>
    <p:extLst>
      <p:ext uri="{BB962C8B-B14F-4D97-AF65-F5344CB8AC3E}">
        <p14:creationId xmlns:p14="http://schemas.microsoft.com/office/powerpoint/2010/main" val="128374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p:nvPr/>
        </p:nvSpPr>
        <p:spPr>
          <a:xfrm>
            <a:off x="697424" y="1170040"/>
            <a:ext cx="10872061" cy="421352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171717"/>
              </a:buClr>
              <a:buSzPts val="3200"/>
              <a:buFont typeface="Arial"/>
              <a:buNone/>
            </a:pPr>
            <a:r>
              <a:rPr lang="en-US" sz="3200" b="0" i="0" u="none" strike="noStrike" cap="none">
                <a:solidFill>
                  <a:srgbClr val="171717"/>
                </a:solidFill>
                <a:latin typeface="Arial"/>
                <a:ea typeface="Arial"/>
                <a:cs typeface="Arial"/>
                <a:sym typeface="Arial"/>
              </a:rPr>
              <a:t>Funds collected are distributed in two main ways:</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1000"/>
              <a:buFont typeface="Noto Sans Symbols"/>
              <a:buChar char="∙"/>
            </a:pPr>
            <a:r>
              <a:rPr lang="en-US" sz="3200" b="1" i="0" u="none" strike="noStrike" cap="none">
                <a:solidFill>
                  <a:srgbClr val="171717"/>
                </a:solidFill>
                <a:latin typeface="Arial"/>
                <a:ea typeface="Arial"/>
                <a:cs typeface="Arial"/>
                <a:sym typeface="Arial"/>
              </a:rPr>
              <a:t>70% returned to local dioceses</a:t>
            </a:r>
            <a:r>
              <a:rPr lang="en-US" sz="3200" b="0" i="0" u="none" strike="noStrike" cap="none">
                <a:solidFill>
                  <a:srgbClr val="171717"/>
                </a:solidFill>
                <a:latin typeface="Arial"/>
                <a:ea typeface="Arial"/>
                <a:cs typeface="Arial"/>
                <a:sym typeface="Arial"/>
              </a:rPr>
              <a:t>: These funds are allocated to each bishop, who designates specific charitable causes within their diocese. </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1000"/>
              <a:buFont typeface="Noto Sans Symbols"/>
              <a:buChar char="∙"/>
            </a:pPr>
            <a:r>
              <a:rPr lang="en-US" sz="3200" b="1" i="0" u="none" strike="noStrike" cap="none">
                <a:solidFill>
                  <a:srgbClr val="171717"/>
                </a:solidFill>
                <a:latin typeface="Arial"/>
                <a:ea typeface="Arial"/>
                <a:cs typeface="Arial"/>
                <a:sym typeface="Arial"/>
              </a:rPr>
              <a:t>30% used statewide</a:t>
            </a:r>
            <a:r>
              <a:rPr lang="en-US" sz="3200" b="0" i="0" u="none" strike="noStrike" cap="none">
                <a:solidFill>
                  <a:srgbClr val="171717"/>
                </a:solidFill>
                <a:latin typeface="Arial"/>
                <a:ea typeface="Arial"/>
                <a:cs typeface="Arial"/>
                <a:sym typeface="Arial"/>
              </a:rPr>
              <a:t>: Supports broader charitable efforts, administrative needs, and additional programs across Texas.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29D1D-7DF1-3FF8-CCEA-735E9BE68B6D}"/>
              </a:ext>
            </a:extLst>
          </p:cNvPr>
          <p:cNvPicPr>
            <a:picLocks noChangeAspect="1"/>
          </p:cNvPicPr>
          <p:nvPr/>
        </p:nvPicPr>
        <p:blipFill>
          <a:blip r:embed="rId2"/>
          <a:stretch>
            <a:fillRect/>
          </a:stretch>
        </p:blipFill>
        <p:spPr>
          <a:xfrm>
            <a:off x="7636299" y="1059608"/>
            <a:ext cx="3419952" cy="3467584"/>
          </a:xfrm>
          <a:prstGeom prst="rect">
            <a:avLst/>
          </a:prstGeom>
        </p:spPr>
      </p:pic>
      <p:pic>
        <p:nvPicPr>
          <p:cNvPr id="5" name="Picture 4">
            <a:extLst>
              <a:ext uri="{FF2B5EF4-FFF2-40B4-BE49-F238E27FC236}">
                <a16:creationId xmlns:a16="http://schemas.microsoft.com/office/drawing/2014/main" id="{25F9EEC0-BD5F-112D-5A1F-5EBD304C5657}"/>
              </a:ext>
            </a:extLst>
          </p:cNvPr>
          <p:cNvPicPr>
            <a:picLocks noChangeAspect="1"/>
          </p:cNvPicPr>
          <p:nvPr/>
        </p:nvPicPr>
        <p:blipFill>
          <a:blip r:embed="rId3"/>
          <a:stretch>
            <a:fillRect/>
          </a:stretch>
        </p:blipFill>
        <p:spPr>
          <a:xfrm>
            <a:off x="1256666" y="1059609"/>
            <a:ext cx="5672061" cy="3467583"/>
          </a:xfrm>
          <a:prstGeom prst="rect">
            <a:avLst/>
          </a:prstGeom>
        </p:spPr>
      </p:pic>
      <p:sp>
        <p:nvSpPr>
          <p:cNvPr id="6" name="TextBox 5">
            <a:extLst>
              <a:ext uri="{FF2B5EF4-FFF2-40B4-BE49-F238E27FC236}">
                <a16:creationId xmlns:a16="http://schemas.microsoft.com/office/drawing/2014/main" id="{8D33E63D-319F-30FD-0D63-0F9CE1C10D78}"/>
              </a:ext>
            </a:extLst>
          </p:cNvPr>
          <p:cNvSpPr txBox="1"/>
          <p:nvPr/>
        </p:nvSpPr>
        <p:spPr>
          <a:xfrm>
            <a:off x="8176724" y="4527192"/>
            <a:ext cx="2339102" cy="523220"/>
          </a:xfrm>
          <a:prstGeom prst="rect">
            <a:avLst/>
          </a:prstGeom>
          <a:noFill/>
        </p:spPr>
        <p:txBody>
          <a:bodyPr wrap="none" rtlCol="0">
            <a:spAutoFit/>
          </a:bodyPr>
          <a:lstStyle/>
          <a:p>
            <a:r>
              <a:rPr lang="en-US" sz="2800" b="1">
                <a:solidFill>
                  <a:schemeClr val="bg2">
                    <a:lumMod val="10000"/>
                  </a:schemeClr>
                </a:solidFill>
              </a:rPr>
              <a:t>Donor Form </a:t>
            </a:r>
          </a:p>
        </p:txBody>
      </p:sp>
    </p:spTree>
    <p:extLst>
      <p:ext uri="{BB962C8B-B14F-4D97-AF65-F5344CB8AC3E}">
        <p14:creationId xmlns:p14="http://schemas.microsoft.com/office/powerpoint/2010/main" val="50232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CEBC-9631-063C-CBC7-62C12950BA95}"/>
              </a:ext>
            </a:extLst>
          </p:cNvPr>
          <p:cNvSpPr>
            <a:spLocks noGrp="1"/>
          </p:cNvSpPr>
          <p:nvPr>
            <p:ph type="title"/>
          </p:nvPr>
        </p:nvSpPr>
        <p:spPr/>
        <p:txBody>
          <a:bodyPr/>
          <a:lstStyle/>
          <a:p>
            <a:r>
              <a:rPr lang="en-US"/>
              <a:t>First Lady’s Project Donor Form</a:t>
            </a:r>
          </a:p>
        </p:txBody>
      </p:sp>
      <p:pic>
        <p:nvPicPr>
          <p:cNvPr id="4" name="Picture 3">
            <a:extLst>
              <a:ext uri="{FF2B5EF4-FFF2-40B4-BE49-F238E27FC236}">
                <a16:creationId xmlns:a16="http://schemas.microsoft.com/office/drawing/2014/main" id="{B97E7EEE-1B00-A7CA-8E39-227D62AE337D}"/>
              </a:ext>
            </a:extLst>
          </p:cNvPr>
          <p:cNvPicPr>
            <a:picLocks noChangeAspect="1"/>
          </p:cNvPicPr>
          <p:nvPr/>
        </p:nvPicPr>
        <p:blipFill>
          <a:blip r:embed="rId3"/>
          <a:stretch>
            <a:fillRect/>
          </a:stretch>
        </p:blipFill>
        <p:spPr>
          <a:xfrm>
            <a:off x="5910105" y="1206513"/>
            <a:ext cx="5177117" cy="5044763"/>
          </a:xfrm>
          <a:prstGeom prst="rect">
            <a:avLst/>
          </a:prstGeom>
          <a:ln w="6350">
            <a:solidFill>
              <a:schemeClr val="bg1">
                <a:lumMod val="75000"/>
              </a:schemeClr>
            </a:solidFill>
          </a:ln>
        </p:spPr>
      </p:pic>
      <p:sp>
        <p:nvSpPr>
          <p:cNvPr id="3" name="TextBox 2">
            <a:extLst>
              <a:ext uri="{FF2B5EF4-FFF2-40B4-BE49-F238E27FC236}">
                <a16:creationId xmlns:a16="http://schemas.microsoft.com/office/drawing/2014/main" id="{506FAE83-51D2-AAD4-00AA-7F146F609C3E}"/>
              </a:ext>
            </a:extLst>
          </p:cNvPr>
          <p:cNvSpPr txBox="1"/>
          <p:nvPr/>
        </p:nvSpPr>
        <p:spPr>
          <a:xfrm>
            <a:off x="1448740" y="1791288"/>
            <a:ext cx="4218298" cy="4462760"/>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800" dirty="0">
                <a:solidFill>
                  <a:schemeClr val="bg2">
                    <a:lumMod val="10000"/>
                  </a:schemeClr>
                </a:solidFill>
              </a:rPr>
              <a:t>Fillable Online Form </a:t>
            </a:r>
          </a:p>
          <a:p>
            <a:pPr marL="914400" lvl="1" indent="-457200">
              <a:spcBef>
                <a:spcPts val="600"/>
              </a:spcBef>
              <a:buFont typeface="Courier New" panose="02070309020205020404" pitchFamily="49" charset="0"/>
              <a:buChar char="o"/>
            </a:pPr>
            <a:r>
              <a:rPr lang="en-US" sz="2400" dirty="0">
                <a:solidFill>
                  <a:schemeClr val="bg2">
                    <a:lumMod val="10000"/>
                  </a:schemeClr>
                </a:solidFill>
              </a:rPr>
              <a:t>Name </a:t>
            </a:r>
          </a:p>
          <a:p>
            <a:pPr marL="914400" lvl="1" indent="-457200">
              <a:spcBef>
                <a:spcPts val="600"/>
              </a:spcBef>
              <a:buFont typeface="Courier New" panose="02070309020205020404" pitchFamily="49" charset="0"/>
              <a:buChar char="o"/>
            </a:pPr>
            <a:r>
              <a:rPr lang="en-US" sz="2400" dirty="0">
                <a:solidFill>
                  <a:schemeClr val="bg2">
                    <a:lumMod val="10000"/>
                  </a:schemeClr>
                </a:solidFill>
              </a:rPr>
              <a:t>Email</a:t>
            </a:r>
          </a:p>
          <a:p>
            <a:pPr marL="914400" lvl="1" indent="-457200">
              <a:spcBef>
                <a:spcPts val="600"/>
              </a:spcBef>
              <a:buFont typeface="Courier New" panose="02070309020205020404" pitchFamily="49" charset="0"/>
              <a:buChar char="o"/>
            </a:pPr>
            <a:r>
              <a:rPr lang="en-US" sz="2400" dirty="0">
                <a:solidFill>
                  <a:schemeClr val="bg2">
                    <a:lumMod val="10000"/>
                  </a:schemeClr>
                </a:solidFill>
              </a:rPr>
              <a:t>Phone Number</a:t>
            </a:r>
          </a:p>
          <a:p>
            <a:pPr marL="914400" lvl="1" indent="-457200">
              <a:spcBef>
                <a:spcPts val="600"/>
              </a:spcBef>
              <a:buFont typeface="Courier New" panose="02070309020205020404" pitchFamily="49" charset="0"/>
              <a:buChar char="o"/>
            </a:pPr>
            <a:r>
              <a:rPr lang="en-US" sz="2400" dirty="0">
                <a:solidFill>
                  <a:schemeClr val="bg2">
                    <a:lumMod val="10000"/>
                  </a:schemeClr>
                </a:solidFill>
              </a:rPr>
              <a:t>Address</a:t>
            </a:r>
          </a:p>
          <a:p>
            <a:pPr marL="914400" lvl="1" indent="-457200">
              <a:spcBef>
                <a:spcPts val="600"/>
              </a:spcBef>
              <a:buFont typeface="Courier New" panose="02070309020205020404" pitchFamily="49" charset="0"/>
              <a:buChar char="o"/>
            </a:pPr>
            <a:r>
              <a:rPr lang="en-US" sz="2400" dirty="0">
                <a:solidFill>
                  <a:schemeClr val="bg2">
                    <a:lumMod val="10000"/>
                  </a:schemeClr>
                </a:solidFill>
              </a:rPr>
              <a:t>K of C Council Number</a:t>
            </a:r>
          </a:p>
          <a:p>
            <a:pPr marL="914400" lvl="1" indent="-457200">
              <a:spcBef>
                <a:spcPts val="600"/>
              </a:spcBef>
              <a:buFont typeface="Courier New" panose="02070309020205020404" pitchFamily="49" charset="0"/>
              <a:buChar char="o"/>
            </a:pPr>
            <a:r>
              <a:rPr lang="en-US" sz="2400" dirty="0">
                <a:solidFill>
                  <a:schemeClr val="bg2">
                    <a:lumMod val="10000"/>
                  </a:schemeClr>
                </a:solidFill>
              </a:rPr>
              <a:t>Diocese</a:t>
            </a:r>
          </a:p>
          <a:p>
            <a:pPr marL="914400" lvl="1" indent="-457200">
              <a:spcBef>
                <a:spcPts val="600"/>
              </a:spcBef>
              <a:buFont typeface="Courier New" panose="02070309020205020404" pitchFamily="49" charset="0"/>
              <a:buChar char="o"/>
            </a:pPr>
            <a:r>
              <a:rPr lang="en-US" sz="2400" dirty="0">
                <a:solidFill>
                  <a:schemeClr val="bg2">
                    <a:lumMod val="10000"/>
                  </a:schemeClr>
                </a:solidFill>
              </a:rPr>
              <a:t>Distribution Trip</a:t>
            </a:r>
          </a:p>
          <a:p>
            <a:pPr marL="914400" lvl="1" indent="-457200">
              <a:spcBef>
                <a:spcPts val="600"/>
              </a:spcBef>
              <a:buFont typeface="Courier New" panose="02070309020205020404" pitchFamily="49" charset="0"/>
              <a:buChar char="o"/>
            </a:pPr>
            <a:r>
              <a:rPr lang="en-US" sz="2400" dirty="0">
                <a:solidFill>
                  <a:schemeClr val="bg2">
                    <a:lumMod val="10000"/>
                  </a:schemeClr>
                </a:solidFill>
              </a:rPr>
              <a:t>Individual or Organization</a:t>
            </a:r>
            <a:endParaRPr lang="en-US" sz="3600" dirty="0">
              <a:solidFill>
                <a:schemeClr val="bg2">
                  <a:lumMod val="10000"/>
                </a:schemeClr>
              </a:solidFill>
            </a:endParaRPr>
          </a:p>
        </p:txBody>
      </p:sp>
      <p:sp>
        <p:nvSpPr>
          <p:cNvPr id="5" name="TextBox 4">
            <a:extLst>
              <a:ext uri="{FF2B5EF4-FFF2-40B4-BE49-F238E27FC236}">
                <a16:creationId xmlns:a16="http://schemas.microsoft.com/office/drawing/2014/main" id="{7CD9B28C-D3E8-E69E-E807-C3300BCF3E78}"/>
              </a:ext>
            </a:extLst>
          </p:cNvPr>
          <p:cNvSpPr txBox="1"/>
          <p:nvPr/>
        </p:nvSpPr>
        <p:spPr>
          <a:xfrm>
            <a:off x="1307939" y="1206513"/>
            <a:ext cx="3873176" cy="584775"/>
          </a:xfrm>
          <a:prstGeom prst="rect">
            <a:avLst/>
          </a:prstGeom>
          <a:noFill/>
        </p:spPr>
        <p:txBody>
          <a:bodyPr wrap="none" rtlCol="0">
            <a:spAutoFit/>
          </a:bodyPr>
          <a:lstStyle/>
          <a:p>
            <a:pPr algn="ctr"/>
            <a:r>
              <a:rPr lang="en-US" sz="3200" b="1">
                <a:solidFill>
                  <a:schemeClr val="bg2">
                    <a:lumMod val="10000"/>
                  </a:schemeClr>
                </a:solidFill>
              </a:rPr>
              <a:t>Donor Information</a:t>
            </a:r>
          </a:p>
        </p:txBody>
      </p:sp>
    </p:spTree>
    <p:extLst>
      <p:ext uri="{BB962C8B-B14F-4D97-AF65-F5344CB8AC3E}">
        <p14:creationId xmlns:p14="http://schemas.microsoft.com/office/powerpoint/2010/main" val="13628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9B0C7-4272-1752-2BEE-96DC8164D9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1F7346-6619-7A41-B8C3-0B33CD84C93E}"/>
              </a:ext>
            </a:extLst>
          </p:cNvPr>
          <p:cNvSpPr txBox="1"/>
          <p:nvPr/>
        </p:nvSpPr>
        <p:spPr>
          <a:xfrm>
            <a:off x="138952" y="30469"/>
            <a:ext cx="11914095" cy="923330"/>
          </a:xfrm>
          <a:prstGeom prst="rect">
            <a:avLst/>
          </a:prstGeom>
          <a:noFill/>
        </p:spPr>
        <p:txBody>
          <a:bodyPr wrap="square">
            <a:spAutoFit/>
          </a:bodyPr>
          <a:lstStyle/>
          <a:p>
            <a:pPr algn="ctr"/>
            <a:r>
              <a:rPr lang="en-US" sz="5400" dirty="0">
                <a:solidFill>
                  <a:schemeClr val="bg2">
                    <a:lumMod val="10000"/>
                  </a:schemeClr>
                </a:solidFill>
                <a:effectLst>
                  <a:outerShdw blurRad="38100" dist="38100" dir="2700000" algn="tl">
                    <a:srgbClr val="000000">
                      <a:alpha val="43137"/>
                    </a:srgbClr>
                  </a:outerShdw>
                </a:effectLst>
              </a:rPr>
              <a:t>Wheelchair Sunday Goals</a:t>
            </a:r>
          </a:p>
        </p:txBody>
      </p:sp>
      <p:sp>
        <p:nvSpPr>
          <p:cNvPr id="3" name="TextBox 2">
            <a:extLst>
              <a:ext uri="{FF2B5EF4-FFF2-40B4-BE49-F238E27FC236}">
                <a16:creationId xmlns:a16="http://schemas.microsoft.com/office/drawing/2014/main" id="{058EB3D5-1565-84B9-D468-0D0BD58D8101}"/>
              </a:ext>
            </a:extLst>
          </p:cNvPr>
          <p:cNvSpPr txBox="1"/>
          <p:nvPr/>
        </p:nvSpPr>
        <p:spPr>
          <a:xfrm>
            <a:off x="2726759" y="1204916"/>
            <a:ext cx="6451766" cy="646331"/>
          </a:xfrm>
          <a:prstGeom prst="rect">
            <a:avLst/>
          </a:prstGeom>
          <a:noFill/>
        </p:spPr>
        <p:txBody>
          <a:bodyPr wrap="none" rtlCol="0">
            <a:spAutoFit/>
          </a:bodyPr>
          <a:lstStyle/>
          <a:p>
            <a:r>
              <a:rPr lang="en-US" sz="3600">
                <a:solidFill>
                  <a:schemeClr val="bg2">
                    <a:lumMod val="10000"/>
                  </a:schemeClr>
                </a:solidFill>
                <a:effectLst>
                  <a:outerShdw blurRad="38100" dist="38100" dir="2700000" algn="tl">
                    <a:srgbClr val="000000">
                      <a:alpha val="43137"/>
                    </a:srgbClr>
                  </a:outerShdw>
                </a:effectLst>
              </a:rPr>
              <a:t>The First Lady’s Project’s Goal</a:t>
            </a:r>
          </a:p>
        </p:txBody>
      </p:sp>
      <p:sp>
        <p:nvSpPr>
          <p:cNvPr id="4" name="TextBox 3">
            <a:extLst>
              <a:ext uri="{FF2B5EF4-FFF2-40B4-BE49-F238E27FC236}">
                <a16:creationId xmlns:a16="http://schemas.microsoft.com/office/drawing/2014/main" id="{CD144751-78DE-8F2F-3803-3596451091F1}"/>
              </a:ext>
            </a:extLst>
          </p:cNvPr>
          <p:cNvSpPr txBox="1"/>
          <p:nvPr/>
        </p:nvSpPr>
        <p:spPr>
          <a:xfrm>
            <a:off x="1581913" y="1751421"/>
            <a:ext cx="9125712" cy="3046988"/>
          </a:xfrm>
          <a:prstGeom prst="rect">
            <a:avLst/>
          </a:prstGeom>
          <a:noFill/>
        </p:spPr>
        <p:txBody>
          <a:bodyPr wrap="square" rtlCol="0">
            <a:spAutoFit/>
          </a:bodyPr>
          <a:lstStyle/>
          <a:p>
            <a:pPr marL="342900" indent="-342900">
              <a:buFont typeface="Arial" panose="020B0604020202020204" pitchFamily="34" charset="0"/>
              <a:buChar char="•"/>
            </a:pPr>
            <a:endParaRPr lang="en-US" sz="2400">
              <a:solidFill>
                <a:schemeClr val="bg2">
                  <a:lumMod val="10000"/>
                </a:schemeClr>
              </a:solidFill>
            </a:endParaRPr>
          </a:p>
          <a:p>
            <a:pPr marL="342900" indent="-342900">
              <a:buFont typeface="Arial" panose="020B0604020202020204" pitchFamily="34" charset="0"/>
              <a:buChar char="•"/>
            </a:pPr>
            <a:r>
              <a:rPr lang="en-US" sz="2400">
                <a:solidFill>
                  <a:schemeClr val="bg2">
                    <a:lumMod val="10000"/>
                  </a:schemeClr>
                </a:solidFill>
              </a:rPr>
              <a:t>The goal is to sponsor 15,000 wheelchairs in the State of Texas.</a:t>
            </a:r>
          </a:p>
          <a:p>
            <a:pPr marL="342900" indent="-342900">
              <a:buFont typeface="Arial" panose="020B0604020202020204" pitchFamily="34" charset="0"/>
              <a:buChar char="•"/>
            </a:pPr>
            <a:endParaRPr lang="en-US" sz="2400">
              <a:solidFill>
                <a:schemeClr val="bg2">
                  <a:lumMod val="10000"/>
                </a:schemeClr>
              </a:solidFill>
            </a:endParaRPr>
          </a:p>
          <a:p>
            <a:pPr marL="342900" indent="-342900">
              <a:buFont typeface="Arial" panose="020B0604020202020204" pitchFamily="34" charset="0"/>
              <a:buChar char="•"/>
            </a:pPr>
            <a:r>
              <a:rPr lang="en-US" sz="2400">
                <a:solidFill>
                  <a:schemeClr val="bg2">
                    <a:lumMod val="10000"/>
                  </a:schemeClr>
                </a:solidFill>
              </a:rPr>
              <a:t>Wheelchairs will stay within the local diocese.</a:t>
            </a:r>
          </a:p>
          <a:p>
            <a:pPr marL="342900" indent="-342900">
              <a:buFont typeface="Arial" panose="020B0604020202020204" pitchFamily="34" charset="0"/>
              <a:buChar char="•"/>
            </a:pPr>
            <a:endParaRPr lang="en-US" sz="2400">
              <a:solidFill>
                <a:schemeClr val="bg2">
                  <a:lumMod val="10000"/>
                </a:schemeClr>
              </a:solidFill>
            </a:endParaRPr>
          </a:p>
          <a:p>
            <a:pPr marL="342900" indent="-342900">
              <a:buFont typeface="Arial" panose="020B0604020202020204" pitchFamily="34" charset="0"/>
              <a:buChar char="•"/>
            </a:pPr>
            <a:r>
              <a:rPr lang="en-US" sz="2400">
                <a:solidFill>
                  <a:schemeClr val="bg2">
                    <a:lumMod val="10000"/>
                  </a:schemeClr>
                </a:solidFill>
              </a:rPr>
              <a:t>Wheelchairs may still be distributed beyond the diocese at the discretion of individual councils.</a:t>
            </a:r>
            <a:endParaRPr lang="en-US" sz="3200">
              <a:solidFill>
                <a:schemeClr val="bg2">
                  <a:lumMod val="10000"/>
                </a:schemeClr>
              </a:solidFill>
            </a:endParaRPr>
          </a:p>
        </p:txBody>
      </p:sp>
    </p:spTree>
    <p:extLst>
      <p:ext uri="{BB962C8B-B14F-4D97-AF65-F5344CB8AC3E}">
        <p14:creationId xmlns:p14="http://schemas.microsoft.com/office/powerpoint/2010/main" val="411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0EE38-A664-6875-FC36-8D01559886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24F5DF-FD9F-F8B4-A9A6-F273EBBE50DD}"/>
              </a:ext>
            </a:extLst>
          </p:cNvPr>
          <p:cNvSpPr>
            <a:spLocks noGrp="1"/>
          </p:cNvSpPr>
          <p:nvPr>
            <p:ph type="title"/>
          </p:nvPr>
        </p:nvSpPr>
        <p:spPr/>
        <p:txBody>
          <a:bodyPr/>
          <a:lstStyle/>
          <a:p>
            <a:r>
              <a:rPr lang="en-US" sz="6000"/>
              <a:t>Wheelchair Sunday Goals</a:t>
            </a:r>
          </a:p>
        </p:txBody>
      </p:sp>
      <p:graphicFrame>
        <p:nvGraphicFramePr>
          <p:cNvPr id="8" name="Table 7">
            <a:extLst>
              <a:ext uri="{FF2B5EF4-FFF2-40B4-BE49-F238E27FC236}">
                <a16:creationId xmlns:a16="http://schemas.microsoft.com/office/drawing/2014/main" id="{C1C69F5B-2533-C8C8-8760-712DA6DAC5B5}"/>
              </a:ext>
            </a:extLst>
          </p:cNvPr>
          <p:cNvGraphicFramePr>
            <a:graphicFrameLocks noGrp="1"/>
          </p:cNvGraphicFramePr>
          <p:nvPr>
            <p:extLst>
              <p:ext uri="{D42A27DB-BD31-4B8C-83A1-F6EECF244321}">
                <p14:modId xmlns:p14="http://schemas.microsoft.com/office/powerpoint/2010/main" val="2838991573"/>
              </p:ext>
            </p:extLst>
          </p:nvPr>
        </p:nvGraphicFramePr>
        <p:xfrm>
          <a:off x="3215473" y="1288058"/>
          <a:ext cx="5761054" cy="4761734"/>
        </p:xfrm>
        <a:graphic>
          <a:graphicData uri="http://schemas.openxmlformats.org/drawingml/2006/table">
            <a:tbl>
              <a:tblPr firstRow="1" bandRow="1"/>
              <a:tblGrid>
                <a:gridCol w="1999994">
                  <a:extLst>
                    <a:ext uri="{9D8B030D-6E8A-4147-A177-3AD203B41FA5}">
                      <a16:colId xmlns:a16="http://schemas.microsoft.com/office/drawing/2014/main" val="2784844383"/>
                    </a:ext>
                  </a:extLst>
                </a:gridCol>
                <a:gridCol w="1812938">
                  <a:extLst>
                    <a:ext uri="{9D8B030D-6E8A-4147-A177-3AD203B41FA5}">
                      <a16:colId xmlns:a16="http://schemas.microsoft.com/office/drawing/2014/main" val="799839727"/>
                    </a:ext>
                  </a:extLst>
                </a:gridCol>
                <a:gridCol w="1948122">
                  <a:extLst>
                    <a:ext uri="{9D8B030D-6E8A-4147-A177-3AD203B41FA5}">
                      <a16:colId xmlns:a16="http://schemas.microsoft.com/office/drawing/2014/main" val="2220571011"/>
                    </a:ext>
                  </a:extLst>
                </a:gridCol>
              </a:tblGrid>
              <a:tr h="247770">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buNone/>
                      </a:pPr>
                      <a:r>
                        <a:rPr lang="en-US" sz="1600">
                          <a:effectLst/>
                          <a:latin typeface="Arial" panose="020B0604020202020204" pitchFamily="34" charset="0"/>
                          <a:cs typeface="Arial" panose="020B0604020202020204" pitchFamily="34" charset="0"/>
                        </a:rPr>
                        <a:t>Diocese</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369AB"/>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buNone/>
                      </a:pPr>
                      <a:r>
                        <a:rPr lang="en-US" sz="1600">
                          <a:effectLst/>
                          <a:latin typeface="Arial" panose="020B0604020202020204" pitchFamily="34" charset="0"/>
                          <a:cs typeface="Arial" panose="020B0604020202020204" pitchFamily="34" charset="0"/>
                        </a:rPr>
                        <a:t>2026-2027 Goal</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369AB"/>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a:buNone/>
                      </a:pPr>
                      <a:r>
                        <a:rPr lang="en-US" sz="1600" dirty="0">
                          <a:effectLst/>
                          <a:latin typeface="Arial" panose="020B0604020202020204" pitchFamily="34" charset="0"/>
                          <a:cs typeface="Arial" panose="020B0604020202020204" pitchFamily="34" charset="0"/>
                        </a:rPr>
                        <a:t>Wheelchairs</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369AB"/>
                    </a:solidFill>
                  </a:tcPr>
                </a:tc>
                <a:extLst>
                  <a:ext uri="{0D108BD9-81ED-4DB2-BD59-A6C34878D82A}">
                    <a16:rowId xmlns:a16="http://schemas.microsoft.com/office/drawing/2014/main" val="3642876050"/>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AMARILLO</a:t>
                      </a:r>
                    </a:p>
                  </a:txBody>
                  <a:tcPr marL="36261" marR="36261" marT="18131" marB="1813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$41,700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278</a:t>
                      </a:r>
                    </a:p>
                  </a:txBody>
                  <a:tcPr marL="36261" marR="36261" marT="18131" marB="18131"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665265332"/>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AUSTIN </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$137,400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916</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237598471"/>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BEAUMONT</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$65,525</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437</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458981685"/>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BROWNSVILLE </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$77,300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515</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400802850"/>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CORPUS CHRISTI</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$83,050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554</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805489564"/>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b="1" dirty="0">
                          <a:solidFill>
                            <a:srgbClr val="00B050"/>
                          </a:solidFill>
                          <a:effectLst/>
                          <a:latin typeface="Arial" panose="020B0604020202020204" pitchFamily="34" charset="0"/>
                          <a:cs typeface="Arial" panose="020B0604020202020204" pitchFamily="34" charset="0"/>
                        </a:rPr>
                        <a:t>DALLAS</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b="1" dirty="0">
                          <a:solidFill>
                            <a:srgbClr val="00B050"/>
                          </a:solidFill>
                          <a:effectLst/>
                          <a:latin typeface="Arial" panose="020B0604020202020204" pitchFamily="34" charset="0"/>
                          <a:cs typeface="Arial" panose="020B0604020202020204" pitchFamily="34" charset="0"/>
                        </a:rPr>
                        <a:t>$884,125</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b="1" dirty="0">
                          <a:solidFill>
                            <a:srgbClr val="00B050"/>
                          </a:solidFill>
                          <a:effectLst/>
                          <a:latin typeface="Arial" panose="020B0604020202020204" pitchFamily="34" charset="0"/>
                          <a:cs typeface="Arial" panose="020B0604020202020204" pitchFamily="34" charset="0"/>
                        </a:rPr>
                        <a:t>5,894</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769049838"/>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EL PASO</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$113,250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755</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503415726"/>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FT. WORTH</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$128,250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857</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4024236387"/>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GAL-HOU</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$170,250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1,135</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4258449446"/>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LAREDO</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$58,500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390</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198559035"/>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LUBBOCK</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$41,775</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279</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640780397"/>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SAN ANGELO</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$78,400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523</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985406984"/>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SAN ANTONIO</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$269,075</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1,794</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085333162"/>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TYLER</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$57,200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381</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519127376"/>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dirty="0">
                          <a:solidFill>
                            <a:schemeClr val="bg2">
                              <a:lumMod val="10000"/>
                            </a:schemeClr>
                          </a:solidFill>
                          <a:effectLst/>
                          <a:latin typeface="Arial" panose="020B0604020202020204" pitchFamily="34" charset="0"/>
                          <a:cs typeface="Arial" panose="020B0604020202020204" pitchFamily="34" charset="0"/>
                        </a:rPr>
                        <a:t>VICTORIA</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$44,100</a:t>
                      </a: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a:solidFill>
                            <a:schemeClr val="bg2">
                              <a:lumMod val="10000"/>
                            </a:schemeClr>
                          </a:solidFill>
                          <a:effectLst/>
                          <a:latin typeface="Arial" panose="020B0604020202020204" pitchFamily="34" charset="0"/>
                          <a:cs typeface="Arial" panose="020B0604020202020204" pitchFamily="34" charset="0"/>
                        </a:rPr>
                        <a:t>294</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081590908"/>
                  </a:ext>
                </a:extLst>
              </a:tr>
              <a:tr h="24777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b="1" dirty="0">
                          <a:solidFill>
                            <a:schemeClr val="bg2">
                              <a:lumMod val="10000"/>
                            </a:schemeClr>
                          </a:solidFill>
                          <a:effectLst/>
                          <a:latin typeface="Arial" panose="020B0604020202020204" pitchFamily="34" charset="0"/>
                          <a:cs typeface="Arial" panose="020B0604020202020204" pitchFamily="34" charset="0"/>
                        </a:rPr>
                        <a:t>GRAND TOTAL</a:t>
                      </a:r>
                      <a:endParaRPr lang="en-US" sz="1600" dirty="0">
                        <a:solidFill>
                          <a:schemeClr val="bg2">
                            <a:lumMod val="10000"/>
                          </a:schemeClr>
                        </a:solidFill>
                        <a:effectLst/>
                        <a:latin typeface="Arial" panose="020B0604020202020204" pitchFamily="34" charset="0"/>
                        <a:cs typeface="Arial" panose="020B0604020202020204" pitchFamily="34" charset="0"/>
                      </a:endParaRP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b="1">
                          <a:solidFill>
                            <a:schemeClr val="bg2">
                              <a:lumMod val="10000"/>
                            </a:schemeClr>
                          </a:solidFill>
                          <a:effectLst/>
                          <a:latin typeface="Arial" panose="020B0604020202020204" pitchFamily="34" charset="0"/>
                          <a:cs typeface="Arial" panose="020B0604020202020204" pitchFamily="34" charset="0"/>
                        </a:rPr>
                        <a:t>$2,250,000.00</a:t>
                      </a:r>
                      <a:endParaRPr lang="en-US" sz="1600">
                        <a:solidFill>
                          <a:schemeClr val="bg2">
                            <a:lumMod val="10000"/>
                          </a:schemeClr>
                        </a:solidFill>
                        <a:effectLst/>
                        <a:latin typeface="Arial" panose="020B0604020202020204" pitchFamily="34" charset="0"/>
                        <a:cs typeface="Arial" panose="020B0604020202020204" pitchFamily="34" charset="0"/>
                      </a:endParaRPr>
                    </a:p>
                  </a:txBody>
                  <a:tcPr marL="36261" marR="36261" marT="18131" marB="1813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a:buNone/>
                      </a:pPr>
                      <a:r>
                        <a:rPr lang="en-US" sz="1600" b="1" dirty="0">
                          <a:solidFill>
                            <a:schemeClr val="bg2">
                              <a:lumMod val="10000"/>
                            </a:schemeClr>
                          </a:solidFill>
                          <a:effectLst/>
                          <a:latin typeface="Arial" panose="020B0604020202020204" pitchFamily="34" charset="0"/>
                          <a:cs typeface="Arial" panose="020B0604020202020204" pitchFamily="34" charset="0"/>
                        </a:rPr>
                        <a:t>15,000</a:t>
                      </a:r>
                    </a:p>
                  </a:txBody>
                  <a:tcPr marL="36261" marR="36261" marT="18131" marB="18131"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746266225"/>
                  </a:ext>
                </a:extLst>
              </a:tr>
            </a:tbl>
          </a:graphicData>
        </a:graphic>
      </p:graphicFrame>
    </p:spTree>
    <p:extLst>
      <p:ext uri="{BB962C8B-B14F-4D97-AF65-F5344CB8AC3E}">
        <p14:creationId xmlns:p14="http://schemas.microsoft.com/office/powerpoint/2010/main" val="308655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FFA6-7CBE-6C13-74A8-1A8F16425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F7331-2B2C-8B4C-EBE6-D4D21E314FA3}"/>
              </a:ext>
            </a:extLst>
          </p:cNvPr>
          <p:cNvSpPr>
            <a:spLocks noGrp="1"/>
          </p:cNvSpPr>
          <p:nvPr>
            <p:ph type="title"/>
          </p:nvPr>
        </p:nvSpPr>
        <p:spPr/>
        <p:txBody>
          <a:bodyPr/>
          <a:lstStyle/>
          <a:p>
            <a:r>
              <a:rPr lang="en-US" dirty="0"/>
              <a:t>What We Need from You</a:t>
            </a:r>
          </a:p>
        </p:txBody>
      </p:sp>
      <p:graphicFrame>
        <p:nvGraphicFramePr>
          <p:cNvPr id="3" name="Table 2">
            <a:extLst>
              <a:ext uri="{FF2B5EF4-FFF2-40B4-BE49-F238E27FC236}">
                <a16:creationId xmlns:a16="http://schemas.microsoft.com/office/drawing/2014/main" id="{BF7022B0-73CD-8E3D-3F6C-2ACAD9F333DC}"/>
              </a:ext>
            </a:extLst>
          </p:cNvPr>
          <p:cNvGraphicFramePr>
            <a:graphicFrameLocks noGrp="1"/>
          </p:cNvGraphicFramePr>
          <p:nvPr/>
        </p:nvGraphicFramePr>
        <p:xfrm>
          <a:off x="918080" y="1236628"/>
          <a:ext cx="5120640" cy="4297680"/>
        </p:xfrm>
        <a:graphic>
          <a:graphicData uri="http://schemas.openxmlformats.org/drawingml/2006/table">
            <a:tbl>
              <a:tblPr firstRow="1" bandRow="1">
                <a:tableStyleId>{93296810-A885-4BE3-A3E7-6D5BEEA58F35}</a:tableStyleId>
              </a:tblPr>
              <a:tblGrid>
                <a:gridCol w="5120640">
                  <a:extLst>
                    <a:ext uri="{9D8B030D-6E8A-4147-A177-3AD203B41FA5}">
                      <a16:colId xmlns:a16="http://schemas.microsoft.com/office/drawing/2014/main" val="2773599952"/>
                    </a:ext>
                  </a:extLst>
                </a:gridCol>
              </a:tblGrid>
              <a:tr h="459372">
                <a:tc>
                  <a:txBody>
                    <a:bodyPr/>
                    <a:lstStyle/>
                    <a:p>
                      <a:pPr algn="ctr"/>
                      <a:r>
                        <a:rPr lang="en-US" sz="2400" dirty="0">
                          <a:effectLst/>
                        </a:rPr>
                        <a:t>GK &amp; Councils</a:t>
                      </a:r>
                    </a:p>
                  </a:txBody>
                  <a:tcPr>
                    <a:solidFill>
                      <a:srgbClr val="2369AB"/>
                    </a:solidFill>
                  </a:tcPr>
                </a:tc>
                <a:extLst>
                  <a:ext uri="{0D108BD9-81ED-4DB2-BD59-A6C34878D82A}">
                    <a16:rowId xmlns:a16="http://schemas.microsoft.com/office/drawing/2014/main" val="462733326"/>
                  </a:ext>
                </a:extLst>
              </a:tr>
              <a:tr h="3838308">
                <a:tc>
                  <a:txBody>
                    <a:bodyPr/>
                    <a:lstStyle/>
                    <a:p>
                      <a:pPr marL="285750" indent="-285750" fontAlgn="t">
                        <a:lnSpc>
                          <a:spcPct val="100000"/>
                        </a:lnSpc>
                        <a:buFont typeface="Wingdings" panose="05000000000000000000" pitchFamily="2" charset="2"/>
                        <a:buChar char="§"/>
                      </a:pPr>
                      <a:r>
                        <a:rPr lang="en-US" b="0" i="0" dirty="0">
                          <a:solidFill>
                            <a:schemeClr val="bg2">
                              <a:lumMod val="10000"/>
                            </a:schemeClr>
                          </a:solidFill>
                          <a:effectLst/>
                          <a:latin typeface="+mn-lt"/>
                        </a:rPr>
                        <a:t>Set the foundation</a:t>
                      </a:r>
                    </a:p>
                    <a:p>
                      <a:pPr marL="457200" lvl="1" indent="0" fontAlgn="t">
                        <a:lnSpc>
                          <a:spcPct val="100000"/>
                        </a:lnSpc>
                        <a:buFont typeface="Wingdings" panose="05000000000000000000" pitchFamily="2" charset="2"/>
                        <a:buNone/>
                      </a:pPr>
                      <a:r>
                        <a:rPr lang="en-US" sz="1400" b="0" i="0" dirty="0">
                          <a:solidFill>
                            <a:schemeClr val="bg2">
                              <a:lumMod val="10000"/>
                            </a:schemeClr>
                          </a:solidFill>
                          <a:effectLst/>
                          <a:latin typeface="+mn-lt"/>
                        </a:rPr>
                        <a:t>Get pastor approval and establish clear goals with the council</a:t>
                      </a:r>
                    </a:p>
                    <a:p>
                      <a:pPr marL="457200" lvl="1" indent="0" fontAlgn="t">
                        <a:lnSpc>
                          <a:spcPct val="100000"/>
                        </a:lnSpc>
                        <a:buFont typeface="Wingdings" panose="05000000000000000000" pitchFamily="2" charset="2"/>
                        <a:buNone/>
                      </a:pPr>
                      <a:endParaRPr lang="en-US" sz="1400" b="0" i="0" dirty="0">
                        <a:solidFill>
                          <a:schemeClr val="bg2">
                            <a:lumMod val="10000"/>
                          </a:schemeClr>
                        </a:solidFill>
                        <a:effectLst/>
                        <a:latin typeface="+mn-lt"/>
                      </a:endParaRPr>
                    </a:p>
                    <a:p>
                      <a:pPr marL="285750" indent="-285750" fontAlgn="t">
                        <a:lnSpc>
                          <a:spcPct val="100000"/>
                        </a:lnSpc>
                        <a:buFont typeface="Wingdings" panose="05000000000000000000" pitchFamily="2" charset="2"/>
                        <a:buChar char="§"/>
                      </a:pPr>
                      <a:r>
                        <a:rPr lang="en-US" b="0" i="0" dirty="0">
                          <a:solidFill>
                            <a:schemeClr val="bg2">
                              <a:lumMod val="10000"/>
                            </a:schemeClr>
                          </a:solidFill>
                          <a:effectLst/>
                          <a:latin typeface="+mn-lt"/>
                        </a:rPr>
                        <a:t>Plan and coordinate </a:t>
                      </a:r>
                    </a:p>
                    <a:p>
                      <a:pPr marL="457200" lvl="1" indent="0" fontAlgn="t">
                        <a:lnSpc>
                          <a:spcPct val="100000"/>
                        </a:lnSpc>
                        <a:buFont typeface="Wingdings" panose="05000000000000000000" pitchFamily="2" charset="2"/>
                        <a:buNone/>
                      </a:pPr>
                      <a:r>
                        <a:rPr lang="en-US" sz="1400" b="0" i="0" dirty="0">
                          <a:solidFill>
                            <a:schemeClr val="bg2">
                              <a:lumMod val="10000"/>
                            </a:schemeClr>
                          </a:solidFill>
                          <a:effectLst/>
                          <a:latin typeface="+mn-lt"/>
                        </a:rPr>
                        <a:t>Schedule the date, share details, and connect with the WCS Chairman for resources</a:t>
                      </a:r>
                    </a:p>
                    <a:p>
                      <a:pPr marL="457200" lvl="1" indent="0" fontAlgn="t">
                        <a:lnSpc>
                          <a:spcPct val="100000"/>
                        </a:lnSpc>
                        <a:buFont typeface="Wingdings" panose="05000000000000000000" pitchFamily="2" charset="2"/>
                        <a:buNone/>
                      </a:pPr>
                      <a:endParaRPr lang="en-US" sz="1400" b="0" i="0" dirty="0">
                        <a:solidFill>
                          <a:schemeClr val="bg2">
                            <a:lumMod val="10000"/>
                          </a:schemeClr>
                        </a:solidFill>
                        <a:effectLst/>
                        <a:latin typeface="+mn-lt"/>
                      </a:endParaRPr>
                    </a:p>
                    <a:p>
                      <a:pPr marL="285750" indent="-285750" fontAlgn="t">
                        <a:lnSpc>
                          <a:spcPct val="100000"/>
                        </a:lnSpc>
                        <a:buFont typeface="Wingdings" panose="05000000000000000000" pitchFamily="2" charset="2"/>
                        <a:buChar char="§"/>
                      </a:pPr>
                      <a:r>
                        <a:rPr lang="en-US" b="0" i="0" dirty="0">
                          <a:solidFill>
                            <a:schemeClr val="bg2">
                              <a:lumMod val="10000"/>
                            </a:schemeClr>
                          </a:solidFill>
                          <a:effectLst/>
                          <a:latin typeface="+mn-lt"/>
                        </a:rPr>
                        <a:t>Organize support</a:t>
                      </a:r>
                    </a:p>
                    <a:p>
                      <a:pPr marL="457200" lvl="1" indent="0" fontAlgn="t">
                        <a:lnSpc>
                          <a:spcPct val="100000"/>
                        </a:lnSpc>
                        <a:buFont typeface="Wingdings" panose="05000000000000000000" pitchFamily="2" charset="2"/>
                        <a:buNone/>
                      </a:pPr>
                      <a:r>
                        <a:rPr lang="en-US" sz="1400" b="0" i="0" dirty="0">
                          <a:solidFill>
                            <a:schemeClr val="bg2">
                              <a:lumMod val="10000"/>
                            </a:schemeClr>
                          </a:solidFill>
                          <a:effectLst/>
                          <a:latin typeface="+mn-lt"/>
                        </a:rPr>
                        <a:t>Recruit volunteers and engage other groups (e.g., CDA)</a:t>
                      </a:r>
                    </a:p>
                    <a:p>
                      <a:pPr marL="457200" lvl="1" indent="0" fontAlgn="t">
                        <a:lnSpc>
                          <a:spcPct val="100000"/>
                        </a:lnSpc>
                        <a:buFont typeface="Wingdings" panose="05000000000000000000" pitchFamily="2" charset="2"/>
                        <a:buNone/>
                      </a:pPr>
                      <a:endParaRPr lang="en-US" sz="1400" b="0" i="0" dirty="0">
                        <a:solidFill>
                          <a:schemeClr val="bg2">
                            <a:lumMod val="10000"/>
                          </a:schemeClr>
                        </a:solidFill>
                        <a:effectLst/>
                        <a:latin typeface="+mn-lt"/>
                      </a:endParaRPr>
                    </a:p>
                    <a:p>
                      <a:pPr marL="285750" indent="-285750" fontAlgn="t">
                        <a:lnSpc>
                          <a:spcPct val="100000"/>
                        </a:lnSpc>
                        <a:buFont typeface="Wingdings" panose="05000000000000000000" pitchFamily="2" charset="2"/>
                        <a:buChar char="§"/>
                      </a:pPr>
                      <a:r>
                        <a:rPr lang="en-US" b="0" i="0" dirty="0">
                          <a:solidFill>
                            <a:schemeClr val="bg2">
                              <a:lumMod val="10000"/>
                            </a:schemeClr>
                          </a:solidFill>
                          <a:effectLst/>
                          <a:latin typeface="+mn-lt"/>
                        </a:rPr>
                        <a:t>Promote and give</a:t>
                      </a:r>
                    </a:p>
                    <a:p>
                      <a:pPr marL="457200" lvl="1" indent="0" fontAlgn="t">
                        <a:lnSpc>
                          <a:spcPct val="100000"/>
                        </a:lnSpc>
                        <a:buFont typeface="Wingdings" panose="05000000000000000000" pitchFamily="2" charset="2"/>
                        <a:buNone/>
                      </a:pPr>
                      <a:r>
                        <a:rPr lang="en-US" sz="1400" b="0" i="0" dirty="0">
                          <a:solidFill>
                            <a:schemeClr val="bg2">
                              <a:lumMod val="10000"/>
                            </a:schemeClr>
                          </a:solidFill>
                          <a:effectLst/>
                          <a:latin typeface="+mn-lt"/>
                        </a:rPr>
                        <a:t>Run announcements and a 6-week campaign, including online donation options</a:t>
                      </a:r>
                    </a:p>
                  </a:txBody>
                  <a:tcPr/>
                </a:tc>
                <a:extLst>
                  <a:ext uri="{0D108BD9-81ED-4DB2-BD59-A6C34878D82A}">
                    <a16:rowId xmlns:a16="http://schemas.microsoft.com/office/drawing/2014/main" val="268069428"/>
                  </a:ext>
                </a:extLst>
              </a:tr>
            </a:tbl>
          </a:graphicData>
        </a:graphic>
      </p:graphicFrame>
      <p:graphicFrame>
        <p:nvGraphicFramePr>
          <p:cNvPr id="5" name="Table 4">
            <a:extLst>
              <a:ext uri="{FF2B5EF4-FFF2-40B4-BE49-F238E27FC236}">
                <a16:creationId xmlns:a16="http://schemas.microsoft.com/office/drawing/2014/main" id="{869783EB-AE8C-B948-9D62-AA9EBB362DA2}"/>
              </a:ext>
            </a:extLst>
          </p:cNvPr>
          <p:cNvGraphicFramePr>
            <a:graphicFrameLocks noGrp="1"/>
          </p:cNvGraphicFramePr>
          <p:nvPr/>
        </p:nvGraphicFramePr>
        <p:xfrm>
          <a:off x="6153282" y="1236628"/>
          <a:ext cx="5120640" cy="4297680"/>
        </p:xfrm>
        <a:graphic>
          <a:graphicData uri="http://schemas.openxmlformats.org/drawingml/2006/table">
            <a:tbl>
              <a:tblPr firstRow="1" bandRow="1">
                <a:effectLst/>
                <a:tableStyleId>{073A0DAA-6AF3-43AB-8588-CEC1D06C72B9}</a:tableStyleId>
              </a:tblPr>
              <a:tblGrid>
                <a:gridCol w="5120640">
                  <a:extLst>
                    <a:ext uri="{9D8B030D-6E8A-4147-A177-3AD203B41FA5}">
                      <a16:colId xmlns:a16="http://schemas.microsoft.com/office/drawing/2014/main" val="2773599952"/>
                    </a:ext>
                  </a:extLst>
                </a:gridCol>
              </a:tblGrid>
              <a:tr h="459561">
                <a:tc>
                  <a:txBody>
                    <a:bodyPr/>
                    <a:lstStyle/>
                    <a:p>
                      <a:pPr algn="ctr"/>
                      <a:r>
                        <a:rPr lang="en-US" sz="2400" dirty="0"/>
                        <a:t>District &amp; Diocesan Deputies</a:t>
                      </a:r>
                    </a:p>
                  </a:txBody>
                  <a:tcPr>
                    <a:solidFill>
                      <a:srgbClr val="2369AB"/>
                    </a:solidFill>
                  </a:tcPr>
                </a:tc>
                <a:extLst>
                  <a:ext uri="{0D108BD9-81ED-4DB2-BD59-A6C34878D82A}">
                    <a16:rowId xmlns:a16="http://schemas.microsoft.com/office/drawing/2014/main" val="462733326"/>
                  </a:ext>
                </a:extLst>
              </a:tr>
              <a:tr h="3838119">
                <a:tc>
                  <a:txBody>
                    <a:bodyPr/>
                    <a:lstStyle/>
                    <a:p>
                      <a:pPr marL="285750" indent="-285750">
                        <a:buFont typeface="Wingdings" panose="05000000000000000000" pitchFamily="2" charset="2"/>
                        <a:buChar char="§"/>
                      </a:pPr>
                      <a:r>
                        <a:rPr lang="en-US" dirty="0">
                          <a:solidFill>
                            <a:schemeClr val="bg2">
                              <a:lumMod val="10000"/>
                            </a:schemeClr>
                          </a:solidFill>
                        </a:rPr>
                        <a:t>Plan and expand reach: </a:t>
                      </a:r>
                    </a:p>
                    <a:p>
                      <a:pPr marL="457200" lvl="1" indent="0">
                        <a:buFont typeface="Wingdings" panose="05000000000000000000" pitchFamily="2" charset="2"/>
                        <a:buNone/>
                      </a:pPr>
                      <a:r>
                        <a:rPr lang="en-US" sz="1400" dirty="0">
                          <a:solidFill>
                            <a:schemeClr val="bg2">
                              <a:lumMod val="10000"/>
                            </a:schemeClr>
                          </a:solidFill>
                        </a:rPr>
                        <a:t>Confirm pastor approval, plan with councils, and identify opportunities at parishes without councils</a:t>
                      </a:r>
                    </a:p>
                    <a:p>
                      <a:pPr marL="457200" lvl="1" indent="0">
                        <a:buFont typeface="Wingdings" panose="05000000000000000000" pitchFamily="2" charset="2"/>
                        <a:buNone/>
                      </a:pPr>
                      <a:endParaRPr lang="en-US" sz="1400" dirty="0">
                        <a:solidFill>
                          <a:schemeClr val="bg2">
                            <a:lumMod val="10000"/>
                          </a:schemeClr>
                        </a:solidFill>
                      </a:endParaRPr>
                    </a:p>
                    <a:p>
                      <a:pPr marL="285750" indent="-285750">
                        <a:buFont typeface="Wingdings" panose="05000000000000000000" pitchFamily="2" charset="2"/>
                        <a:buChar char="§"/>
                      </a:pPr>
                      <a:r>
                        <a:rPr lang="en-US" dirty="0">
                          <a:solidFill>
                            <a:schemeClr val="bg2">
                              <a:lumMod val="10000"/>
                            </a:schemeClr>
                          </a:solidFill>
                        </a:rPr>
                        <a:t>Align and engage</a:t>
                      </a:r>
                    </a:p>
                    <a:p>
                      <a:pPr marL="457200" lvl="1" indent="0">
                        <a:buFont typeface="Wingdings" panose="05000000000000000000" pitchFamily="2" charset="2"/>
                        <a:buNone/>
                      </a:pPr>
                      <a:r>
                        <a:rPr lang="en-US" sz="1400" dirty="0">
                          <a:solidFill>
                            <a:schemeClr val="bg2">
                              <a:lumMod val="10000"/>
                            </a:schemeClr>
                          </a:solidFill>
                        </a:rPr>
                        <a:t>Set goals, coordinate resources, and encourage council participation and collaboration with other groups</a:t>
                      </a:r>
                    </a:p>
                    <a:p>
                      <a:pPr marL="457200" lvl="1" indent="0">
                        <a:buFont typeface="Wingdings" panose="05000000000000000000" pitchFamily="2" charset="2"/>
                        <a:buNone/>
                      </a:pPr>
                      <a:endParaRPr lang="en-US" sz="1400" dirty="0">
                        <a:solidFill>
                          <a:schemeClr val="bg2">
                            <a:lumMod val="10000"/>
                          </a:schemeClr>
                        </a:solidFill>
                      </a:endParaRPr>
                    </a:p>
                    <a:p>
                      <a:pPr marL="285750" indent="-285750">
                        <a:buFont typeface="Wingdings" panose="05000000000000000000" pitchFamily="2" charset="2"/>
                        <a:buChar char="§"/>
                      </a:pPr>
                      <a:r>
                        <a:rPr lang="en-US" dirty="0">
                          <a:solidFill>
                            <a:schemeClr val="bg2">
                              <a:lumMod val="10000"/>
                            </a:schemeClr>
                          </a:solidFill>
                        </a:rPr>
                        <a:t>Promote and support giving </a:t>
                      </a:r>
                    </a:p>
                    <a:p>
                      <a:pPr marL="457200" lvl="1" indent="0">
                        <a:buFont typeface="Wingdings" panose="05000000000000000000" pitchFamily="2" charset="2"/>
                        <a:buNone/>
                      </a:pPr>
                      <a:r>
                        <a:rPr lang="en-US" sz="1400" dirty="0">
                          <a:solidFill>
                            <a:schemeClr val="bg2">
                              <a:lumMod val="10000"/>
                            </a:schemeClr>
                          </a:solidFill>
                        </a:rPr>
                        <a:t>Encourage pulpit announcements and highlight online donation options</a:t>
                      </a:r>
                    </a:p>
                    <a:p>
                      <a:pPr marL="457200" lvl="1" indent="0">
                        <a:buFont typeface="Wingdings" panose="05000000000000000000" pitchFamily="2" charset="2"/>
                        <a:buNone/>
                      </a:pPr>
                      <a:endParaRPr lang="en-US" sz="1400" dirty="0">
                        <a:solidFill>
                          <a:schemeClr val="bg2">
                            <a:lumMod val="10000"/>
                          </a:schemeClr>
                        </a:solidFill>
                      </a:endParaRPr>
                    </a:p>
                    <a:p>
                      <a:pPr marL="285750" indent="-285750">
                        <a:buFont typeface="Wingdings" panose="05000000000000000000" pitchFamily="2" charset="2"/>
                        <a:buChar char="§"/>
                      </a:pPr>
                      <a:r>
                        <a:rPr lang="en-US" dirty="0">
                          <a:solidFill>
                            <a:schemeClr val="bg2">
                              <a:lumMod val="10000"/>
                            </a:schemeClr>
                          </a:solidFill>
                        </a:rPr>
                        <a:t>Track and ensure compliance</a:t>
                      </a:r>
                    </a:p>
                    <a:p>
                      <a:pPr marL="457200" lvl="1" indent="0">
                        <a:buFont typeface="Wingdings" panose="05000000000000000000" pitchFamily="2" charset="2"/>
                        <a:buNone/>
                      </a:pPr>
                      <a:r>
                        <a:rPr lang="en-US" sz="1400" dirty="0">
                          <a:solidFill>
                            <a:schemeClr val="bg2">
                              <a:lumMod val="10000"/>
                            </a:schemeClr>
                          </a:solidFill>
                        </a:rPr>
                        <a:t>Require form submissions (SP-7, Form 10784) and aim for at least 3 Wheelchair Sundays per district</a:t>
                      </a:r>
                    </a:p>
                  </a:txBody>
                  <a:tcPr/>
                </a:tc>
                <a:extLst>
                  <a:ext uri="{0D108BD9-81ED-4DB2-BD59-A6C34878D82A}">
                    <a16:rowId xmlns:a16="http://schemas.microsoft.com/office/drawing/2014/main" val="268069428"/>
                  </a:ext>
                </a:extLst>
              </a:tr>
            </a:tbl>
          </a:graphicData>
        </a:graphic>
      </p:graphicFrame>
    </p:spTree>
    <p:extLst>
      <p:ext uri="{BB962C8B-B14F-4D97-AF65-F5344CB8AC3E}">
        <p14:creationId xmlns:p14="http://schemas.microsoft.com/office/powerpoint/2010/main" val="1423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762429-DF7D-1E27-CCDA-AD6729E0EAAA}"/>
              </a:ext>
            </a:extLst>
          </p:cNvPr>
          <p:cNvPicPr>
            <a:picLocks noChangeAspect="1"/>
          </p:cNvPicPr>
          <p:nvPr/>
        </p:nvPicPr>
        <p:blipFill>
          <a:blip r:embed="rId2"/>
          <a:stretch>
            <a:fillRect/>
          </a:stretch>
        </p:blipFill>
        <p:spPr>
          <a:xfrm>
            <a:off x="2876100" y="341263"/>
            <a:ext cx="6439799" cy="5658640"/>
          </a:xfrm>
          <a:prstGeom prst="rect">
            <a:avLst/>
          </a:prstGeom>
        </p:spPr>
      </p:pic>
    </p:spTree>
    <p:extLst>
      <p:ext uri="{BB962C8B-B14F-4D97-AF65-F5344CB8AC3E}">
        <p14:creationId xmlns:p14="http://schemas.microsoft.com/office/powerpoint/2010/main" val="236025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p:nvPr/>
        </p:nvSpPr>
        <p:spPr>
          <a:xfrm>
            <a:off x="976393" y="1436185"/>
            <a:ext cx="10585343" cy="403180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171717"/>
              </a:buClr>
              <a:buSzPts val="2800"/>
              <a:buFont typeface="Arial"/>
              <a:buNone/>
            </a:pPr>
            <a:r>
              <a:rPr lang="en-US" sz="2800" b="0" i="0" u="none" strike="noStrike" cap="none">
                <a:solidFill>
                  <a:srgbClr val="171717"/>
                </a:solidFill>
                <a:latin typeface="Arial"/>
                <a:ea typeface="Arial"/>
                <a:cs typeface="Arial"/>
                <a:sym typeface="Arial"/>
              </a:rPr>
              <a:t>The Texas State Charity Program supports a wide range of causes, including:</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800"/>
              <a:buFont typeface="Noto Sans Symbols"/>
              <a:buChar char="∙"/>
            </a:pPr>
            <a:r>
              <a:rPr lang="en-US" sz="2800" b="0" i="0" u="none" strike="noStrike" cap="none">
                <a:solidFill>
                  <a:srgbClr val="171717"/>
                </a:solidFill>
                <a:latin typeface="Arial"/>
                <a:ea typeface="Arial"/>
                <a:cs typeface="Arial"/>
                <a:sym typeface="Arial"/>
              </a:rPr>
              <a:t>Bishop Thomas J. Flanagan Fund - Grants for Retired Priests</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800"/>
              <a:buFont typeface="Noto Sans Symbols"/>
              <a:buChar char="∙"/>
            </a:pPr>
            <a:r>
              <a:rPr lang="en-US" sz="2800" b="0" i="0" u="none" strike="noStrike" cap="none">
                <a:solidFill>
                  <a:srgbClr val="171717"/>
                </a:solidFill>
                <a:latin typeface="Arial"/>
                <a:ea typeface="Arial"/>
                <a:cs typeface="Arial"/>
                <a:sym typeface="Arial"/>
              </a:rPr>
              <a:t>Cardinal Medeiros Fellow </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800"/>
              <a:buFont typeface="Noto Sans Symbols"/>
              <a:buChar char="∙"/>
            </a:pPr>
            <a:r>
              <a:rPr lang="en-US" sz="2800" b="0" i="0" u="none" strike="noStrike" cap="none">
                <a:solidFill>
                  <a:srgbClr val="171717"/>
                </a:solidFill>
                <a:latin typeface="Arial"/>
                <a:ea typeface="Arial"/>
                <a:cs typeface="Arial"/>
                <a:sym typeface="Arial"/>
              </a:rPr>
              <a:t>Educational Grants</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800"/>
              <a:buFont typeface="Noto Sans Symbols"/>
              <a:buChar char="∙"/>
            </a:pPr>
            <a:r>
              <a:rPr lang="en-US" sz="2800" b="0" i="0" u="none" strike="noStrike" cap="none">
                <a:solidFill>
                  <a:srgbClr val="171717"/>
                </a:solidFill>
                <a:latin typeface="Arial"/>
                <a:ea typeface="Arial"/>
                <a:cs typeface="Arial"/>
                <a:sym typeface="Arial"/>
              </a:rPr>
              <a:t>Emergency Response</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800"/>
              <a:buFont typeface="Noto Sans Symbols"/>
              <a:buChar char="∙"/>
            </a:pPr>
            <a:r>
              <a:rPr lang="en-US" sz="2800" b="0" i="0" u="none" strike="noStrike" cap="none">
                <a:solidFill>
                  <a:srgbClr val="171717"/>
                </a:solidFill>
                <a:latin typeface="Arial"/>
                <a:ea typeface="Arial"/>
                <a:cs typeface="Arial"/>
                <a:sym typeface="Arial"/>
              </a:rPr>
              <a:t>Special Olympics</a:t>
            </a:r>
            <a:endParaRPr sz="1400" b="0" i="0" u="none" strike="noStrike" cap="none">
              <a:solidFill>
                <a:srgbClr val="000000"/>
              </a:solidFill>
              <a:latin typeface="Arial"/>
              <a:ea typeface="Arial"/>
              <a:cs typeface="Arial"/>
              <a:sym typeface="Arial"/>
            </a:endParaRPr>
          </a:p>
        </p:txBody>
      </p:sp>
      <p:sp>
        <p:nvSpPr>
          <p:cNvPr id="102" name="Google Shape;102;p5"/>
          <p:cNvSpPr txBox="1"/>
          <p:nvPr/>
        </p:nvSpPr>
        <p:spPr>
          <a:xfrm>
            <a:off x="1712564" y="0"/>
            <a:ext cx="8919274" cy="96674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5400"/>
              <a:buFont typeface="Arial"/>
              <a:buNone/>
            </a:pPr>
            <a:r>
              <a:rPr lang="en-US" sz="5400" b="1" i="0" u="none" strike="noStrike" cap="none">
                <a:solidFill>
                  <a:srgbClr val="171717"/>
                </a:solidFill>
                <a:latin typeface="Arial"/>
                <a:ea typeface="Arial"/>
                <a:cs typeface="Arial"/>
                <a:sym typeface="Arial"/>
              </a:rPr>
              <a:t>Key Charitable Initiatives</a:t>
            </a:r>
            <a:endParaRPr sz="5400" b="0" i="0" u="none" strike="noStrike" cap="none">
              <a:solidFill>
                <a:srgbClr val="171717"/>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p:nvPr/>
        </p:nvSpPr>
        <p:spPr>
          <a:xfrm>
            <a:off x="635431" y="1228165"/>
            <a:ext cx="11375700" cy="3626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2026-2027 TSC Charity Goal  &gt; $1,00,000.00</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100% Council Participation</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Increase Charitable Volunteer Hours Documentation  (reported on Form 1728)</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TSC Charity PIN displayed by every TX fraternal leader</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Two Cardinal Medeiros Fellows per Diocese </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Special Olympics: Form 10784</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rgbClr val="171717"/>
              </a:buClr>
              <a:buSzPts val="2400"/>
              <a:buFont typeface="Arial"/>
              <a:buChar char="•"/>
            </a:pPr>
            <a:r>
              <a:rPr lang="en-US" sz="2400" b="0" i="0" u="none" strike="noStrike" cap="none">
                <a:solidFill>
                  <a:srgbClr val="171717"/>
                </a:solidFill>
                <a:latin typeface="Arial"/>
                <a:ea typeface="Arial"/>
                <a:cs typeface="Arial"/>
                <a:sym typeface="Arial"/>
              </a:rPr>
              <a:t>All Councils REPORT 2</a:t>
            </a:r>
            <a:r>
              <a:rPr lang="en-US" sz="2400">
                <a:solidFill>
                  <a:srgbClr val="171717"/>
                </a:solidFill>
              </a:rPr>
              <a:t>.</a:t>
            </a:r>
            <a:r>
              <a:rPr lang="en-US" sz="2400" b="0" i="0" u="none" strike="noStrike" cap="none">
                <a:solidFill>
                  <a:srgbClr val="171717"/>
                </a:solidFill>
                <a:latin typeface="Arial"/>
                <a:ea typeface="Arial"/>
                <a:cs typeface="Arial"/>
                <a:sym typeface="Arial"/>
              </a:rPr>
              <a:t>5% of State Charity Payment</a:t>
            </a:r>
            <a:endParaRPr sz="1400" b="0" i="0" u="none" strike="noStrike" cap="none">
              <a:solidFill>
                <a:srgbClr val="000000"/>
              </a:solidFill>
              <a:latin typeface="Arial"/>
              <a:ea typeface="Arial"/>
              <a:cs typeface="Arial"/>
              <a:sym typeface="Arial"/>
            </a:endParaRPr>
          </a:p>
        </p:txBody>
      </p:sp>
      <p:sp>
        <p:nvSpPr>
          <p:cNvPr id="108" name="Google Shape;108;p6"/>
          <p:cNvSpPr txBox="1"/>
          <p:nvPr/>
        </p:nvSpPr>
        <p:spPr>
          <a:xfrm>
            <a:off x="635431" y="0"/>
            <a:ext cx="10965050" cy="966740"/>
          </a:xfrm>
          <a:prstGeom prst="rect">
            <a:avLst/>
          </a:prstGeom>
          <a:noFill/>
          <a:ln>
            <a:noFill/>
          </a:ln>
        </p:spPr>
        <p:txBody>
          <a:bodyPr spcFirstLastPara="1" wrap="square" lIns="91425" tIns="45700" rIns="91425" bIns="45700" anchor="t" anchorCtr="0">
            <a:spAutoFit/>
          </a:bodyPr>
          <a:lstStyle/>
          <a:p>
            <a:pPr marL="228600" marR="0" lvl="0" indent="0" algn="ctr" rtl="0">
              <a:lnSpc>
                <a:spcPct val="115000"/>
              </a:lnSpc>
              <a:spcBef>
                <a:spcPts val="0"/>
              </a:spcBef>
              <a:spcAft>
                <a:spcPts val="0"/>
              </a:spcAft>
              <a:buClr>
                <a:srgbClr val="171717"/>
              </a:buClr>
              <a:buSzPts val="5400"/>
              <a:buFont typeface="Arial"/>
              <a:buNone/>
            </a:pPr>
            <a:r>
              <a:rPr lang="en-US" sz="5400" b="0" i="0" u="none" strike="noStrike" cap="none">
                <a:solidFill>
                  <a:srgbClr val="171717"/>
                </a:solidFill>
                <a:latin typeface="Arial"/>
                <a:ea typeface="Arial"/>
                <a:cs typeface="Arial"/>
                <a:sym typeface="Arial"/>
              </a:rPr>
              <a:t>2026-27 Charity Team Goals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p:nvPr/>
        </p:nvSpPr>
        <p:spPr>
          <a:xfrm>
            <a:off x="0" y="0"/>
            <a:ext cx="12192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71717"/>
              </a:buClr>
              <a:buSzPts val="5400"/>
              <a:buFont typeface="Arial"/>
              <a:buNone/>
            </a:pPr>
            <a:r>
              <a:rPr lang="en-US" sz="5400" b="0" i="0" u="none" strike="noStrike" cap="none">
                <a:solidFill>
                  <a:srgbClr val="171717"/>
                </a:solidFill>
                <a:latin typeface="Arial"/>
                <a:ea typeface="Arial"/>
                <a:cs typeface="Arial"/>
                <a:sym typeface="Arial"/>
              </a:rPr>
              <a:t>State Council Charities – 26/27 Team</a:t>
            </a:r>
            <a:endParaRPr sz="1400" b="0" i="0" u="none" strike="noStrike" cap="none">
              <a:solidFill>
                <a:srgbClr val="000000"/>
              </a:solidFill>
              <a:latin typeface="Arial"/>
              <a:ea typeface="Arial"/>
              <a:cs typeface="Arial"/>
              <a:sym typeface="Arial"/>
            </a:endParaRPr>
          </a:p>
        </p:txBody>
      </p:sp>
      <p:graphicFrame>
        <p:nvGraphicFramePr>
          <p:cNvPr id="114" name="Google Shape;114;p7"/>
          <p:cNvGraphicFramePr/>
          <p:nvPr/>
        </p:nvGraphicFramePr>
        <p:xfrm>
          <a:off x="433953" y="1201120"/>
          <a:ext cx="11406750" cy="3731250"/>
        </p:xfrm>
        <a:graphic>
          <a:graphicData uri="http://schemas.openxmlformats.org/drawingml/2006/table">
            <a:tbl>
              <a:tblPr>
                <a:noFill/>
                <a:tableStyleId>{F177CEE6-05BB-4CB4-A318-D88B615B4744}</a:tableStyleId>
              </a:tblPr>
              <a:tblGrid>
                <a:gridCol w="3697050">
                  <a:extLst>
                    <a:ext uri="{9D8B030D-6E8A-4147-A177-3AD203B41FA5}">
                      <a16:colId xmlns:a16="http://schemas.microsoft.com/office/drawing/2014/main" val="20000"/>
                    </a:ext>
                  </a:extLst>
                </a:gridCol>
                <a:gridCol w="1835850">
                  <a:extLst>
                    <a:ext uri="{9D8B030D-6E8A-4147-A177-3AD203B41FA5}">
                      <a16:colId xmlns:a16="http://schemas.microsoft.com/office/drawing/2014/main" val="20001"/>
                    </a:ext>
                  </a:extLst>
                </a:gridCol>
                <a:gridCol w="2236925">
                  <a:extLst>
                    <a:ext uri="{9D8B030D-6E8A-4147-A177-3AD203B41FA5}">
                      <a16:colId xmlns:a16="http://schemas.microsoft.com/office/drawing/2014/main" val="20002"/>
                    </a:ext>
                  </a:extLst>
                </a:gridCol>
                <a:gridCol w="3636925">
                  <a:extLst>
                    <a:ext uri="{9D8B030D-6E8A-4147-A177-3AD203B41FA5}">
                      <a16:colId xmlns:a16="http://schemas.microsoft.com/office/drawing/2014/main" val="20003"/>
                    </a:ext>
                  </a:extLst>
                </a:gridCol>
              </a:tblGrid>
              <a:tr h="412750">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Position</a:t>
                      </a:r>
                      <a:endParaRPr sz="1800" b="0" i="0" u="none" strike="noStrike" cap="none">
                        <a:solidFill>
                          <a:srgbClr val="171717"/>
                        </a:solidFill>
                        <a:latin typeface="Arial"/>
                        <a:ea typeface="Arial"/>
                        <a:cs typeface="Arial"/>
                        <a:sym typeface="Arial"/>
                      </a:endParaRPr>
                    </a:p>
                  </a:txBody>
                  <a:tcPr marL="7625" marR="7625" marT="7625" marB="0" anchor="b">
                    <a:solidFill>
                      <a:srgbClr val="F7B718"/>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Name</a:t>
                      </a:r>
                      <a:endParaRPr sz="1800" b="0" i="0" u="none" strike="noStrike" cap="none">
                        <a:solidFill>
                          <a:srgbClr val="171717"/>
                        </a:solidFill>
                        <a:latin typeface="Arial"/>
                        <a:ea typeface="Arial"/>
                        <a:cs typeface="Arial"/>
                        <a:sym typeface="Arial"/>
                      </a:endParaRPr>
                    </a:p>
                  </a:txBody>
                  <a:tcPr marL="7625" marR="7625" marT="7625" marB="0" anchor="b">
                    <a:solidFill>
                      <a:srgbClr val="F7B718"/>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Phone #</a:t>
                      </a:r>
                      <a:endParaRPr sz="1800" b="0" i="0" u="none" strike="noStrike" cap="none">
                        <a:solidFill>
                          <a:srgbClr val="171717"/>
                        </a:solidFill>
                        <a:latin typeface="Arial"/>
                        <a:ea typeface="Arial"/>
                        <a:cs typeface="Arial"/>
                        <a:sym typeface="Arial"/>
                      </a:endParaRPr>
                    </a:p>
                  </a:txBody>
                  <a:tcPr marL="7625" marR="7625" marT="7625" marB="0" anchor="b">
                    <a:solidFill>
                      <a:srgbClr val="F7B718"/>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Email Address</a:t>
                      </a:r>
                      <a:endParaRPr sz="1800" b="0" i="0" u="none" strike="noStrike" cap="none">
                        <a:solidFill>
                          <a:srgbClr val="171717"/>
                        </a:solidFill>
                        <a:latin typeface="Arial"/>
                        <a:ea typeface="Arial"/>
                        <a:cs typeface="Arial"/>
                        <a:sym typeface="Arial"/>
                      </a:endParaRPr>
                    </a:p>
                  </a:txBody>
                  <a:tcPr marL="7625" marR="7625" marT="7625" marB="0" anchor="b">
                    <a:solidFill>
                      <a:srgbClr val="F7B718"/>
                    </a:solidFill>
                  </a:tcPr>
                </a:tc>
                <a:extLst>
                  <a:ext uri="{0D108BD9-81ED-4DB2-BD59-A6C34878D82A}">
                    <a16:rowId xmlns:a16="http://schemas.microsoft.com/office/drawing/2014/main" val="10000"/>
                  </a:ext>
                </a:extLst>
              </a:tr>
              <a:tr h="412750">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Director</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Mike Courtney</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(214) 914-0666</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sng" strike="noStrike" cap="none">
                          <a:solidFill>
                            <a:srgbClr val="171717"/>
                          </a:solidFill>
                          <a:latin typeface="Arial"/>
                          <a:ea typeface="Arial"/>
                          <a:cs typeface="Arial"/>
                          <a:sym typeface="Arial"/>
                          <a:hlinkClick r:id="rId3">
                            <a:extLst>
                              <a:ext uri="{A12FA001-AC4F-418D-AE19-62706E023703}">
                                <ahyp:hlinkClr xmlns:ahyp="http://schemas.microsoft.com/office/drawing/2018/hyperlinkcolor" val="tx"/>
                              </a:ext>
                            </a:extLst>
                          </a:hlinkClick>
                        </a:rPr>
                        <a:t>kcmikecourtney0666@gmail.com</a:t>
                      </a:r>
                      <a:endParaRPr sz="1800" b="0" i="0" u="sng" strike="noStrike" cap="none">
                        <a:solidFill>
                          <a:srgbClr val="171717"/>
                        </a:solidFill>
                        <a:latin typeface="Arial"/>
                        <a:ea typeface="Arial"/>
                        <a:cs typeface="Arial"/>
                        <a:sym typeface="Arial"/>
                      </a:endParaRPr>
                    </a:p>
                  </a:txBody>
                  <a:tcPr marL="7625" marR="7625" marT="7625" marB="0" anchor="b">
                    <a:solidFill>
                      <a:schemeClr val="lt1"/>
                    </a:solidFill>
                  </a:tcPr>
                </a:tc>
                <a:extLst>
                  <a:ext uri="{0D108BD9-81ED-4DB2-BD59-A6C34878D82A}">
                    <a16:rowId xmlns:a16="http://schemas.microsoft.com/office/drawing/2014/main" val="10001"/>
                  </a:ext>
                </a:extLst>
              </a:tr>
              <a:tr h="412750">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Charity Reports Historical Data</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Nick Flores</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(214) 926-9509</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sng" strike="noStrike" cap="none">
                          <a:solidFill>
                            <a:srgbClr val="171717"/>
                          </a:solidFill>
                          <a:latin typeface="Arial"/>
                          <a:ea typeface="Arial"/>
                          <a:cs typeface="Arial"/>
                          <a:sym typeface="Arial"/>
                          <a:hlinkClick r:id="rId4">
                            <a:extLst>
                              <a:ext uri="{A12FA001-AC4F-418D-AE19-62706E023703}">
                                <ahyp:hlinkClr xmlns:ahyp="http://schemas.microsoft.com/office/drawing/2018/hyperlinkcolor" val="tx"/>
                              </a:ext>
                            </a:extLst>
                          </a:hlinkClick>
                        </a:rPr>
                        <a:t>nickfloresjr@verizon.net</a:t>
                      </a:r>
                      <a:endParaRPr sz="1800" b="0" i="0" u="sng" strike="noStrike" cap="none">
                        <a:solidFill>
                          <a:srgbClr val="171717"/>
                        </a:solidFill>
                        <a:latin typeface="Arial"/>
                        <a:ea typeface="Arial"/>
                        <a:cs typeface="Arial"/>
                        <a:sym typeface="Arial"/>
                      </a:endParaRPr>
                    </a:p>
                  </a:txBody>
                  <a:tcPr marL="7625" marR="7625" marT="7625" marB="0" anchor="b">
                    <a:solidFill>
                      <a:schemeClr val="lt1"/>
                    </a:solidFill>
                  </a:tcPr>
                </a:tc>
                <a:extLst>
                  <a:ext uri="{0D108BD9-81ED-4DB2-BD59-A6C34878D82A}">
                    <a16:rowId xmlns:a16="http://schemas.microsoft.com/office/drawing/2014/main" val="10002"/>
                  </a:ext>
                </a:extLst>
              </a:tr>
              <a:tr h="412750">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Special Olympics</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Archie Wright</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(832) 748-0071</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sng" strike="noStrike" cap="none">
                          <a:solidFill>
                            <a:srgbClr val="171717"/>
                          </a:solidFill>
                          <a:latin typeface="Arial"/>
                          <a:ea typeface="Arial"/>
                          <a:cs typeface="Arial"/>
                          <a:sym typeface="Arial"/>
                          <a:hlinkClick r:id="rId5">
                            <a:extLst>
                              <a:ext uri="{A12FA001-AC4F-418D-AE19-62706E023703}">
                                <ahyp:hlinkClr xmlns:ahyp="http://schemas.microsoft.com/office/drawing/2018/hyperlinkcolor" val="tx"/>
                              </a:ext>
                            </a:extLst>
                          </a:hlinkClick>
                        </a:rPr>
                        <a:t>allw1989@yahoo.com</a:t>
                      </a:r>
                      <a:endParaRPr sz="1800" b="0" i="0" u="sng" strike="noStrike" cap="none">
                        <a:solidFill>
                          <a:srgbClr val="171717"/>
                        </a:solidFill>
                        <a:latin typeface="Arial"/>
                        <a:ea typeface="Arial"/>
                        <a:cs typeface="Arial"/>
                        <a:sym typeface="Arial"/>
                      </a:endParaRPr>
                    </a:p>
                  </a:txBody>
                  <a:tcPr marL="7625" marR="7625" marT="7625" marB="0" anchor="b">
                    <a:solidFill>
                      <a:schemeClr val="lt1"/>
                    </a:solidFill>
                  </a:tcPr>
                </a:tc>
                <a:extLst>
                  <a:ext uri="{0D108BD9-81ED-4DB2-BD59-A6C34878D82A}">
                    <a16:rowId xmlns:a16="http://schemas.microsoft.com/office/drawing/2014/main" val="10003"/>
                  </a:ext>
                </a:extLst>
              </a:tr>
              <a:tr h="412750">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Cardinal Medieros Chairman</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Jake Fleischer </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(214) 232-1084</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sng" strike="noStrike" cap="none">
                          <a:solidFill>
                            <a:srgbClr val="171717"/>
                          </a:solidFill>
                          <a:latin typeface="Arial"/>
                          <a:ea typeface="Arial"/>
                          <a:cs typeface="Arial"/>
                          <a:sym typeface="Arial"/>
                          <a:hlinkClick r:id="rId6">
                            <a:extLst>
                              <a:ext uri="{A12FA001-AC4F-418D-AE19-62706E023703}">
                                <ahyp:hlinkClr xmlns:ahyp="http://schemas.microsoft.com/office/drawing/2018/hyperlinkcolor" val="tx"/>
                              </a:ext>
                            </a:extLst>
                          </a:hlinkClick>
                        </a:rPr>
                        <a:t>johnfleischer7@gmail.com</a:t>
                      </a:r>
                      <a:endParaRPr sz="1800" b="0" i="0" u="sng" strike="noStrike" cap="none">
                        <a:solidFill>
                          <a:srgbClr val="171717"/>
                        </a:solidFill>
                        <a:latin typeface="Arial"/>
                        <a:ea typeface="Arial"/>
                        <a:cs typeface="Arial"/>
                        <a:sym typeface="Arial"/>
                      </a:endParaRPr>
                    </a:p>
                  </a:txBody>
                  <a:tcPr marL="7625" marR="7625" marT="7625" marB="0" anchor="b">
                    <a:solidFill>
                      <a:schemeClr val="lt1"/>
                    </a:solidFill>
                  </a:tcPr>
                </a:tc>
                <a:extLst>
                  <a:ext uri="{0D108BD9-81ED-4DB2-BD59-A6C34878D82A}">
                    <a16:rowId xmlns:a16="http://schemas.microsoft.com/office/drawing/2014/main" val="10004"/>
                  </a:ext>
                </a:extLst>
              </a:tr>
              <a:tr h="412750">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Bishop Flanagan Fund Chairman</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Dan Stoffel</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(469) 682-1046</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sng" strike="noStrike" cap="none">
                          <a:solidFill>
                            <a:srgbClr val="171717"/>
                          </a:solidFill>
                          <a:latin typeface="Arial"/>
                          <a:ea typeface="Arial"/>
                          <a:cs typeface="Arial"/>
                          <a:sym typeface="Arial"/>
                          <a:hlinkClick r:id="rId7">
                            <a:extLst>
                              <a:ext uri="{A12FA001-AC4F-418D-AE19-62706E023703}">
                                <ahyp:hlinkClr xmlns:ahyp="http://schemas.microsoft.com/office/drawing/2018/hyperlinkcolor" val="tx"/>
                              </a:ext>
                            </a:extLst>
                          </a:hlinkClick>
                        </a:rPr>
                        <a:t>danstoffel@yahoo.com</a:t>
                      </a:r>
                      <a:endParaRPr sz="1800" b="0" i="0" u="sng" strike="noStrike" cap="none">
                        <a:solidFill>
                          <a:srgbClr val="171717"/>
                        </a:solidFill>
                        <a:latin typeface="Arial"/>
                        <a:ea typeface="Arial"/>
                        <a:cs typeface="Arial"/>
                        <a:sym typeface="Arial"/>
                      </a:endParaRPr>
                    </a:p>
                  </a:txBody>
                  <a:tcPr marL="7625" marR="7625" marT="7625" marB="0" anchor="b">
                    <a:solidFill>
                      <a:schemeClr val="lt1"/>
                    </a:solidFill>
                  </a:tcPr>
                </a:tc>
                <a:extLst>
                  <a:ext uri="{0D108BD9-81ED-4DB2-BD59-A6C34878D82A}">
                    <a16:rowId xmlns:a16="http://schemas.microsoft.com/office/drawing/2014/main" val="10005"/>
                  </a:ext>
                </a:extLst>
              </a:tr>
              <a:tr h="412750">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Fundraising Chairman</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David Keating</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(281) 650-5503</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sng" strike="noStrike" cap="none">
                          <a:solidFill>
                            <a:srgbClr val="171717"/>
                          </a:solidFill>
                          <a:latin typeface="Arial"/>
                          <a:ea typeface="Arial"/>
                          <a:cs typeface="Arial"/>
                          <a:sym typeface="Arial"/>
                          <a:hlinkClick r:id="rId8">
                            <a:extLst>
                              <a:ext uri="{A12FA001-AC4F-418D-AE19-62706E023703}">
                                <ahyp:hlinkClr xmlns:ahyp="http://schemas.microsoft.com/office/drawing/2018/hyperlinkcolor" val="tx"/>
                              </a:ext>
                            </a:extLst>
                          </a:hlinkClick>
                        </a:rPr>
                        <a:t>jdkeating73@att.net</a:t>
                      </a:r>
                      <a:endParaRPr sz="1800" b="0" i="0" u="sng" strike="noStrike" cap="none">
                        <a:solidFill>
                          <a:srgbClr val="171717"/>
                        </a:solidFill>
                        <a:latin typeface="Arial"/>
                        <a:ea typeface="Arial"/>
                        <a:cs typeface="Arial"/>
                        <a:sym typeface="Arial"/>
                      </a:endParaRPr>
                    </a:p>
                  </a:txBody>
                  <a:tcPr marL="7625" marR="7625" marT="7625" marB="0" anchor="b">
                    <a:solidFill>
                      <a:schemeClr val="lt1"/>
                    </a:solidFill>
                  </a:tcPr>
                </a:tc>
                <a:extLst>
                  <a:ext uri="{0D108BD9-81ED-4DB2-BD59-A6C34878D82A}">
                    <a16:rowId xmlns:a16="http://schemas.microsoft.com/office/drawing/2014/main" val="10006"/>
                  </a:ext>
                </a:extLst>
              </a:tr>
              <a:tr h="412750">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Emergency Response Chairman</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Larry Pellerito</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(281) 224-3728</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sng" strike="noStrike" cap="none">
                          <a:solidFill>
                            <a:srgbClr val="171717"/>
                          </a:solidFill>
                          <a:latin typeface="Arial"/>
                          <a:ea typeface="Arial"/>
                          <a:cs typeface="Arial"/>
                          <a:sym typeface="Arial"/>
                          <a:hlinkClick r:id="rId9">
                            <a:extLst>
                              <a:ext uri="{A12FA001-AC4F-418D-AE19-62706E023703}">
                                <ahyp:hlinkClr xmlns:ahyp="http://schemas.microsoft.com/office/drawing/2018/hyperlinkcolor" val="tx"/>
                              </a:ext>
                            </a:extLst>
                          </a:hlinkClick>
                        </a:rPr>
                        <a:t>kcpellerito@gmail.com</a:t>
                      </a:r>
                      <a:endParaRPr sz="1800" b="0" i="0" u="sng" strike="noStrike" cap="none">
                        <a:solidFill>
                          <a:srgbClr val="171717"/>
                        </a:solidFill>
                        <a:latin typeface="Arial"/>
                        <a:ea typeface="Arial"/>
                        <a:cs typeface="Arial"/>
                        <a:sym typeface="Arial"/>
                      </a:endParaRPr>
                    </a:p>
                  </a:txBody>
                  <a:tcPr marL="7625" marR="7625" marT="7625" marB="0" anchor="b">
                    <a:solidFill>
                      <a:schemeClr val="lt1"/>
                    </a:solidFill>
                  </a:tcPr>
                </a:tc>
                <a:extLst>
                  <a:ext uri="{0D108BD9-81ED-4DB2-BD59-A6C34878D82A}">
                    <a16:rowId xmlns:a16="http://schemas.microsoft.com/office/drawing/2014/main" val="10007"/>
                  </a:ext>
                </a:extLst>
              </a:tr>
              <a:tr h="429250">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Educational Grants Chairman</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Ben Oani</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none" strike="noStrike" cap="none">
                          <a:solidFill>
                            <a:srgbClr val="171717"/>
                          </a:solidFill>
                          <a:latin typeface="Arial"/>
                          <a:ea typeface="Arial"/>
                          <a:cs typeface="Arial"/>
                          <a:sym typeface="Arial"/>
                        </a:rPr>
                        <a:t>(214) 843-8935</a:t>
                      </a:r>
                      <a:endParaRPr sz="1800" b="0" i="0" u="none" strike="noStrike" cap="none">
                        <a:solidFill>
                          <a:srgbClr val="171717"/>
                        </a:solidFill>
                        <a:latin typeface="Arial"/>
                        <a:ea typeface="Arial"/>
                        <a:cs typeface="Arial"/>
                        <a:sym typeface="Arial"/>
                      </a:endParaRPr>
                    </a:p>
                  </a:txBody>
                  <a:tcPr marL="7625" marR="7625" marT="7625" marB="0" anchor="b">
                    <a:solidFill>
                      <a:schemeClr val="lt1"/>
                    </a:solidFill>
                  </a:tcPr>
                </a:tc>
                <a:tc>
                  <a:txBody>
                    <a:bodyPr/>
                    <a:lstStyle/>
                    <a:p>
                      <a:pPr marL="0" marR="0" lvl="0" indent="0" algn="l" rtl="0">
                        <a:lnSpc>
                          <a:spcPct val="100000"/>
                        </a:lnSpc>
                        <a:spcBef>
                          <a:spcPts val="0"/>
                        </a:spcBef>
                        <a:spcAft>
                          <a:spcPts val="0"/>
                        </a:spcAft>
                        <a:buClr>
                          <a:srgbClr val="171717"/>
                        </a:buClr>
                        <a:buSzPts val="1800"/>
                        <a:buFont typeface="Arial"/>
                        <a:buNone/>
                      </a:pPr>
                      <a:r>
                        <a:rPr lang="en-US" sz="1800" u="sng" strike="noStrike" cap="none">
                          <a:solidFill>
                            <a:srgbClr val="171717"/>
                          </a:solidFill>
                          <a:latin typeface="Arial"/>
                          <a:ea typeface="Arial"/>
                          <a:cs typeface="Arial"/>
                          <a:sym typeface="Arial"/>
                          <a:hlinkClick r:id="rId10">
                            <a:extLst>
                              <a:ext uri="{A12FA001-AC4F-418D-AE19-62706E023703}">
                                <ahyp:hlinkClr xmlns:ahyp="http://schemas.microsoft.com/office/drawing/2018/hyperlinkcolor" val="tx"/>
                              </a:ext>
                            </a:extLst>
                          </a:hlinkClick>
                        </a:rPr>
                        <a:t>ben.r.oani@gmail.com</a:t>
                      </a:r>
                      <a:endParaRPr sz="1800" b="0" i="0" u="sng" strike="noStrike" cap="none">
                        <a:solidFill>
                          <a:srgbClr val="171717"/>
                        </a:solidFill>
                        <a:latin typeface="Arial"/>
                        <a:ea typeface="Arial"/>
                        <a:cs typeface="Arial"/>
                        <a:sym typeface="Arial"/>
                      </a:endParaRPr>
                    </a:p>
                  </a:txBody>
                  <a:tcPr marL="7625" marR="7625" marT="7625" marB="0" anchor="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ctrTitle" idx="4294967295"/>
          </p:nvPr>
        </p:nvSpPr>
        <p:spPr>
          <a:xfrm>
            <a:off x="1433952" y="7749"/>
            <a:ext cx="6566115" cy="920751"/>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171717"/>
              </a:buClr>
              <a:buSzPts val="5400"/>
              <a:buFont typeface="Arial"/>
              <a:buNone/>
            </a:pPr>
            <a:r>
              <a:rPr lang="en-US" sz="5400" b="0" i="0" u="none" strike="noStrike" cap="none">
                <a:solidFill>
                  <a:srgbClr val="171717"/>
                </a:solidFill>
                <a:latin typeface="Arial"/>
                <a:ea typeface="Arial"/>
                <a:cs typeface="Arial"/>
                <a:sym typeface="Arial"/>
              </a:rPr>
              <a:t>Special Olympics …</a:t>
            </a:r>
            <a:endParaRPr sz="5400" b="0" i="0" u="none" strike="noStrike" cap="none">
              <a:solidFill>
                <a:srgbClr val="171717"/>
              </a:solidFill>
              <a:latin typeface="Arial"/>
              <a:ea typeface="Arial"/>
              <a:cs typeface="Arial"/>
              <a:sym typeface="Arial"/>
            </a:endParaRPr>
          </a:p>
        </p:txBody>
      </p:sp>
      <p:pic>
        <p:nvPicPr>
          <p:cNvPr id="152" name="Google Shape;152;p13" descr="image.png"/>
          <p:cNvPicPr preferRelativeResize="0"/>
          <p:nvPr/>
        </p:nvPicPr>
        <p:blipFill rotWithShape="1">
          <a:blip r:embed="rId3">
            <a:alphaModFix/>
          </a:blip>
          <a:srcRect/>
          <a:stretch/>
        </p:blipFill>
        <p:spPr>
          <a:xfrm>
            <a:off x="8000067" y="0"/>
            <a:ext cx="3901484" cy="920751"/>
          </a:xfrm>
          <a:prstGeom prst="rect">
            <a:avLst/>
          </a:prstGeom>
          <a:noFill/>
          <a:ln>
            <a:noFill/>
          </a:ln>
        </p:spPr>
      </p:pic>
      <p:sp>
        <p:nvSpPr>
          <p:cNvPr id="153" name="Google Shape;153;p13"/>
          <p:cNvSpPr txBox="1">
            <a:spLocks noGrp="1"/>
          </p:cNvSpPr>
          <p:nvPr>
            <p:ph type="body" idx="1"/>
          </p:nvPr>
        </p:nvSpPr>
        <p:spPr>
          <a:xfrm>
            <a:off x="834144" y="1389521"/>
            <a:ext cx="11957310" cy="4485946"/>
          </a:xfrm>
          <a:prstGeom prst="rect">
            <a:avLst/>
          </a:prstGeom>
          <a:noFill/>
          <a:ln>
            <a:noFill/>
          </a:ln>
        </p:spPr>
        <p:txBody>
          <a:bodyPr spcFirstLastPara="1" wrap="square" lIns="91425" tIns="45700" rIns="91425" bIns="45700" anchor="t" anchorCtr="0">
            <a:normAutofit/>
          </a:bodyPr>
          <a:lstStyle/>
          <a:p>
            <a:pPr marL="453217" lvl="0" indent="-450233" algn="l" rtl="0">
              <a:lnSpc>
                <a:spcPct val="90000"/>
              </a:lnSpc>
              <a:spcBef>
                <a:spcPts val="0"/>
              </a:spcBef>
              <a:spcAft>
                <a:spcPts val="0"/>
              </a:spcAft>
              <a:buSzPts val="3000"/>
              <a:buChar char="•"/>
            </a:pPr>
            <a:r>
              <a:rPr lang="en-US" sz="3000">
                <a:solidFill>
                  <a:srgbClr val="171717"/>
                </a:solidFill>
                <a:latin typeface="Arial"/>
                <a:ea typeface="Arial"/>
                <a:cs typeface="Arial"/>
                <a:sym typeface="Arial"/>
              </a:rPr>
              <a:t>Increase awareness of program activities and publicize </a:t>
            </a:r>
            <a:br>
              <a:rPr lang="en-US" sz="3000">
                <a:solidFill>
                  <a:srgbClr val="171717"/>
                </a:solidFill>
                <a:latin typeface="Arial"/>
                <a:ea typeface="Arial"/>
                <a:cs typeface="Arial"/>
                <a:sym typeface="Arial"/>
              </a:rPr>
            </a:br>
            <a:r>
              <a:rPr lang="en-US" sz="1400">
                <a:solidFill>
                  <a:srgbClr val="171717"/>
                </a:solidFill>
                <a:latin typeface="Arial"/>
                <a:ea typeface="Arial"/>
                <a:cs typeface="Arial"/>
                <a:sym typeface="Arial"/>
              </a:rPr>
              <a:t> </a:t>
            </a:r>
            <a:endParaRPr sz="3000">
              <a:solidFill>
                <a:srgbClr val="171717"/>
              </a:solidFill>
              <a:latin typeface="Arial"/>
              <a:ea typeface="Arial"/>
              <a:cs typeface="Arial"/>
              <a:sym typeface="Arial"/>
            </a:endParaRPr>
          </a:p>
          <a:p>
            <a:pPr marL="453217" lvl="0" indent="-450233" algn="l" rtl="0">
              <a:lnSpc>
                <a:spcPct val="90000"/>
              </a:lnSpc>
              <a:spcBef>
                <a:spcPts val="450"/>
              </a:spcBef>
              <a:spcAft>
                <a:spcPts val="0"/>
              </a:spcAft>
              <a:buSzPts val="3000"/>
              <a:buChar char="•"/>
            </a:pPr>
            <a:r>
              <a:rPr lang="en-US" sz="3000">
                <a:solidFill>
                  <a:srgbClr val="171717"/>
                </a:solidFill>
                <a:latin typeface="Arial"/>
                <a:ea typeface="Arial"/>
                <a:cs typeface="Arial"/>
                <a:sym typeface="Arial"/>
              </a:rPr>
              <a:t>Increase individual membership participation in events</a:t>
            </a:r>
            <a:br>
              <a:rPr lang="en-US" sz="3000">
                <a:solidFill>
                  <a:srgbClr val="171717"/>
                </a:solidFill>
                <a:latin typeface="Arial"/>
                <a:ea typeface="Arial"/>
                <a:cs typeface="Arial"/>
                <a:sym typeface="Arial"/>
              </a:rPr>
            </a:br>
            <a:r>
              <a:rPr lang="en-US" sz="1400">
                <a:solidFill>
                  <a:srgbClr val="171717"/>
                </a:solidFill>
                <a:latin typeface="Arial"/>
                <a:ea typeface="Arial"/>
                <a:cs typeface="Arial"/>
                <a:sym typeface="Arial"/>
              </a:rPr>
              <a:t> </a:t>
            </a:r>
            <a:endParaRPr sz="3000">
              <a:solidFill>
                <a:srgbClr val="171717"/>
              </a:solidFill>
              <a:latin typeface="Arial"/>
              <a:ea typeface="Arial"/>
              <a:cs typeface="Arial"/>
              <a:sym typeface="Arial"/>
            </a:endParaRPr>
          </a:p>
          <a:p>
            <a:pPr marL="453217" lvl="0" indent="-450233" algn="l" rtl="0">
              <a:lnSpc>
                <a:spcPct val="90000"/>
              </a:lnSpc>
              <a:spcBef>
                <a:spcPts val="450"/>
              </a:spcBef>
              <a:spcAft>
                <a:spcPts val="0"/>
              </a:spcAft>
              <a:buSzPts val="3000"/>
              <a:buChar char="•"/>
            </a:pPr>
            <a:r>
              <a:rPr lang="en-US" sz="3000">
                <a:solidFill>
                  <a:srgbClr val="171717"/>
                </a:solidFill>
                <a:latin typeface="Arial"/>
                <a:ea typeface="Arial"/>
                <a:cs typeface="Arial"/>
                <a:sym typeface="Arial"/>
              </a:rPr>
              <a:t>Increase council participation in events </a:t>
            </a:r>
            <a:br>
              <a:rPr lang="en-US" sz="3000">
                <a:solidFill>
                  <a:srgbClr val="171717"/>
                </a:solidFill>
                <a:latin typeface="Arial"/>
                <a:ea typeface="Arial"/>
                <a:cs typeface="Arial"/>
                <a:sym typeface="Arial"/>
              </a:rPr>
            </a:br>
            <a:r>
              <a:rPr lang="en-US" sz="1400">
                <a:solidFill>
                  <a:srgbClr val="171717"/>
                </a:solidFill>
                <a:latin typeface="Arial"/>
                <a:ea typeface="Arial"/>
                <a:cs typeface="Arial"/>
                <a:sym typeface="Arial"/>
              </a:rPr>
              <a:t> </a:t>
            </a:r>
            <a:endParaRPr sz="3000">
              <a:solidFill>
                <a:srgbClr val="171717"/>
              </a:solidFill>
              <a:latin typeface="Arial"/>
              <a:ea typeface="Arial"/>
              <a:cs typeface="Arial"/>
              <a:sym typeface="Arial"/>
            </a:endParaRPr>
          </a:p>
          <a:p>
            <a:pPr marL="453217" lvl="0" indent="-450233" algn="l" rtl="0">
              <a:lnSpc>
                <a:spcPct val="90000"/>
              </a:lnSpc>
              <a:spcBef>
                <a:spcPts val="450"/>
              </a:spcBef>
              <a:spcAft>
                <a:spcPts val="0"/>
              </a:spcAft>
              <a:buSzPts val="3000"/>
              <a:buChar char="•"/>
            </a:pPr>
            <a:r>
              <a:rPr lang="en-US" sz="3000">
                <a:solidFill>
                  <a:srgbClr val="171717"/>
                </a:solidFill>
                <a:latin typeface="Arial"/>
                <a:ea typeface="Arial"/>
                <a:cs typeface="Arial"/>
                <a:sym typeface="Arial"/>
              </a:rPr>
              <a:t>Increase submission of Partnership Profile Report (Form 10784)</a:t>
            </a:r>
            <a:br>
              <a:rPr lang="en-US" sz="3000">
                <a:solidFill>
                  <a:srgbClr val="171717"/>
                </a:solidFill>
                <a:latin typeface="Arial"/>
                <a:ea typeface="Arial"/>
                <a:cs typeface="Arial"/>
                <a:sym typeface="Arial"/>
              </a:rPr>
            </a:br>
            <a:r>
              <a:rPr lang="en-US" sz="1400">
                <a:solidFill>
                  <a:srgbClr val="171717"/>
                </a:solidFill>
                <a:latin typeface="Arial"/>
                <a:ea typeface="Arial"/>
                <a:cs typeface="Arial"/>
                <a:sym typeface="Arial"/>
              </a:rPr>
              <a:t> </a:t>
            </a:r>
            <a:endParaRPr sz="3000">
              <a:solidFill>
                <a:srgbClr val="171717"/>
              </a:solidFill>
              <a:latin typeface="Arial"/>
              <a:ea typeface="Arial"/>
              <a:cs typeface="Arial"/>
              <a:sym typeface="Arial"/>
            </a:endParaRPr>
          </a:p>
          <a:p>
            <a:pPr marL="453217" lvl="0" indent="-450233" algn="l" rtl="0">
              <a:lnSpc>
                <a:spcPct val="90000"/>
              </a:lnSpc>
              <a:spcBef>
                <a:spcPts val="450"/>
              </a:spcBef>
              <a:spcAft>
                <a:spcPts val="0"/>
              </a:spcAft>
              <a:buSzPts val="3000"/>
              <a:buChar char="•"/>
            </a:pPr>
            <a:r>
              <a:rPr lang="en-US" sz="3000">
                <a:solidFill>
                  <a:srgbClr val="171717"/>
                </a:solidFill>
                <a:latin typeface="Arial"/>
                <a:ea typeface="Arial"/>
                <a:cs typeface="Arial"/>
                <a:sym typeface="Arial"/>
              </a:rPr>
              <a:t>Establish Council representative</a:t>
            </a:r>
            <a:endParaRPr sz="3000">
              <a:solidFill>
                <a:srgbClr val="171717"/>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4" descr="image.png"/>
          <p:cNvPicPr preferRelativeResize="0"/>
          <p:nvPr/>
        </p:nvPicPr>
        <p:blipFill rotWithShape="1">
          <a:blip r:embed="rId3">
            <a:alphaModFix/>
          </a:blip>
          <a:srcRect/>
          <a:stretch/>
        </p:blipFill>
        <p:spPr>
          <a:xfrm>
            <a:off x="10078720" y="1934913"/>
            <a:ext cx="2113280" cy="2788836"/>
          </a:xfrm>
          <a:prstGeom prst="rect">
            <a:avLst/>
          </a:prstGeom>
          <a:noFill/>
          <a:ln>
            <a:noFill/>
          </a:ln>
        </p:spPr>
      </p:pic>
      <p:sp>
        <p:nvSpPr>
          <p:cNvPr id="159" name="Google Shape;159;p14"/>
          <p:cNvSpPr txBox="1"/>
          <p:nvPr/>
        </p:nvSpPr>
        <p:spPr>
          <a:xfrm>
            <a:off x="0" y="43927"/>
            <a:ext cx="12192000" cy="923330"/>
          </a:xfrm>
          <a:prstGeom prst="rect">
            <a:avLst/>
          </a:prstGeom>
          <a:noFill/>
          <a:ln>
            <a:noFill/>
          </a:ln>
        </p:spPr>
        <p:txBody>
          <a:bodyPr spcFirstLastPara="1" wrap="square" lIns="91425" tIns="45700" rIns="91425" bIns="45700" anchor="t" anchorCtr="0">
            <a:spAutoFit/>
          </a:bodyPr>
          <a:lstStyle/>
          <a:p>
            <a:pPr marL="635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171717"/>
                </a:solidFill>
                <a:latin typeface="Arial"/>
                <a:ea typeface="Arial"/>
                <a:cs typeface="Arial"/>
                <a:sym typeface="Arial"/>
              </a:rPr>
              <a:t>Bishop Thomas J. Flanagan Fund </a:t>
            </a:r>
            <a:endParaRPr sz="1400" b="0" i="0" u="none" strike="noStrike" cap="none">
              <a:solidFill>
                <a:srgbClr val="000000"/>
              </a:solidFill>
              <a:latin typeface="Arial"/>
              <a:ea typeface="Arial"/>
              <a:cs typeface="Arial"/>
              <a:sym typeface="Arial"/>
            </a:endParaRPr>
          </a:p>
        </p:txBody>
      </p:sp>
      <p:sp>
        <p:nvSpPr>
          <p:cNvPr id="160" name="Google Shape;160;p14"/>
          <p:cNvSpPr txBox="1"/>
          <p:nvPr/>
        </p:nvSpPr>
        <p:spPr>
          <a:xfrm>
            <a:off x="294467" y="1505755"/>
            <a:ext cx="9892917" cy="36471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70000"/>
              </a:lnSpc>
              <a:spcBef>
                <a:spcPts val="0"/>
              </a:spcBef>
              <a:spcAft>
                <a:spcPts val="0"/>
              </a:spcAft>
              <a:buClr>
                <a:srgbClr val="171717"/>
              </a:buClr>
              <a:buSzPts val="2000"/>
              <a:buFont typeface="Arial"/>
              <a:buChar char="•"/>
            </a:pPr>
            <a:r>
              <a:rPr lang="en-US" sz="2000" b="1" i="0" u="none" strike="noStrike" cap="none">
                <a:solidFill>
                  <a:srgbClr val="171717"/>
                </a:solidFill>
                <a:latin typeface="Arial"/>
                <a:ea typeface="Arial"/>
                <a:cs typeface="Arial"/>
                <a:sym typeface="Arial"/>
              </a:rPr>
              <a:t>Donations can be made at </a:t>
            </a:r>
            <a:r>
              <a:rPr lang="en-US" sz="2000" b="1" i="0" u="sng" strike="noStrike" cap="none">
                <a:solidFill>
                  <a:srgbClr val="171717"/>
                </a:solidFill>
                <a:latin typeface="Arial"/>
                <a:ea typeface="Arial"/>
                <a:cs typeface="Arial"/>
                <a:sym typeface="Arial"/>
                <a:hlinkClick r:id="rId4">
                  <a:extLst>
                    <a:ext uri="{A12FA001-AC4F-418D-AE19-62706E023703}">
                      <ahyp:hlinkClr xmlns:ahyp="http://schemas.microsoft.com/office/drawing/2018/hyperlinkcolor" val="tx"/>
                    </a:ext>
                  </a:extLst>
                </a:hlinkClick>
              </a:rPr>
              <a:t>TKOFC.ORG</a:t>
            </a:r>
            <a:r>
              <a:rPr lang="en-US" sz="2000" b="1" i="0" u="none" strike="noStrike" cap="none">
                <a:solidFill>
                  <a:srgbClr val="171717"/>
                </a:solidFill>
                <a:latin typeface="Arial"/>
                <a:ea typeface="Arial"/>
                <a:cs typeface="Arial"/>
                <a:sym typeface="Arial"/>
              </a:rPr>
              <a:t>. Or purchase a State Charity Council </a:t>
            </a:r>
            <a:endParaRPr sz="2000" b="1" i="0" u="none" strike="noStrike" cap="none">
              <a:solidFill>
                <a:srgbClr val="171717"/>
              </a:solidFill>
              <a:latin typeface="Arial"/>
              <a:ea typeface="Arial"/>
              <a:cs typeface="Arial"/>
              <a:sym typeface="Arial"/>
            </a:endParaRPr>
          </a:p>
          <a:p>
            <a:pPr marL="285750" marR="0" lvl="0" indent="-158750" algn="l" rtl="0">
              <a:lnSpc>
                <a:spcPct val="70000"/>
              </a:lnSpc>
              <a:spcBef>
                <a:spcPts val="600"/>
              </a:spcBef>
              <a:spcAft>
                <a:spcPts val="0"/>
              </a:spcAft>
              <a:buClr>
                <a:srgbClr val="000000"/>
              </a:buClr>
              <a:buSzPts val="2000"/>
              <a:buFont typeface="Arial"/>
              <a:buNone/>
            </a:pPr>
            <a:endParaRPr sz="2000" b="1" i="0" u="none" strike="noStrike" cap="none">
              <a:solidFill>
                <a:srgbClr val="171717"/>
              </a:solidFill>
              <a:latin typeface="Arial"/>
              <a:ea typeface="Arial"/>
              <a:cs typeface="Arial"/>
              <a:sym typeface="Arial"/>
            </a:endParaRPr>
          </a:p>
          <a:p>
            <a:pPr marL="285750" marR="0" lvl="0" indent="-285750" algn="l" rtl="0">
              <a:lnSpc>
                <a:spcPct val="70000"/>
              </a:lnSpc>
              <a:spcBef>
                <a:spcPts val="600"/>
              </a:spcBef>
              <a:spcAft>
                <a:spcPts val="0"/>
              </a:spcAft>
              <a:buClr>
                <a:srgbClr val="171717"/>
              </a:buClr>
              <a:buSzPts val="2000"/>
              <a:buFont typeface="Arial"/>
              <a:buChar char="•"/>
            </a:pPr>
            <a:r>
              <a:rPr lang="en-US" sz="2000" b="1" i="0" u="none" strike="noStrike" cap="none">
                <a:solidFill>
                  <a:srgbClr val="171717"/>
                </a:solidFill>
                <a:latin typeface="Arial"/>
                <a:ea typeface="Arial"/>
                <a:cs typeface="Arial"/>
                <a:sym typeface="Arial"/>
              </a:rPr>
              <a:t>Magnet for $20.  Or acquire and display a Texas Knights of Columbus license plate on your vehicle.</a:t>
            </a:r>
            <a:endParaRPr sz="2000" b="1" i="0" u="none" strike="noStrike" cap="none">
              <a:solidFill>
                <a:srgbClr val="171717"/>
              </a:solidFill>
              <a:latin typeface="Arial"/>
              <a:ea typeface="Arial"/>
              <a:cs typeface="Arial"/>
              <a:sym typeface="Arial"/>
            </a:endParaRPr>
          </a:p>
          <a:p>
            <a:pPr marL="285750" marR="0" lvl="0" indent="-158750" algn="l" rtl="0">
              <a:lnSpc>
                <a:spcPct val="80000"/>
              </a:lnSpc>
              <a:spcBef>
                <a:spcPts val="600"/>
              </a:spcBef>
              <a:spcAft>
                <a:spcPts val="0"/>
              </a:spcAft>
              <a:buClr>
                <a:srgbClr val="000000"/>
              </a:buClr>
              <a:buSzPts val="2000"/>
              <a:buFont typeface="Arial"/>
              <a:buNone/>
            </a:pPr>
            <a:endParaRPr sz="2000" b="1" i="0" u="none" strike="noStrike" cap="none">
              <a:solidFill>
                <a:srgbClr val="171717"/>
              </a:solidFill>
              <a:latin typeface="Arial"/>
              <a:ea typeface="Arial"/>
              <a:cs typeface="Arial"/>
              <a:sym typeface="Arial"/>
            </a:endParaRPr>
          </a:p>
          <a:p>
            <a:pPr marL="285750" marR="0" lvl="0" indent="-285750" algn="l" rtl="0">
              <a:lnSpc>
                <a:spcPct val="80000"/>
              </a:lnSpc>
              <a:spcBef>
                <a:spcPts val="0"/>
              </a:spcBef>
              <a:spcAft>
                <a:spcPts val="0"/>
              </a:spcAft>
              <a:buClr>
                <a:srgbClr val="171717"/>
              </a:buClr>
              <a:buSzPts val="2000"/>
              <a:buFont typeface="Arial"/>
              <a:buChar char="•"/>
            </a:pPr>
            <a:r>
              <a:rPr lang="en-US" sz="2000" b="1" i="0" u="none" strike="noStrike" cap="none">
                <a:solidFill>
                  <a:srgbClr val="171717"/>
                </a:solidFill>
                <a:latin typeface="Arial"/>
                <a:ea typeface="Arial"/>
                <a:cs typeface="Arial"/>
                <a:sym typeface="Arial"/>
              </a:rPr>
              <a:t>The easiest way to order a Knights of Columbus Texas License Plate is to go to </a:t>
            </a:r>
            <a:r>
              <a:rPr lang="en-US" sz="2000" b="1" i="0" u="sng" strike="noStrike" cap="none">
                <a:solidFill>
                  <a:srgbClr val="171717"/>
                </a:solidFill>
                <a:latin typeface="Arial"/>
                <a:ea typeface="Arial"/>
                <a:cs typeface="Arial"/>
                <a:sym typeface="Arial"/>
                <a:hlinkClick r:id="rId5">
                  <a:extLst>
                    <a:ext uri="{A12FA001-AC4F-418D-AE19-62706E023703}">
                      <ahyp:hlinkClr xmlns:ahyp="http://schemas.microsoft.com/office/drawing/2018/hyperlinkcolor" val="tx"/>
                    </a:ext>
                  </a:extLst>
                </a:hlinkClick>
              </a:rPr>
              <a:t>MYPLATES.COM</a:t>
            </a:r>
            <a:r>
              <a:rPr lang="en-US" sz="2000" b="1" i="0" u="none" strike="noStrike" cap="none">
                <a:solidFill>
                  <a:srgbClr val="171717"/>
                </a:solidFill>
                <a:latin typeface="Arial"/>
                <a:ea typeface="Arial"/>
                <a:cs typeface="Arial"/>
                <a:sym typeface="Arial"/>
              </a:rPr>
              <a:t>.  </a:t>
            </a:r>
            <a:endParaRPr sz="2000" b="1" i="0" u="none" strike="noStrike" cap="none">
              <a:solidFill>
                <a:srgbClr val="171717"/>
              </a:solidFill>
              <a:latin typeface="Arial"/>
              <a:ea typeface="Arial"/>
              <a:cs typeface="Arial"/>
              <a:sym typeface="Arial"/>
            </a:endParaRPr>
          </a:p>
          <a:p>
            <a:pPr marL="285750" marR="0" lvl="0" indent="-158750" algn="l" rtl="0">
              <a:lnSpc>
                <a:spcPct val="80000"/>
              </a:lnSpc>
              <a:spcBef>
                <a:spcPts val="0"/>
              </a:spcBef>
              <a:spcAft>
                <a:spcPts val="0"/>
              </a:spcAft>
              <a:buClr>
                <a:srgbClr val="000000"/>
              </a:buClr>
              <a:buSzPts val="2000"/>
              <a:buFont typeface="Arial"/>
              <a:buNone/>
            </a:pPr>
            <a:endParaRPr sz="2000" b="0" i="0" u="none" strike="noStrike" cap="none">
              <a:solidFill>
                <a:srgbClr val="171717"/>
              </a:solidFill>
              <a:latin typeface="Arial"/>
              <a:ea typeface="Arial"/>
              <a:cs typeface="Arial"/>
              <a:sym typeface="Arial"/>
            </a:endParaRPr>
          </a:p>
          <a:p>
            <a:pPr marL="285750" marR="0" lvl="0" indent="-285750" algn="l" rtl="0">
              <a:lnSpc>
                <a:spcPct val="80000"/>
              </a:lnSpc>
              <a:spcBef>
                <a:spcPts val="0"/>
              </a:spcBef>
              <a:spcAft>
                <a:spcPts val="0"/>
              </a:spcAft>
              <a:buClr>
                <a:srgbClr val="171717"/>
              </a:buClr>
              <a:buSzPts val="2000"/>
              <a:buFont typeface="Arial"/>
              <a:buChar char="•"/>
            </a:pPr>
            <a:r>
              <a:rPr lang="en-US" sz="2000" b="1" i="0" u="none" strike="noStrike" cap="none">
                <a:solidFill>
                  <a:srgbClr val="171717"/>
                </a:solidFill>
                <a:latin typeface="Arial"/>
                <a:ea typeface="Arial"/>
                <a:cs typeface="Arial"/>
                <a:sym typeface="Arial"/>
              </a:rPr>
              <a:t>The prices are $30 for a state issued plate and $70 for a personalized or vanity plate.</a:t>
            </a:r>
            <a:br>
              <a:rPr lang="en-US" sz="2000" b="0" i="0" u="none" strike="noStrike" cap="none">
                <a:solidFill>
                  <a:srgbClr val="171717"/>
                </a:solidFill>
                <a:latin typeface="Arial"/>
                <a:ea typeface="Arial"/>
                <a:cs typeface="Arial"/>
                <a:sym typeface="Arial"/>
              </a:rPr>
            </a:br>
            <a:endParaRPr sz="2000" b="1" i="0" u="none" strike="noStrike" cap="none">
              <a:solidFill>
                <a:srgbClr val="171717"/>
              </a:solidFill>
              <a:latin typeface="Arial"/>
              <a:ea typeface="Arial"/>
              <a:cs typeface="Arial"/>
              <a:sym typeface="Arial"/>
            </a:endParaRPr>
          </a:p>
          <a:p>
            <a:pPr marL="285750" marR="0" lvl="0" indent="-285750" algn="l" rtl="0">
              <a:lnSpc>
                <a:spcPct val="80000"/>
              </a:lnSpc>
              <a:spcBef>
                <a:spcPts val="0"/>
              </a:spcBef>
              <a:spcAft>
                <a:spcPts val="0"/>
              </a:spcAft>
              <a:buClr>
                <a:srgbClr val="171717"/>
              </a:buClr>
              <a:buSzPts val="2000"/>
              <a:buFont typeface="Arial"/>
              <a:buChar char="•"/>
            </a:pPr>
            <a:r>
              <a:rPr lang="en-US" sz="2000" b="1" i="0" u="none" strike="noStrike" cap="none">
                <a:solidFill>
                  <a:srgbClr val="171717"/>
                </a:solidFill>
                <a:latin typeface="Arial"/>
                <a:ea typeface="Arial"/>
                <a:cs typeface="Arial"/>
                <a:sym typeface="Arial"/>
              </a:rPr>
              <a:t>$22 from each new and renewed license plate goes from the Texas Department of Motor Vehicles to the Knights of Columbus Bishop Thomas J. Flanagan Fund to support retired priests. </a:t>
            </a:r>
            <a:endParaRPr sz="6000" b="1" i="0" u="none" strike="noStrike" cap="none">
              <a:solidFill>
                <a:srgbClr val="109C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5"/>
          <p:cNvSpPr txBox="1"/>
          <p:nvPr/>
        </p:nvSpPr>
        <p:spPr>
          <a:xfrm>
            <a:off x="376517" y="1586753"/>
            <a:ext cx="11611422" cy="3108543"/>
          </a:xfrm>
          <a:prstGeom prst="rect">
            <a:avLst/>
          </a:prstGeom>
          <a:noFill/>
          <a:ln>
            <a:noFill/>
          </a:ln>
        </p:spPr>
        <p:txBody>
          <a:bodyPr spcFirstLastPara="1" wrap="square" lIns="91425" tIns="45700" rIns="91425" bIns="45700" anchor="t" anchorCtr="0">
            <a:spAutoFit/>
          </a:bodyPr>
          <a:lstStyle/>
          <a:p>
            <a:pPr marL="6350" marR="0" lvl="0" indent="0" algn="l" rtl="0">
              <a:lnSpc>
                <a:spcPct val="100000"/>
              </a:lnSpc>
              <a:spcBef>
                <a:spcPts val="0"/>
              </a:spcBef>
              <a:spcAft>
                <a:spcPts val="0"/>
              </a:spcAft>
              <a:buClr>
                <a:srgbClr val="171717"/>
              </a:buClr>
              <a:buSzPts val="2800"/>
              <a:buFont typeface="Arial"/>
              <a:buNone/>
            </a:pPr>
            <a:r>
              <a:rPr lang="en-US" sz="2800" b="0" i="0" u="none" strike="noStrike" cap="none">
                <a:solidFill>
                  <a:srgbClr val="171717"/>
                </a:solidFill>
                <a:latin typeface="Arial"/>
                <a:ea typeface="Arial"/>
                <a:cs typeface="Arial"/>
                <a:sym typeface="Arial"/>
              </a:rPr>
              <a:t>Who can you consider to receive the gift on behalf of the fund?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171717"/>
              </a:buClr>
              <a:buSzPts val="2800"/>
              <a:buFont typeface="Arial"/>
              <a:buChar char="•"/>
            </a:pPr>
            <a:r>
              <a:rPr lang="en-US" sz="2800" b="0" i="0" u="none" strike="noStrike" cap="none">
                <a:solidFill>
                  <a:srgbClr val="171717"/>
                </a:solidFill>
                <a:latin typeface="Arial"/>
                <a:ea typeface="Arial"/>
                <a:cs typeface="Arial"/>
                <a:sym typeface="Arial"/>
              </a:rPr>
              <a:t>Diocese - Diocesan Team Leads, District Deputies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171717"/>
              </a:buClr>
              <a:buSzPts val="2800"/>
              <a:buFont typeface="Arial"/>
              <a:buChar char="•"/>
            </a:pPr>
            <a:r>
              <a:rPr lang="en-US" sz="2800" b="0" i="0" u="none" strike="noStrike" cap="none">
                <a:solidFill>
                  <a:srgbClr val="171717"/>
                </a:solidFill>
                <a:latin typeface="Arial"/>
                <a:ea typeface="Arial"/>
                <a:cs typeface="Arial"/>
                <a:sym typeface="Arial"/>
              </a:rPr>
              <a:t>Districts - Past Grand Knights, District Wardens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171717"/>
              </a:solidFill>
              <a:latin typeface="Arial"/>
              <a:ea typeface="Arial"/>
              <a:cs typeface="Arial"/>
              <a:sym typeface="Arial"/>
            </a:endParaRPr>
          </a:p>
          <a:p>
            <a:pPr marL="0" marR="0" lvl="0" indent="0" algn="l" rtl="0">
              <a:lnSpc>
                <a:spcPct val="100000"/>
              </a:lnSpc>
              <a:spcBef>
                <a:spcPts val="0"/>
              </a:spcBef>
              <a:spcAft>
                <a:spcPts val="0"/>
              </a:spcAft>
              <a:buClr>
                <a:srgbClr val="171717"/>
              </a:buClr>
              <a:buSzPts val="2800"/>
              <a:buFont typeface="Arial"/>
              <a:buChar char="•"/>
            </a:pPr>
            <a:r>
              <a:rPr lang="en-US" sz="2800" b="0" i="0" u="none" strike="noStrike" cap="none">
                <a:solidFill>
                  <a:srgbClr val="171717"/>
                </a:solidFill>
                <a:latin typeface="Arial"/>
                <a:ea typeface="Arial"/>
                <a:cs typeface="Arial"/>
                <a:sym typeface="Arial"/>
              </a:rPr>
              <a:t>Councils - Council Chaplains, Grand Knights</a:t>
            </a:r>
            <a:endParaRPr sz="1400" b="0" i="0" u="none" strike="noStrike" cap="none">
              <a:solidFill>
                <a:srgbClr val="000000"/>
              </a:solidFill>
              <a:latin typeface="Arial"/>
              <a:ea typeface="Arial"/>
              <a:cs typeface="Arial"/>
              <a:sym typeface="Arial"/>
            </a:endParaRPr>
          </a:p>
        </p:txBody>
      </p:sp>
      <p:pic>
        <p:nvPicPr>
          <p:cNvPr id="166" name="Google Shape;166;p15"/>
          <p:cNvPicPr preferRelativeResize="0"/>
          <p:nvPr/>
        </p:nvPicPr>
        <p:blipFill rotWithShape="1">
          <a:blip r:embed="rId3">
            <a:alphaModFix/>
          </a:blip>
          <a:srcRect/>
          <a:stretch/>
        </p:blipFill>
        <p:spPr>
          <a:xfrm>
            <a:off x="8793479" y="2891519"/>
            <a:ext cx="3022004" cy="1965128"/>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Custom 2">
      <a:dk1>
        <a:srgbClr val="0070C0"/>
      </a:dk1>
      <a:lt1>
        <a:srgbClr val="FFFFFF"/>
      </a:lt1>
      <a:dk2>
        <a:srgbClr val="0070C0"/>
      </a:dk2>
      <a:lt2>
        <a:srgbClr val="EBEBEB"/>
      </a:lt2>
      <a:accent1>
        <a:srgbClr val="C00000"/>
      </a:accent1>
      <a:accent2>
        <a:srgbClr val="003760"/>
      </a:accent2>
      <a:accent3>
        <a:srgbClr val="E6B91E"/>
      </a:accent3>
      <a:accent4>
        <a:srgbClr val="FFFF00"/>
      </a:accent4>
      <a:accent5>
        <a:srgbClr val="C42F1A"/>
      </a:accent5>
      <a:accent6>
        <a:srgbClr val="0070C0"/>
      </a:accent6>
      <a:hlink>
        <a:srgbClr val="6E91A0"/>
      </a:hlink>
      <a:folHlink>
        <a:srgbClr val="6E91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1793</Words>
  <Application>Microsoft Macintosh PowerPoint</Application>
  <PresentationFormat>Widescreen</PresentationFormat>
  <Paragraphs>293</Paragraphs>
  <Slides>35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Black</vt:lpstr>
      <vt:lpstr>Calibri</vt:lpstr>
      <vt:lpstr>Courier New</vt:lpstr>
      <vt:lpstr>Noto Sans Symbols</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Special Olympics …</vt:lpstr>
      <vt:lpstr>PowerPoint Presentation</vt:lpstr>
      <vt:lpstr>PowerPoint Presentation</vt:lpstr>
      <vt:lpstr>The Cardinal Medeiros Fellow Program</vt:lpstr>
      <vt:lpstr>PowerPoint Presentation</vt:lpstr>
      <vt:lpstr>PowerPoint Presentation</vt:lpstr>
      <vt:lpstr>THE PROCESS FOR NOMINATING A KNIGHT OR HIS SPOUSE</vt:lpstr>
      <vt:lpstr>THE PROCESS FOR NOMINATING A KNIGHT OR HIS SPOUSE</vt:lpstr>
      <vt:lpstr>PowerPoint Presentation</vt:lpstr>
      <vt:lpstr>PowerPoint Presentation</vt:lpstr>
      <vt:lpstr>PowerPoint Presentation</vt:lpstr>
      <vt:lpstr>PowerPoint Presentation</vt:lpstr>
      <vt:lpstr>PowerPoint Presentation</vt:lpstr>
      <vt:lpstr>Educational Grants …</vt:lpstr>
      <vt:lpstr>PowerPoint Presentation</vt:lpstr>
      <vt:lpstr>Texas Emergency Response Team By Region</vt:lpstr>
      <vt:lpstr>PowerPoint Presentation</vt:lpstr>
      <vt:lpstr>PowerPoint Presentation</vt:lpstr>
      <vt:lpstr>PowerPoint Presentation</vt:lpstr>
      <vt:lpstr>PowerPoint Presentation</vt:lpstr>
      <vt:lpstr>PowerPoint Presentation</vt:lpstr>
      <vt:lpstr>Wheelchair Users</vt:lpstr>
      <vt:lpstr>Wheelchair Users</vt:lpstr>
      <vt:lpstr>PowerPoint Presentation</vt:lpstr>
      <vt:lpstr>First Lady’s Project Donor Form</vt:lpstr>
      <vt:lpstr>PowerPoint Presentation</vt:lpstr>
      <vt:lpstr>Wheelchair Sunday Goals</vt:lpstr>
      <vt:lpstr>What We Need from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Chad Sandwell</dc:creator>
  <cp:lastModifiedBy>Reed Fontenot</cp:lastModifiedBy>
  <cp:revision>4</cp:revision>
  <dcterms:created xsi:type="dcterms:W3CDTF">2025-03-18T15:33:47Z</dcterms:created>
  <dcterms:modified xsi:type="dcterms:W3CDTF">2026-07-09T00:39:47Z</dcterms:modified>
</cp:coreProperties>
</file>