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2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1"/>
    <p:restoredTop sz="94583"/>
  </p:normalViewPr>
  <p:slideViewPr>
    <p:cSldViewPr>
      <p:cViewPr varScale="1">
        <p:scale>
          <a:sx n="91" d="100"/>
          <a:sy n="91" d="100"/>
        </p:scale>
        <p:origin x="76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0655" y="4520895"/>
            <a:ext cx="6866890" cy="146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50655" y="4520895"/>
            <a:ext cx="6866890" cy="146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36347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12192000" y="0"/>
                </a:moveTo>
                <a:lnTo>
                  <a:pt x="0" y="0"/>
                </a:lnTo>
                <a:lnTo>
                  <a:pt x="0" y="63220"/>
                </a:lnTo>
                <a:lnTo>
                  <a:pt x="12192000" y="632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6582" y="5164150"/>
            <a:ext cx="1235417" cy="12354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399568"/>
            <a:ext cx="12192000" cy="458470"/>
          </a:xfrm>
          <a:custGeom>
            <a:avLst/>
            <a:gdLst/>
            <a:ahLst/>
            <a:cxnLst/>
            <a:rect l="l" t="t" r="r" b="b"/>
            <a:pathLst>
              <a:path w="12192000" h="458470">
                <a:moveTo>
                  <a:pt x="12192000" y="0"/>
                </a:moveTo>
                <a:lnTo>
                  <a:pt x="0" y="0"/>
                </a:lnTo>
                <a:lnTo>
                  <a:pt x="0" y="458431"/>
                </a:lnTo>
                <a:lnTo>
                  <a:pt x="12192000" y="4584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6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00188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12191987" y="0"/>
                </a:moveTo>
                <a:lnTo>
                  <a:pt x="0" y="0"/>
                </a:lnTo>
                <a:lnTo>
                  <a:pt x="0" y="63207"/>
                </a:lnTo>
                <a:lnTo>
                  <a:pt x="12191987" y="63207"/>
                </a:lnTo>
                <a:lnTo>
                  <a:pt x="12191987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81" y="5264810"/>
            <a:ext cx="1055135" cy="10340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38375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24"/>
                </a:lnTo>
                <a:lnTo>
                  <a:pt x="12188952" y="64024"/>
                </a:lnTo>
                <a:lnTo>
                  <a:pt x="12188952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519" y="5167655"/>
            <a:ext cx="1170431" cy="123444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402401"/>
            <a:ext cx="12189460" cy="457834"/>
          </a:xfrm>
          <a:custGeom>
            <a:avLst/>
            <a:gdLst/>
            <a:ahLst/>
            <a:cxnLst/>
            <a:rect l="l" t="t" r="r" b="b"/>
            <a:pathLst>
              <a:path w="12189460" h="457834">
                <a:moveTo>
                  <a:pt x="12188952" y="0"/>
                </a:moveTo>
                <a:lnTo>
                  <a:pt x="0" y="0"/>
                </a:lnTo>
                <a:lnTo>
                  <a:pt x="0" y="457314"/>
                </a:lnTo>
                <a:lnTo>
                  <a:pt x="12188952" y="457314"/>
                </a:lnTo>
                <a:lnTo>
                  <a:pt x="12188952" y="0"/>
                </a:lnTo>
                <a:close/>
              </a:path>
            </a:pathLst>
          </a:custGeom>
          <a:solidFill>
            <a:srgbClr val="226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" y="5268264"/>
            <a:ext cx="1060704" cy="1033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45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36347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12192000" y="0"/>
                </a:moveTo>
                <a:lnTo>
                  <a:pt x="0" y="0"/>
                </a:lnTo>
                <a:lnTo>
                  <a:pt x="0" y="63220"/>
                </a:lnTo>
                <a:lnTo>
                  <a:pt x="12192000" y="632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56582" y="5164150"/>
            <a:ext cx="1235417" cy="12354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399568"/>
            <a:ext cx="12192000" cy="458470"/>
          </a:xfrm>
          <a:custGeom>
            <a:avLst/>
            <a:gdLst/>
            <a:ahLst/>
            <a:cxnLst/>
            <a:rect l="l" t="t" r="r" b="b"/>
            <a:pathLst>
              <a:path w="12192000" h="458470">
                <a:moveTo>
                  <a:pt x="12192000" y="0"/>
                </a:moveTo>
                <a:lnTo>
                  <a:pt x="0" y="0"/>
                </a:lnTo>
                <a:lnTo>
                  <a:pt x="0" y="458431"/>
                </a:lnTo>
                <a:lnTo>
                  <a:pt x="12192000" y="458431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6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00188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12191987" y="0"/>
                </a:moveTo>
                <a:lnTo>
                  <a:pt x="0" y="0"/>
                </a:lnTo>
                <a:lnTo>
                  <a:pt x="0" y="63207"/>
                </a:lnTo>
                <a:lnTo>
                  <a:pt x="12191987" y="63207"/>
                </a:lnTo>
                <a:lnTo>
                  <a:pt x="12191987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005" y="23877"/>
            <a:ext cx="11767820" cy="880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030" y="1402790"/>
            <a:ext cx="9655810" cy="361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6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ers.brightcove.net/802593642001/y6FLiIa0f_default/index.html?videoId=61919385770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min@kofcdallas.org" TargetMode="External"/><Relationship Id="rId5" Type="http://schemas.openxmlformats.org/officeDocument/2006/relationships/hyperlink" Target="mailto:scarpaap@yahoo.com" TargetMode="Externa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ofC.org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arpaap@yahoo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ofc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937" y="-7937"/>
            <a:ext cx="12207875" cy="6873875"/>
            <a:chOff x="-7937" y="-7937"/>
            <a:chExt cx="12207875" cy="68738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32" y="268516"/>
              <a:ext cx="11677015" cy="6313805"/>
            </a:xfrm>
            <a:custGeom>
              <a:avLst/>
              <a:gdLst/>
              <a:ahLst/>
              <a:cxnLst/>
              <a:rect l="l" t="t" r="r" b="b"/>
              <a:pathLst>
                <a:path w="11677015" h="6313805">
                  <a:moveTo>
                    <a:pt x="11676748" y="0"/>
                  </a:moveTo>
                  <a:lnTo>
                    <a:pt x="0" y="0"/>
                  </a:lnTo>
                  <a:lnTo>
                    <a:pt x="0" y="6313716"/>
                  </a:lnTo>
                  <a:lnTo>
                    <a:pt x="11676748" y="6313716"/>
                  </a:lnTo>
                  <a:lnTo>
                    <a:pt x="11676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032" y="268516"/>
              <a:ext cx="11677015" cy="6313805"/>
            </a:xfrm>
            <a:custGeom>
              <a:avLst/>
              <a:gdLst/>
              <a:ahLst/>
              <a:cxnLst/>
              <a:rect l="l" t="t" r="r" b="b"/>
              <a:pathLst>
                <a:path w="11677015" h="6313805">
                  <a:moveTo>
                    <a:pt x="0" y="0"/>
                  </a:moveTo>
                  <a:lnTo>
                    <a:pt x="11676748" y="0"/>
                  </a:lnTo>
                  <a:lnTo>
                    <a:pt x="11676748" y="6313716"/>
                  </a:lnTo>
                  <a:lnTo>
                    <a:pt x="0" y="6313716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2269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39828" cy="44987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81324" y="5401841"/>
            <a:ext cx="755205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15"/>
              </a:lnSpc>
            </a:pPr>
            <a:r>
              <a:rPr sz="4000" b="1" dirty="0">
                <a:solidFill>
                  <a:srgbClr val="171717"/>
                </a:solidFill>
                <a:latin typeface="Arial"/>
                <a:cs typeface="Arial"/>
              </a:rPr>
              <a:t>Meeting</a:t>
            </a:r>
            <a:r>
              <a:rPr sz="4000" b="1" spc="-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171717"/>
                </a:solidFill>
                <a:latin typeface="Arial"/>
                <a:cs typeface="Arial"/>
              </a:rPr>
              <a:t>Type</a:t>
            </a:r>
            <a:r>
              <a:rPr sz="4000" b="1" spc="-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17"/>
                </a:solidFill>
                <a:latin typeface="Arial"/>
                <a:cs typeface="Arial"/>
              </a:rPr>
              <a:t>–</a:t>
            </a:r>
            <a:r>
              <a:rPr sz="4000" b="1" spc="-9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17"/>
                </a:solidFill>
                <a:latin typeface="Arial"/>
                <a:cs typeface="Arial"/>
              </a:rPr>
              <a:t>Location</a:t>
            </a:r>
            <a:r>
              <a:rPr sz="4000" b="1" spc="-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71717"/>
                </a:solidFill>
                <a:latin typeface="Arial"/>
                <a:cs typeface="Arial"/>
              </a:rPr>
              <a:t>–</a:t>
            </a:r>
            <a:r>
              <a:rPr sz="4000" b="1" spc="-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171717"/>
                </a:solidFill>
                <a:latin typeface="Arial"/>
                <a:cs typeface="Arial"/>
              </a:rPr>
              <a:t>Date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1713" y="4236582"/>
            <a:ext cx="11292205" cy="1727835"/>
            <a:chOff x="471713" y="4236582"/>
            <a:chExt cx="11292205" cy="1727835"/>
          </a:xfrm>
        </p:grpSpPr>
        <p:sp>
          <p:nvSpPr>
            <p:cNvPr id="10" name="object 10"/>
            <p:cNvSpPr/>
            <p:nvPr/>
          </p:nvSpPr>
          <p:spPr>
            <a:xfrm>
              <a:off x="471713" y="4288970"/>
              <a:ext cx="11292205" cy="0"/>
            </a:xfrm>
            <a:custGeom>
              <a:avLst/>
              <a:gdLst/>
              <a:ahLst/>
              <a:cxnLst/>
              <a:rect l="l" t="t" r="r" b="b"/>
              <a:pathLst>
                <a:path w="11292205">
                  <a:moveTo>
                    <a:pt x="0" y="0"/>
                  </a:moveTo>
                  <a:lnTo>
                    <a:pt x="11292116" y="0"/>
                  </a:lnTo>
                </a:path>
              </a:pathLst>
            </a:custGeom>
            <a:ln w="104775">
              <a:solidFill>
                <a:srgbClr val="F7B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6406" y="5255996"/>
              <a:ext cx="9497060" cy="708025"/>
            </a:xfrm>
            <a:custGeom>
              <a:avLst/>
              <a:gdLst/>
              <a:ahLst/>
              <a:cxnLst/>
              <a:rect l="l" t="t" r="r" b="b"/>
              <a:pathLst>
                <a:path w="9497060" h="708025">
                  <a:moveTo>
                    <a:pt x="9496806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9496806" y="707885"/>
                  </a:lnTo>
                  <a:lnTo>
                    <a:pt x="9496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 descr="$PPTXTitle"/>
          <p:cNvSpPr txBox="1"/>
          <p:nvPr/>
        </p:nvSpPr>
        <p:spPr>
          <a:xfrm>
            <a:off x="1245139" y="4513536"/>
            <a:ext cx="9314180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algn="ctr">
              <a:lnSpc>
                <a:spcPts val="6235"/>
              </a:lnSpc>
              <a:spcBef>
                <a:spcPts val="100"/>
              </a:spcBef>
              <a:tabLst>
                <a:tab pos="2194560" algn="l"/>
              </a:tabLst>
            </a:pPr>
            <a:r>
              <a:rPr sz="5400" b="1" spc="-10" dirty="0">
                <a:solidFill>
                  <a:srgbClr val="171717"/>
                </a:solidFill>
                <a:latin typeface="Arial"/>
                <a:cs typeface="Arial"/>
              </a:rPr>
              <a:t>Texas</a:t>
            </a:r>
            <a:r>
              <a:rPr sz="5400" b="1" dirty="0">
                <a:solidFill>
                  <a:srgbClr val="171717"/>
                </a:solidFill>
                <a:latin typeface="Arial"/>
                <a:cs typeface="Arial"/>
              </a:rPr>
              <a:t>	State</a:t>
            </a:r>
            <a:r>
              <a:rPr sz="5400" b="1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171717"/>
                </a:solidFill>
                <a:latin typeface="Arial"/>
                <a:cs typeface="Arial"/>
              </a:rPr>
              <a:t>Council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ts val="4555"/>
              </a:lnSpc>
            </a:pPr>
            <a:r>
              <a:rPr sz="4000" dirty="0">
                <a:solidFill>
                  <a:srgbClr val="171717"/>
                </a:solidFill>
                <a:latin typeface="Arial"/>
                <a:cs typeface="Arial"/>
              </a:rPr>
              <a:t>State</a:t>
            </a:r>
            <a:r>
              <a:rPr sz="4000" spc="-10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171717"/>
                </a:solidFill>
                <a:latin typeface="Arial"/>
                <a:cs typeface="Arial"/>
              </a:rPr>
              <a:t>Per-</a:t>
            </a:r>
            <a:r>
              <a:rPr sz="4000" dirty="0">
                <a:solidFill>
                  <a:srgbClr val="171717"/>
                </a:solidFill>
                <a:latin typeface="Arial"/>
                <a:cs typeface="Arial"/>
              </a:rPr>
              <a:t>Captia</a:t>
            </a:r>
            <a:r>
              <a:rPr sz="4000" spc="-7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4000" spc="-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171717"/>
                </a:solidFill>
                <a:latin typeface="Arial"/>
                <a:cs typeface="Arial"/>
              </a:rPr>
              <a:t>Charities</a:t>
            </a:r>
            <a:r>
              <a:rPr sz="4000" spc="-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171717"/>
                </a:solidFill>
                <a:latin typeface="Arial"/>
                <a:cs typeface="Arial"/>
              </a:rPr>
              <a:t>Payments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64150"/>
            <a:ext cx="12192000" cy="1694180"/>
            <a:chOff x="0" y="5164150"/>
            <a:chExt cx="12192000" cy="1694180"/>
          </a:xfrm>
        </p:grpSpPr>
        <p:sp>
          <p:nvSpPr>
            <p:cNvPr id="3" name="object 3"/>
            <p:cNvSpPr/>
            <p:nvPr/>
          </p:nvSpPr>
          <p:spPr>
            <a:xfrm>
              <a:off x="0" y="6336347"/>
              <a:ext cx="12192000" cy="63500"/>
            </a:xfrm>
            <a:custGeom>
              <a:avLst/>
              <a:gdLst/>
              <a:ahLst/>
              <a:cxnLst/>
              <a:rect l="l" t="t" r="r" b="b"/>
              <a:pathLst>
                <a:path w="12192000" h="63500">
                  <a:moveTo>
                    <a:pt x="12192000" y="0"/>
                  </a:moveTo>
                  <a:lnTo>
                    <a:pt x="0" y="0"/>
                  </a:lnTo>
                  <a:lnTo>
                    <a:pt x="0" y="63220"/>
                  </a:lnTo>
                  <a:lnTo>
                    <a:pt x="12192000" y="632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B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6582" y="5164150"/>
              <a:ext cx="1235417" cy="12354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99568"/>
              <a:ext cx="12192000" cy="458470"/>
            </a:xfrm>
            <a:custGeom>
              <a:avLst/>
              <a:gdLst/>
              <a:ahLst/>
              <a:cxnLst/>
              <a:rect l="l" t="t" r="r" b="b"/>
              <a:pathLst>
                <a:path w="12192000" h="458470">
                  <a:moveTo>
                    <a:pt x="12192000" y="0"/>
                  </a:moveTo>
                  <a:lnTo>
                    <a:pt x="0" y="0"/>
                  </a:lnTo>
                  <a:lnTo>
                    <a:pt x="0" y="458431"/>
                  </a:lnTo>
                  <a:lnTo>
                    <a:pt x="12192000" y="4584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1000188"/>
            <a:ext cx="12192000" cy="63500"/>
          </a:xfrm>
          <a:custGeom>
            <a:avLst/>
            <a:gdLst/>
            <a:ahLst/>
            <a:cxnLst/>
            <a:rect l="l" t="t" r="r" b="b"/>
            <a:pathLst>
              <a:path w="12192000" h="63500">
                <a:moveTo>
                  <a:pt x="12191987" y="0"/>
                </a:moveTo>
                <a:lnTo>
                  <a:pt x="0" y="0"/>
                </a:lnTo>
                <a:lnTo>
                  <a:pt x="0" y="63207"/>
                </a:lnTo>
                <a:lnTo>
                  <a:pt x="12191987" y="63207"/>
                </a:lnTo>
                <a:lnTo>
                  <a:pt x="12191987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81" y="5264810"/>
            <a:ext cx="1055135" cy="1034082"/>
          </a:xfrm>
          <a:prstGeom prst="rect">
            <a:avLst/>
          </a:prstGeom>
        </p:spPr>
      </p:pic>
      <p:sp>
        <p:nvSpPr>
          <p:cNvPr id="8" name="object 8" descr="$PPTXTitle"/>
          <p:cNvSpPr txBox="1"/>
          <p:nvPr/>
        </p:nvSpPr>
        <p:spPr>
          <a:xfrm>
            <a:off x="397995" y="1339447"/>
            <a:ext cx="1134808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Pls</a:t>
            </a:r>
            <a:r>
              <a:rPr sz="4800" spc="-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pass</a:t>
            </a:r>
            <a:r>
              <a:rPr sz="48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this</a:t>
            </a:r>
            <a:r>
              <a:rPr sz="4800" spc="-7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info</a:t>
            </a:r>
            <a:r>
              <a:rPr sz="48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on.</a:t>
            </a:r>
            <a:r>
              <a:rPr sz="48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We</a:t>
            </a:r>
            <a:r>
              <a:rPr sz="4800" spc="-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are</a:t>
            </a:r>
            <a:r>
              <a:rPr sz="4800" spc="-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asking</a:t>
            </a:r>
            <a:r>
              <a:rPr sz="48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171717"/>
                </a:solidFill>
                <a:latin typeface="Arial"/>
                <a:cs typeface="Arial"/>
              </a:rPr>
              <a:t>every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DD</a:t>
            </a:r>
            <a:r>
              <a:rPr sz="4800" spc="-114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4800" spc="-10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over</a:t>
            </a:r>
            <a:r>
              <a:rPr sz="4800" spc="-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communicate</a:t>
            </a:r>
            <a:r>
              <a:rPr sz="48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this</a:t>
            </a:r>
            <a:r>
              <a:rPr sz="4800" spc="-9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new</a:t>
            </a:r>
            <a:r>
              <a:rPr sz="4800" spc="-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171717"/>
                </a:solidFill>
                <a:latin typeface="Arial"/>
                <a:cs typeface="Arial"/>
              </a:rPr>
              <a:t>method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r>
              <a:rPr sz="4800" spc="-114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obtaining</a:t>
            </a:r>
            <a:r>
              <a:rPr sz="4800" spc="-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state</a:t>
            </a:r>
            <a:r>
              <a:rPr sz="4800" spc="-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171717"/>
                </a:solidFill>
                <a:latin typeface="Arial"/>
                <a:cs typeface="Arial"/>
              </a:rPr>
              <a:t>billing</a:t>
            </a:r>
            <a:r>
              <a:rPr sz="4800" spc="-1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171717"/>
                </a:solidFill>
                <a:latin typeface="Arial"/>
                <a:cs typeface="Arial"/>
              </a:rPr>
              <a:t>documents.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251" y="4270099"/>
            <a:ext cx="10597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71717"/>
                </a:solidFill>
                <a:latin typeface="Arial"/>
                <a:cs typeface="Arial"/>
              </a:rPr>
              <a:t>Councils</a:t>
            </a:r>
            <a:r>
              <a:rPr sz="36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71717"/>
                </a:solidFill>
                <a:latin typeface="Arial"/>
                <a:cs typeface="Arial"/>
              </a:rPr>
              <a:t>are</a:t>
            </a:r>
            <a:r>
              <a:rPr sz="36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71717"/>
                </a:solidFill>
                <a:latin typeface="Arial"/>
                <a:cs typeface="Arial"/>
              </a:rPr>
              <a:t>responsible</a:t>
            </a:r>
            <a:r>
              <a:rPr sz="36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71717"/>
                </a:solidFill>
                <a:latin typeface="Arial"/>
                <a:cs typeface="Arial"/>
              </a:rPr>
              <a:t>for</a:t>
            </a:r>
            <a:r>
              <a:rPr sz="36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71717"/>
                </a:solidFill>
                <a:latin typeface="Arial"/>
                <a:cs typeface="Arial"/>
              </a:rPr>
              <a:t>their</a:t>
            </a:r>
            <a:r>
              <a:rPr sz="36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71717"/>
                </a:solidFill>
                <a:latin typeface="Arial"/>
                <a:cs typeface="Arial"/>
              </a:rPr>
              <a:t>on-</a:t>
            </a:r>
            <a:r>
              <a:rPr sz="3600" dirty="0">
                <a:solidFill>
                  <a:srgbClr val="171717"/>
                </a:solidFill>
                <a:latin typeface="Arial"/>
                <a:cs typeface="Arial"/>
              </a:rPr>
              <a:t>time</a:t>
            </a:r>
            <a:r>
              <a:rPr sz="36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71717"/>
                </a:solidFill>
                <a:latin typeface="Arial"/>
                <a:cs typeface="Arial"/>
              </a:rPr>
              <a:t>payments.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937" y="-7937"/>
            <a:ext cx="12207875" cy="6873875"/>
            <a:chOff x="-7937" y="-7937"/>
            <a:chExt cx="12207875" cy="68738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4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032" y="268516"/>
              <a:ext cx="11677015" cy="6313805"/>
            </a:xfrm>
            <a:custGeom>
              <a:avLst/>
              <a:gdLst/>
              <a:ahLst/>
              <a:cxnLst/>
              <a:rect l="l" t="t" r="r" b="b"/>
              <a:pathLst>
                <a:path w="11677015" h="6313805">
                  <a:moveTo>
                    <a:pt x="11676748" y="0"/>
                  </a:moveTo>
                  <a:lnTo>
                    <a:pt x="0" y="0"/>
                  </a:lnTo>
                  <a:lnTo>
                    <a:pt x="0" y="6313716"/>
                  </a:lnTo>
                  <a:lnTo>
                    <a:pt x="11676748" y="6313716"/>
                  </a:lnTo>
                  <a:lnTo>
                    <a:pt x="11676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032" y="268516"/>
              <a:ext cx="11677015" cy="6313805"/>
            </a:xfrm>
            <a:custGeom>
              <a:avLst/>
              <a:gdLst/>
              <a:ahLst/>
              <a:cxnLst/>
              <a:rect l="l" t="t" r="r" b="b"/>
              <a:pathLst>
                <a:path w="11677015" h="6313805">
                  <a:moveTo>
                    <a:pt x="0" y="0"/>
                  </a:moveTo>
                  <a:lnTo>
                    <a:pt x="11676748" y="0"/>
                  </a:lnTo>
                  <a:lnTo>
                    <a:pt x="11676748" y="6313716"/>
                  </a:lnTo>
                  <a:lnTo>
                    <a:pt x="0" y="6313716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2269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39828" cy="44987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12691" y="4513536"/>
            <a:ext cx="6489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6135" algn="l"/>
              </a:tabLst>
            </a:pPr>
            <a:r>
              <a:rPr sz="5400" b="1" spc="-10" dirty="0">
                <a:solidFill>
                  <a:srgbClr val="171717"/>
                </a:solidFill>
                <a:latin typeface="Arial"/>
                <a:cs typeface="Arial"/>
              </a:rPr>
              <a:t>Texas</a:t>
            </a:r>
            <a:r>
              <a:rPr sz="5400" b="1" dirty="0">
                <a:solidFill>
                  <a:srgbClr val="171717"/>
                </a:solidFill>
                <a:latin typeface="Arial"/>
                <a:cs typeface="Arial"/>
              </a:rPr>
              <a:t>	State</a:t>
            </a:r>
            <a:r>
              <a:rPr sz="5400" b="1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171717"/>
                </a:solidFill>
                <a:latin typeface="Arial"/>
                <a:cs typeface="Arial"/>
              </a:rPr>
              <a:t>Council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1713" y="4288970"/>
            <a:ext cx="11292205" cy="0"/>
          </a:xfrm>
          <a:custGeom>
            <a:avLst/>
            <a:gdLst/>
            <a:ahLst/>
            <a:cxnLst/>
            <a:rect l="l" t="t" r="r" b="b"/>
            <a:pathLst>
              <a:path w="11292205">
                <a:moveTo>
                  <a:pt x="0" y="0"/>
                </a:moveTo>
                <a:lnTo>
                  <a:pt x="11292116" y="0"/>
                </a:lnTo>
              </a:path>
            </a:pathLst>
          </a:custGeom>
          <a:ln w="104775">
            <a:solidFill>
              <a:srgbClr val="F7B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40124" y="5672886"/>
            <a:ext cx="3665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71717"/>
                </a:solidFill>
                <a:latin typeface="Arial"/>
                <a:cs typeface="Arial"/>
              </a:rPr>
              <a:t>Safe</a:t>
            </a:r>
            <a:r>
              <a:rPr sz="36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71717"/>
                </a:solidFill>
                <a:latin typeface="Arial"/>
                <a:cs typeface="Arial"/>
              </a:rPr>
              <a:t>Environment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42" y="5309946"/>
            <a:ext cx="825738" cy="10063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3186" y="1252804"/>
            <a:ext cx="6153213" cy="38123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7539" y="546466"/>
            <a:ext cx="11750675" cy="53333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4729">
              <a:lnSpc>
                <a:spcPct val="100000"/>
              </a:lnSpc>
              <a:spcBef>
                <a:spcPts val="1115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Councils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Fill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Submit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Forms</a:t>
            </a:r>
            <a:r>
              <a:rPr sz="20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185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365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correctly</a:t>
            </a:r>
            <a:r>
              <a:rPr sz="20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on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time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71717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 marL="12700" marR="7292975" indent="50736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520065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Enter</a:t>
            </a:r>
            <a:r>
              <a:rPr sz="2400" spc="-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all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appointments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online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via</a:t>
            </a:r>
            <a:r>
              <a:rPr sz="2400" spc="-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member</a:t>
            </a:r>
            <a:r>
              <a:rPr sz="24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171717"/>
              </a:buClr>
              <a:buFont typeface="Arial"/>
              <a:buAutoNum type="arabicPeriod"/>
            </a:pPr>
            <a:endParaRPr sz="2400">
              <a:latin typeface="Arial"/>
              <a:cs typeface="Arial"/>
            </a:endParaRPr>
          </a:p>
          <a:p>
            <a:pPr marL="12700" marR="7174865" indent="455295">
              <a:lnSpc>
                <a:spcPct val="100000"/>
              </a:lnSpc>
              <a:buAutoNum type="arabicPeriod"/>
              <a:tabLst>
                <a:tab pos="467995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There</a:t>
            </a:r>
            <a:r>
              <a:rPr sz="24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must</a:t>
            </a:r>
            <a:r>
              <a:rPr sz="24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be</a:t>
            </a:r>
            <a:r>
              <a:rPr sz="24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Grand</a:t>
            </a:r>
            <a:r>
              <a:rPr sz="24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Knight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assigned</a:t>
            </a:r>
            <a:r>
              <a:rPr sz="24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via</a:t>
            </a:r>
            <a:r>
              <a:rPr sz="24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Form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71717"/>
                </a:solidFill>
                <a:latin typeface="Arial"/>
                <a:cs typeface="Arial"/>
              </a:rPr>
              <a:t>185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171717"/>
              </a:buClr>
              <a:buFont typeface="Arial"/>
              <a:buAutoNum type="arabicPeriod"/>
            </a:pPr>
            <a:endParaRPr sz="2400">
              <a:latin typeface="Arial"/>
              <a:cs typeface="Arial"/>
            </a:endParaRPr>
          </a:p>
          <a:p>
            <a:pPr marL="12700" marR="6883400" indent="455295">
              <a:lnSpc>
                <a:spcPct val="100000"/>
              </a:lnSpc>
              <a:buAutoNum type="arabicPeriod"/>
              <a:tabLst>
                <a:tab pos="467995" algn="l"/>
                <a:tab pos="1452880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There</a:t>
            </a:r>
            <a:r>
              <a:rPr sz="24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must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be</a:t>
            </a:r>
            <a:r>
              <a:rPr sz="24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three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different members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	assigned</a:t>
            </a:r>
            <a:r>
              <a:rPr sz="24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4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Program, </a:t>
            </a:r>
            <a:r>
              <a:rPr sz="2400" spc="-20" dirty="0">
                <a:solidFill>
                  <a:srgbClr val="171717"/>
                </a:solidFill>
                <a:latin typeface="Arial"/>
                <a:cs typeface="Arial"/>
              </a:rPr>
              <a:t>Community,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24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Family</a:t>
            </a:r>
            <a:r>
              <a:rPr sz="24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Director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roles</a:t>
            </a:r>
            <a:r>
              <a:rPr sz="24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assigned</a:t>
            </a:r>
            <a:r>
              <a:rPr sz="24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via</a:t>
            </a:r>
            <a:r>
              <a:rPr sz="24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Form</a:t>
            </a:r>
            <a:r>
              <a:rPr sz="24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71717"/>
                </a:solidFill>
                <a:latin typeface="Arial"/>
                <a:cs typeface="Arial"/>
              </a:rPr>
              <a:t>365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2400">
              <a:latin typeface="Arial"/>
              <a:cs typeface="Arial"/>
            </a:endParaRPr>
          </a:p>
          <a:p>
            <a:pPr marL="1902460">
              <a:lnSpc>
                <a:spcPct val="100000"/>
              </a:lnSpc>
            </a:pP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Watch</a:t>
            </a:r>
            <a:r>
              <a:rPr sz="2000" b="1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this</a:t>
            </a:r>
            <a:r>
              <a:rPr sz="2000" b="1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video</a:t>
            </a:r>
            <a:r>
              <a:rPr sz="2000" b="1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000" b="1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learn</a:t>
            </a:r>
            <a:r>
              <a:rPr sz="2000" b="1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how</a:t>
            </a:r>
            <a:r>
              <a:rPr sz="2000" b="1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000" b="1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submit</a:t>
            </a:r>
            <a:r>
              <a:rPr sz="2000" b="1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both</a:t>
            </a:r>
            <a:r>
              <a:rPr sz="2000" b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1717"/>
                </a:solidFill>
                <a:latin typeface="Arial"/>
                <a:cs typeface="Arial"/>
              </a:rPr>
              <a:t>forms</a:t>
            </a:r>
            <a:r>
              <a:rPr sz="2000" b="1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1717"/>
                </a:solidFill>
                <a:latin typeface="Arial"/>
                <a:cs typeface="Arial"/>
              </a:rPr>
              <a:t>online:</a:t>
            </a:r>
            <a:endParaRPr sz="2000">
              <a:latin typeface="Arial"/>
              <a:cs typeface="Arial"/>
            </a:endParaRPr>
          </a:p>
          <a:p>
            <a:pPr marL="635635">
              <a:lnSpc>
                <a:spcPct val="100000"/>
              </a:lnSpc>
              <a:spcBef>
                <a:spcPts val="200"/>
              </a:spcBef>
            </a:pPr>
            <a:r>
              <a:rPr sz="1800" spc="-10" dirty="0">
                <a:solidFill>
                  <a:srgbClr val="001F5F"/>
                </a:solidFill>
                <a:latin typeface="Arial"/>
                <a:cs typeface="Arial"/>
                <a:hlinkClick r:id="rId4"/>
              </a:rPr>
              <a:t>https://players.brightcove.net/802593642001/y6FLiIa0f_default/index.html?videoId=6191938577001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04440" y="155563"/>
            <a:ext cx="68002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The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very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1</a:t>
            </a:r>
            <a:r>
              <a:rPr sz="3150" baseline="25132" dirty="0">
                <a:solidFill>
                  <a:srgbClr val="001F5F"/>
                </a:solidFill>
              </a:rPr>
              <a:t>st</a:t>
            </a:r>
            <a:r>
              <a:rPr sz="3150" spc="427" baseline="25132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step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of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this</a:t>
            </a:r>
            <a:r>
              <a:rPr sz="3200" spc="-2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program</a:t>
            </a:r>
            <a:r>
              <a:rPr sz="3200" spc="-30" dirty="0">
                <a:solidFill>
                  <a:srgbClr val="001F5F"/>
                </a:solidFill>
              </a:rPr>
              <a:t> </a:t>
            </a:r>
            <a:r>
              <a:rPr sz="3200" spc="-20" dirty="0">
                <a:solidFill>
                  <a:srgbClr val="001F5F"/>
                </a:solidFill>
              </a:rPr>
              <a:t>is….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42" y="5309946"/>
            <a:ext cx="825738" cy="100630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603" rIns="0" bIns="0" rtlCol="0">
            <a:spAutoFit/>
          </a:bodyPr>
          <a:lstStyle/>
          <a:p>
            <a:pPr marL="1519555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171717"/>
                </a:solidFill>
              </a:rPr>
              <a:t>Key</a:t>
            </a:r>
            <a:r>
              <a:rPr sz="4400" spc="-50" dirty="0">
                <a:solidFill>
                  <a:srgbClr val="171717"/>
                </a:solidFill>
              </a:rPr>
              <a:t> </a:t>
            </a:r>
            <a:r>
              <a:rPr sz="4400" dirty="0">
                <a:solidFill>
                  <a:srgbClr val="171717"/>
                </a:solidFill>
              </a:rPr>
              <a:t>Leaders</a:t>
            </a:r>
            <a:r>
              <a:rPr sz="4400" spc="-25" dirty="0">
                <a:solidFill>
                  <a:srgbClr val="171717"/>
                </a:solidFill>
              </a:rPr>
              <a:t> </a:t>
            </a:r>
            <a:r>
              <a:rPr sz="4400" dirty="0">
                <a:solidFill>
                  <a:srgbClr val="171717"/>
                </a:solidFill>
              </a:rPr>
              <a:t>on</a:t>
            </a:r>
            <a:r>
              <a:rPr sz="4400" spc="-40" dirty="0">
                <a:solidFill>
                  <a:srgbClr val="171717"/>
                </a:solidFill>
              </a:rPr>
              <a:t> </a:t>
            </a:r>
            <a:r>
              <a:rPr sz="4400" dirty="0">
                <a:solidFill>
                  <a:srgbClr val="171717"/>
                </a:solidFill>
              </a:rPr>
              <a:t>Required</a:t>
            </a:r>
            <a:r>
              <a:rPr sz="4400" spc="-40" dirty="0">
                <a:solidFill>
                  <a:srgbClr val="171717"/>
                </a:solidFill>
              </a:rPr>
              <a:t> </a:t>
            </a:r>
            <a:r>
              <a:rPr sz="4400" spc="-10" dirty="0">
                <a:solidFill>
                  <a:srgbClr val="171717"/>
                </a:solidFill>
              </a:rPr>
              <a:t>Roles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8740" y="1616599"/>
            <a:ext cx="30060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8450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Grand</a:t>
            </a:r>
            <a:r>
              <a:rPr sz="24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Knight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Program</a:t>
            </a:r>
            <a:r>
              <a:rPr sz="2400" spc="-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Director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Family</a:t>
            </a:r>
            <a:r>
              <a:rPr sz="24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Director</a:t>
            </a: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Community</a:t>
            </a:r>
            <a:r>
              <a:rPr sz="2400" spc="-114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Director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194" y="1591195"/>
            <a:ext cx="8330565" cy="10160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270510">
              <a:lnSpc>
                <a:spcPct val="100000"/>
              </a:lnSpc>
              <a:spcBef>
                <a:spcPts val="305"/>
              </a:spcBef>
            </a:pP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All</a:t>
            </a:r>
            <a:r>
              <a:rPr sz="2000" i="1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roles</a:t>
            </a:r>
            <a:r>
              <a:rPr sz="2000" i="1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above</a:t>
            </a:r>
            <a:r>
              <a:rPr sz="2000" i="1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must</a:t>
            </a:r>
            <a:r>
              <a:rPr sz="2000" i="1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complete</a:t>
            </a:r>
            <a:r>
              <a:rPr sz="2000" i="1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i="1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Safe</a:t>
            </a:r>
            <a:r>
              <a:rPr sz="2000" i="1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Environment</a:t>
            </a:r>
            <a:r>
              <a:rPr sz="2000" i="1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training.</a:t>
            </a:r>
            <a:r>
              <a:rPr sz="2000" i="1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Community</a:t>
            </a:r>
            <a:r>
              <a:rPr sz="2000" i="1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Director</a:t>
            </a:r>
            <a:r>
              <a:rPr sz="2000" i="1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2000" i="1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i="1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Family</a:t>
            </a:r>
            <a:r>
              <a:rPr sz="2000" i="1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Director</a:t>
            </a:r>
            <a:r>
              <a:rPr sz="2000" i="1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must</a:t>
            </a:r>
            <a:r>
              <a:rPr sz="2000" i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also</a:t>
            </a:r>
            <a:r>
              <a:rPr sz="2000" i="1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provide</a:t>
            </a:r>
            <a:r>
              <a:rPr sz="2000" i="1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171717"/>
                </a:solidFill>
                <a:latin typeface="Arial"/>
                <a:cs typeface="Arial"/>
              </a:rPr>
              <a:t>consent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for</a:t>
            </a:r>
            <a:r>
              <a:rPr sz="2000" i="1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2000" i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background</a:t>
            </a:r>
            <a:r>
              <a:rPr sz="2000" i="1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screening</a:t>
            </a:r>
            <a:r>
              <a:rPr sz="2000" i="1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(criminal</a:t>
            </a:r>
            <a:r>
              <a:rPr sz="2000" i="1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2000" i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motor</a:t>
            </a:r>
            <a:r>
              <a:rPr sz="2000" i="1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vehicle</a:t>
            </a:r>
            <a:r>
              <a:rPr sz="2000" i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171717"/>
                </a:solidFill>
                <a:latin typeface="Arial"/>
                <a:cs typeface="Arial"/>
              </a:rPr>
              <a:t>records).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43203" y="3103194"/>
            <a:ext cx="3110865" cy="2247265"/>
          </a:xfrm>
          <a:custGeom>
            <a:avLst/>
            <a:gdLst/>
            <a:ahLst/>
            <a:cxnLst/>
            <a:rect l="l" t="t" r="r" b="b"/>
            <a:pathLst>
              <a:path w="3110865" h="2247265">
                <a:moveTo>
                  <a:pt x="3110395" y="0"/>
                </a:moveTo>
                <a:lnTo>
                  <a:pt x="0" y="0"/>
                </a:lnTo>
                <a:lnTo>
                  <a:pt x="0" y="2246769"/>
                </a:lnTo>
                <a:lnTo>
                  <a:pt x="3110395" y="2246769"/>
                </a:lnTo>
                <a:lnTo>
                  <a:pt x="311039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23735" y="3128599"/>
            <a:ext cx="295084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All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members</a:t>
            </a:r>
            <a:r>
              <a:rPr sz="20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who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access</a:t>
            </a:r>
            <a:r>
              <a:rPr sz="20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Officers</a:t>
            </a:r>
            <a:r>
              <a:rPr sz="20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Online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may</a:t>
            </a:r>
            <a:r>
              <a:rPr sz="20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view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safe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environment</a:t>
            </a:r>
            <a:r>
              <a:rPr sz="20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status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their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council</a:t>
            </a:r>
            <a:r>
              <a:rPr sz="20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or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jurisdiction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each</a:t>
            </a:r>
            <a:r>
              <a:rPr sz="20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week</a:t>
            </a:r>
            <a:r>
              <a:rPr sz="20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spc="50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Reports</a:t>
            </a:r>
            <a:r>
              <a:rPr sz="20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tab.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25600" y="3542399"/>
            <a:ext cx="6148070" cy="2560320"/>
            <a:chOff x="1425600" y="3542399"/>
            <a:chExt cx="6148070" cy="25603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600" y="3542399"/>
              <a:ext cx="5522398" cy="25601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12800" y="3988794"/>
              <a:ext cx="5054600" cy="554990"/>
            </a:xfrm>
            <a:custGeom>
              <a:avLst/>
              <a:gdLst/>
              <a:ahLst/>
              <a:cxnLst/>
              <a:rect l="l" t="t" r="r" b="b"/>
              <a:pathLst>
                <a:path w="5054600" h="554989">
                  <a:moveTo>
                    <a:pt x="0" y="554405"/>
                  </a:moveTo>
                  <a:lnTo>
                    <a:pt x="5054396" y="0"/>
                  </a:lnTo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42" y="5309946"/>
            <a:ext cx="825738" cy="100630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851" rIns="0" bIns="0" rtlCol="0">
            <a:spAutoFit/>
          </a:bodyPr>
          <a:lstStyle/>
          <a:p>
            <a:pPr marL="28968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1717"/>
                </a:solidFill>
              </a:rPr>
              <a:t>Get</a:t>
            </a:r>
            <a:r>
              <a:rPr spc="-20" dirty="0">
                <a:solidFill>
                  <a:srgbClr val="171717"/>
                </a:solidFill>
              </a:rPr>
              <a:t> </a:t>
            </a:r>
            <a:r>
              <a:rPr dirty="0">
                <a:solidFill>
                  <a:srgbClr val="171717"/>
                </a:solidFill>
              </a:rPr>
              <a:t>Started</a:t>
            </a:r>
            <a:r>
              <a:rPr spc="-15" dirty="0">
                <a:solidFill>
                  <a:srgbClr val="171717"/>
                </a:solidFill>
              </a:rPr>
              <a:t> </a:t>
            </a:r>
            <a:r>
              <a:rPr dirty="0">
                <a:solidFill>
                  <a:srgbClr val="171717"/>
                </a:solidFill>
              </a:rPr>
              <a:t>with</a:t>
            </a:r>
            <a:r>
              <a:rPr spc="-80" dirty="0">
                <a:solidFill>
                  <a:srgbClr val="171717"/>
                </a:solidFill>
              </a:rPr>
              <a:t> </a:t>
            </a:r>
            <a:r>
              <a:rPr spc="-10" dirty="0">
                <a:solidFill>
                  <a:srgbClr val="171717"/>
                </a:solidFill>
              </a:rPr>
              <a:t>Training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5600" y="1087199"/>
            <a:ext cx="5500798" cy="5212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3744" y="1507076"/>
            <a:ext cx="3757929" cy="2326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From</a:t>
            </a:r>
            <a:r>
              <a:rPr sz="28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8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main</a:t>
            </a:r>
            <a:r>
              <a:rPr sz="28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page</a:t>
            </a:r>
            <a:r>
              <a:rPr sz="28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171717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Officers</a:t>
            </a:r>
            <a:r>
              <a:rPr sz="2800" spc="-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Online</a:t>
            </a:r>
            <a:r>
              <a:rPr sz="28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click</a:t>
            </a:r>
            <a:r>
              <a:rPr sz="2800" spc="-7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666115" marR="657225" algn="ctr">
              <a:lnSpc>
                <a:spcPct val="100000"/>
              </a:lnSpc>
              <a:spcBef>
                <a:spcPts val="1320"/>
              </a:spcBef>
            </a:pP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“Office</a:t>
            </a:r>
            <a:r>
              <a:rPr sz="2800" spc="-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r>
              <a:rPr sz="2800" spc="-1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171717"/>
                </a:solidFill>
                <a:latin typeface="Arial"/>
                <a:cs typeface="Arial"/>
              </a:rPr>
              <a:t>Youth </a:t>
            </a:r>
            <a:r>
              <a:rPr sz="2800" spc="-10" dirty="0">
                <a:solidFill>
                  <a:srgbClr val="171717"/>
                </a:solidFill>
                <a:latin typeface="Arial"/>
                <a:cs typeface="Arial"/>
              </a:rPr>
              <a:t>Protection”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-25" dirty="0">
                <a:solidFill>
                  <a:srgbClr val="171717"/>
                </a:solidFill>
                <a:latin typeface="Arial"/>
                <a:cs typeface="Arial"/>
              </a:rPr>
              <a:t>tab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07308" y="3267455"/>
            <a:ext cx="3129280" cy="2440305"/>
            <a:chOff x="3607308" y="3267455"/>
            <a:chExt cx="3129280" cy="24403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7308" y="3267455"/>
              <a:ext cx="3128771" cy="24399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35999" y="3299081"/>
              <a:ext cx="2916555" cy="2235200"/>
            </a:xfrm>
            <a:custGeom>
              <a:avLst/>
              <a:gdLst/>
              <a:ahLst/>
              <a:cxnLst/>
              <a:rect l="l" t="t" r="r" b="b"/>
              <a:pathLst>
                <a:path w="2916554" h="2235200">
                  <a:moveTo>
                    <a:pt x="0" y="0"/>
                  </a:moveTo>
                  <a:lnTo>
                    <a:pt x="2915996" y="2235085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8748" y="5496203"/>
              <a:ext cx="83820" cy="76835"/>
            </a:xfrm>
            <a:custGeom>
              <a:avLst/>
              <a:gdLst/>
              <a:ahLst/>
              <a:cxnLst/>
              <a:rect l="l" t="t" r="r" b="b"/>
              <a:pathLst>
                <a:path w="83820" h="76835">
                  <a:moveTo>
                    <a:pt x="46354" y="0"/>
                  </a:moveTo>
                  <a:lnTo>
                    <a:pt x="0" y="60477"/>
                  </a:lnTo>
                  <a:lnTo>
                    <a:pt x="83654" y="76593"/>
                  </a:lnTo>
                  <a:lnTo>
                    <a:pt x="4635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182"/>
            <a:ext cx="12192000" cy="6708140"/>
            <a:chOff x="0" y="150182"/>
            <a:chExt cx="12192000" cy="6708140"/>
          </a:xfrm>
        </p:grpSpPr>
        <p:sp>
          <p:nvSpPr>
            <p:cNvPr id="3" name="object 3"/>
            <p:cNvSpPr/>
            <p:nvPr/>
          </p:nvSpPr>
          <p:spPr>
            <a:xfrm>
              <a:off x="0" y="6336347"/>
              <a:ext cx="12192000" cy="63500"/>
            </a:xfrm>
            <a:custGeom>
              <a:avLst/>
              <a:gdLst/>
              <a:ahLst/>
              <a:cxnLst/>
              <a:rect l="l" t="t" r="r" b="b"/>
              <a:pathLst>
                <a:path w="12192000" h="63500">
                  <a:moveTo>
                    <a:pt x="12192000" y="0"/>
                  </a:moveTo>
                  <a:lnTo>
                    <a:pt x="0" y="0"/>
                  </a:lnTo>
                  <a:lnTo>
                    <a:pt x="0" y="63220"/>
                  </a:lnTo>
                  <a:lnTo>
                    <a:pt x="12192000" y="632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B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0785" y="5164150"/>
              <a:ext cx="1171214" cy="12354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99568"/>
              <a:ext cx="12192000" cy="458470"/>
            </a:xfrm>
            <a:custGeom>
              <a:avLst/>
              <a:gdLst/>
              <a:ahLst/>
              <a:cxnLst/>
              <a:rect l="l" t="t" r="r" b="b"/>
              <a:pathLst>
                <a:path w="12192000" h="458470">
                  <a:moveTo>
                    <a:pt x="12192000" y="0"/>
                  </a:moveTo>
                  <a:lnTo>
                    <a:pt x="0" y="0"/>
                  </a:lnTo>
                  <a:lnTo>
                    <a:pt x="0" y="458431"/>
                  </a:lnTo>
                  <a:lnTo>
                    <a:pt x="12192000" y="4584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11" y="5321922"/>
              <a:ext cx="825738" cy="10063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801" y="150182"/>
              <a:ext cx="8834397" cy="5163408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9194252" y="2235799"/>
            <a:ext cx="26352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429259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1717"/>
                </a:solidFill>
              </a:rPr>
              <a:t>At</a:t>
            </a:r>
            <a:r>
              <a:rPr sz="2400" spc="-2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this</a:t>
            </a:r>
            <a:r>
              <a:rPr sz="2400" spc="-25" dirty="0">
                <a:solidFill>
                  <a:srgbClr val="171717"/>
                </a:solidFill>
              </a:rPr>
              <a:t> </a:t>
            </a:r>
            <a:r>
              <a:rPr sz="2400" spc="-10" dirty="0">
                <a:solidFill>
                  <a:srgbClr val="171717"/>
                </a:solidFill>
              </a:rPr>
              <a:t>screen </a:t>
            </a:r>
            <a:r>
              <a:rPr sz="2400" dirty="0">
                <a:solidFill>
                  <a:srgbClr val="171717"/>
                </a:solidFill>
              </a:rPr>
              <a:t>click</a:t>
            </a:r>
            <a:r>
              <a:rPr sz="2400" spc="-2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on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spc="-25" dirty="0">
                <a:solidFill>
                  <a:srgbClr val="171717"/>
                </a:solidFill>
              </a:rPr>
              <a:t>the</a:t>
            </a:r>
            <a:endParaRPr sz="2400"/>
          </a:p>
          <a:p>
            <a:pPr marL="12700" marR="5080" algn="ctr">
              <a:lnSpc>
                <a:spcPct val="100000"/>
              </a:lnSpc>
            </a:pPr>
            <a:r>
              <a:rPr sz="2400" dirty="0">
                <a:solidFill>
                  <a:srgbClr val="171717"/>
                </a:solidFill>
              </a:rPr>
              <a:t>“Required</a:t>
            </a:r>
            <a:r>
              <a:rPr sz="2400" spc="-160" dirty="0">
                <a:solidFill>
                  <a:srgbClr val="171717"/>
                </a:solidFill>
              </a:rPr>
              <a:t> </a:t>
            </a:r>
            <a:r>
              <a:rPr sz="2400" spc="-10" dirty="0">
                <a:solidFill>
                  <a:srgbClr val="171717"/>
                </a:solidFill>
              </a:rPr>
              <a:t>Training” </a:t>
            </a:r>
            <a:r>
              <a:rPr sz="2400" spc="-25" dirty="0">
                <a:solidFill>
                  <a:srgbClr val="171717"/>
                </a:solidFill>
              </a:rPr>
              <a:t>tab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7540396" y="3139965"/>
            <a:ext cx="2074545" cy="299085"/>
            <a:chOff x="7540396" y="3139965"/>
            <a:chExt cx="2074545" cy="299085"/>
          </a:xfrm>
        </p:grpSpPr>
        <p:sp>
          <p:nvSpPr>
            <p:cNvPr id="10" name="object 10"/>
            <p:cNvSpPr/>
            <p:nvPr/>
          </p:nvSpPr>
          <p:spPr>
            <a:xfrm>
              <a:off x="7549926" y="3184626"/>
              <a:ext cx="2055495" cy="244475"/>
            </a:xfrm>
            <a:custGeom>
              <a:avLst/>
              <a:gdLst/>
              <a:ahLst/>
              <a:cxnLst/>
              <a:rect l="l" t="t" r="r" b="b"/>
              <a:pathLst>
                <a:path w="2055495" h="244475">
                  <a:moveTo>
                    <a:pt x="2054872" y="244373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9921" y="3149490"/>
              <a:ext cx="81280" cy="88900"/>
            </a:xfrm>
            <a:custGeom>
              <a:avLst/>
              <a:gdLst/>
              <a:ahLst/>
              <a:cxnLst/>
              <a:rect l="l" t="t" r="r" b="b"/>
              <a:pathLst>
                <a:path w="81279" h="88900">
                  <a:moveTo>
                    <a:pt x="70421" y="88277"/>
                  </a:moveTo>
                  <a:lnTo>
                    <a:pt x="0" y="35140"/>
                  </a:lnTo>
                  <a:lnTo>
                    <a:pt x="80924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0941"/>
            <a:ext cx="12192000" cy="6517640"/>
            <a:chOff x="0" y="340941"/>
            <a:chExt cx="12192000" cy="6517640"/>
          </a:xfrm>
        </p:grpSpPr>
        <p:sp>
          <p:nvSpPr>
            <p:cNvPr id="3" name="object 3"/>
            <p:cNvSpPr/>
            <p:nvPr/>
          </p:nvSpPr>
          <p:spPr>
            <a:xfrm>
              <a:off x="0" y="6336347"/>
              <a:ext cx="12192000" cy="63500"/>
            </a:xfrm>
            <a:custGeom>
              <a:avLst/>
              <a:gdLst/>
              <a:ahLst/>
              <a:cxnLst/>
              <a:rect l="l" t="t" r="r" b="b"/>
              <a:pathLst>
                <a:path w="12192000" h="63500">
                  <a:moveTo>
                    <a:pt x="12192000" y="0"/>
                  </a:moveTo>
                  <a:lnTo>
                    <a:pt x="0" y="0"/>
                  </a:lnTo>
                  <a:lnTo>
                    <a:pt x="0" y="63220"/>
                  </a:lnTo>
                  <a:lnTo>
                    <a:pt x="12192000" y="632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B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0785" y="5164150"/>
              <a:ext cx="1171214" cy="12354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99568"/>
              <a:ext cx="12192000" cy="458470"/>
            </a:xfrm>
            <a:custGeom>
              <a:avLst/>
              <a:gdLst/>
              <a:ahLst/>
              <a:cxnLst/>
              <a:rect l="l" t="t" r="r" b="b"/>
              <a:pathLst>
                <a:path w="12192000" h="458470">
                  <a:moveTo>
                    <a:pt x="12192000" y="0"/>
                  </a:moveTo>
                  <a:lnTo>
                    <a:pt x="0" y="0"/>
                  </a:lnTo>
                  <a:lnTo>
                    <a:pt x="0" y="458431"/>
                  </a:lnTo>
                  <a:lnTo>
                    <a:pt x="12192000" y="4584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11" y="5321922"/>
              <a:ext cx="825738" cy="10063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9712" y="2350353"/>
              <a:ext cx="2899205" cy="29056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5198" y="340941"/>
              <a:ext cx="5097600" cy="3310812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265940" y="428599"/>
            <a:ext cx="231394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1717"/>
                </a:solidFill>
              </a:rPr>
              <a:t>On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spc="-20" dirty="0">
                <a:solidFill>
                  <a:srgbClr val="171717"/>
                </a:solidFill>
              </a:rPr>
              <a:t>next </a:t>
            </a:r>
            <a:r>
              <a:rPr sz="2400" dirty="0">
                <a:solidFill>
                  <a:srgbClr val="171717"/>
                </a:solidFill>
              </a:rPr>
              <a:t>page,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spc="-10" dirty="0">
                <a:solidFill>
                  <a:srgbClr val="171717"/>
                </a:solidFill>
              </a:rPr>
              <a:t>below </a:t>
            </a:r>
            <a:r>
              <a:rPr sz="2400" dirty="0">
                <a:solidFill>
                  <a:srgbClr val="171717"/>
                </a:solidFill>
              </a:rPr>
              <a:t>tab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will</a:t>
            </a:r>
            <a:r>
              <a:rPr sz="2400" spc="-1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be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one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spc="-25" dirty="0">
                <a:solidFill>
                  <a:srgbClr val="171717"/>
                </a:solidFill>
              </a:rPr>
              <a:t>of </a:t>
            </a:r>
            <a:r>
              <a:rPr sz="2400" dirty="0">
                <a:solidFill>
                  <a:srgbClr val="171717"/>
                </a:solidFill>
              </a:rPr>
              <a:t>your</a:t>
            </a:r>
            <a:r>
              <a:rPr sz="2400" spc="-35" dirty="0">
                <a:solidFill>
                  <a:srgbClr val="171717"/>
                </a:solidFill>
              </a:rPr>
              <a:t> </a:t>
            </a:r>
            <a:r>
              <a:rPr sz="2400" spc="-10" dirty="0">
                <a:solidFill>
                  <a:srgbClr val="171717"/>
                </a:solidFill>
              </a:rPr>
              <a:t>choices.</a:t>
            </a:r>
            <a:endParaRPr sz="2400"/>
          </a:p>
          <a:p>
            <a:pPr marL="12700" marR="224790">
              <a:lnSpc>
                <a:spcPct val="100000"/>
              </a:lnSpc>
            </a:pPr>
            <a:r>
              <a:rPr sz="2400" dirty="0">
                <a:solidFill>
                  <a:srgbClr val="171717"/>
                </a:solidFill>
              </a:rPr>
              <a:t>Click</a:t>
            </a:r>
            <a:r>
              <a:rPr sz="2400" spc="-20" dirty="0">
                <a:solidFill>
                  <a:srgbClr val="171717"/>
                </a:solidFill>
              </a:rPr>
              <a:t> </a:t>
            </a:r>
            <a:r>
              <a:rPr sz="2400" u="sng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</a:rPr>
              <a:t>this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tab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spc="-25" dirty="0">
                <a:solidFill>
                  <a:srgbClr val="171717"/>
                </a:solidFill>
              </a:rPr>
              <a:t>to </a:t>
            </a:r>
            <a:r>
              <a:rPr sz="2400" spc="-10" dirty="0">
                <a:solidFill>
                  <a:srgbClr val="171717"/>
                </a:solidFill>
              </a:rPr>
              <a:t>proceed.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900959" y="2705173"/>
            <a:ext cx="887094" cy="1881505"/>
            <a:chOff x="900959" y="2705173"/>
            <a:chExt cx="887094" cy="1881505"/>
          </a:xfrm>
        </p:grpSpPr>
        <p:sp>
          <p:nvSpPr>
            <p:cNvPr id="11" name="object 11"/>
            <p:cNvSpPr/>
            <p:nvPr/>
          </p:nvSpPr>
          <p:spPr>
            <a:xfrm>
              <a:off x="907309" y="2711523"/>
              <a:ext cx="851535" cy="1817370"/>
            </a:xfrm>
            <a:custGeom>
              <a:avLst/>
              <a:gdLst/>
              <a:ahLst/>
              <a:cxnLst/>
              <a:rect l="l" t="t" r="r" b="b"/>
              <a:pathLst>
                <a:path w="851535" h="1817370">
                  <a:moveTo>
                    <a:pt x="0" y="0"/>
                  </a:moveTo>
                  <a:lnTo>
                    <a:pt x="851458" y="1817370"/>
                  </a:lnTo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8886" y="4501233"/>
              <a:ext cx="69215" cy="85725"/>
            </a:xfrm>
            <a:custGeom>
              <a:avLst/>
              <a:gdLst/>
              <a:ahLst/>
              <a:cxnLst/>
              <a:rect l="l" t="t" r="r" b="b"/>
              <a:pathLst>
                <a:path w="69214" h="85725">
                  <a:moveTo>
                    <a:pt x="68999" y="0"/>
                  </a:moveTo>
                  <a:lnTo>
                    <a:pt x="0" y="32321"/>
                  </a:lnTo>
                  <a:lnTo>
                    <a:pt x="66827" y="85166"/>
                  </a:lnTo>
                  <a:lnTo>
                    <a:pt x="6899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44428" y="3153600"/>
            <a:ext cx="6546215" cy="27393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100" rIns="0" bIns="0" rtlCol="0">
            <a:spAutoFit/>
          </a:bodyPr>
          <a:lstStyle/>
          <a:p>
            <a:pPr marL="231775" marR="224790" algn="ctr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On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following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screen</a:t>
            </a:r>
            <a:r>
              <a:rPr sz="20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will be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sign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page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for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academy.</a:t>
            </a:r>
            <a:endParaRPr sz="2000">
              <a:latin typeface="Arial"/>
              <a:cs typeface="Arial"/>
            </a:endParaRPr>
          </a:p>
          <a:p>
            <a:pPr marL="335280" marR="259079" algn="ctr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where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officers</a:t>
            </a:r>
            <a:r>
              <a:rPr sz="2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sz="2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special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login</a:t>
            </a:r>
            <a:r>
              <a:rPr sz="2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Arial"/>
                <a:cs typeface="Arial"/>
              </a:rPr>
              <a:t>&amp;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password</a:t>
            </a:r>
            <a:r>
              <a:rPr sz="2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was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emailed</a:t>
            </a:r>
            <a:r>
              <a:rPr sz="2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them</a:t>
            </a:r>
            <a:r>
              <a:rPr sz="2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Supreme.</a:t>
            </a:r>
            <a:endParaRPr sz="2400">
              <a:latin typeface="Arial"/>
              <a:cs typeface="Arial"/>
            </a:endParaRPr>
          </a:p>
          <a:p>
            <a:pPr marL="280035" marR="186690" algn="ctr">
              <a:lnSpc>
                <a:spcPct val="103499"/>
              </a:lnSpc>
              <a:spcBef>
                <a:spcPts val="1275"/>
              </a:spcBef>
            </a:pP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This</a:t>
            </a:r>
            <a:r>
              <a:rPr sz="2000" i="1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would</a:t>
            </a:r>
            <a:r>
              <a:rPr sz="2000" i="1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have</a:t>
            </a:r>
            <a:r>
              <a:rPr sz="2000" i="1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been</a:t>
            </a:r>
            <a:r>
              <a:rPr sz="2000" i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generated</a:t>
            </a:r>
            <a:r>
              <a:rPr sz="2000" i="1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if</a:t>
            </a:r>
            <a:r>
              <a:rPr sz="2000" i="1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i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365</a:t>
            </a:r>
            <a:r>
              <a:rPr sz="2000" i="1" spc="-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is</a:t>
            </a:r>
            <a:r>
              <a:rPr sz="2000" i="1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171717"/>
                </a:solidFill>
                <a:latin typeface="Arial"/>
                <a:cs typeface="Arial"/>
              </a:rPr>
              <a:t>filled</a:t>
            </a:r>
            <a:r>
              <a:rPr sz="2000" i="1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171717"/>
                </a:solidFill>
                <a:latin typeface="Arial"/>
                <a:cs typeface="Arial"/>
              </a:rPr>
              <a:t>out </a:t>
            </a:r>
            <a:r>
              <a:rPr sz="2000" i="1" u="sng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correctly</a:t>
            </a:r>
            <a:r>
              <a:rPr sz="2000" i="1" u="sng" spc="-45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 </a:t>
            </a:r>
            <a:r>
              <a:rPr sz="2000" i="1" u="sng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and</a:t>
            </a:r>
            <a:r>
              <a:rPr sz="2000" i="1" u="sng" spc="-20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 </a:t>
            </a:r>
            <a:r>
              <a:rPr sz="2000" i="1" u="sng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on</a:t>
            </a:r>
            <a:r>
              <a:rPr sz="2000" i="1" u="sng" spc="-20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 time</a:t>
            </a:r>
            <a:r>
              <a:rPr sz="2000" i="1" spc="-20" dirty="0">
                <a:solidFill>
                  <a:srgbClr val="171717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64150"/>
            <a:ext cx="12192000" cy="1694180"/>
            <a:chOff x="0" y="5164150"/>
            <a:chExt cx="12192000" cy="1694180"/>
          </a:xfrm>
        </p:grpSpPr>
        <p:sp>
          <p:nvSpPr>
            <p:cNvPr id="3" name="object 3"/>
            <p:cNvSpPr/>
            <p:nvPr/>
          </p:nvSpPr>
          <p:spPr>
            <a:xfrm>
              <a:off x="0" y="6336347"/>
              <a:ext cx="12192000" cy="63500"/>
            </a:xfrm>
            <a:custGeom>
              <a:avLst/>
              <a:gdLst/>
              <a:ahLst/>
              <a:cxnLst/>
              <a:rect l="l" t="t" r="r" b="b"/>
              <a:pathLst>
                <a:path w="12192000" h="63500">
                  <a:moveTo>
                    <a:pt x="12192000" y="0"/>
                  </a:moveTo>
                  <a:lnTo>
                    <a:pt x="0" y="0"/>
                  </a:lnTo>
                  <a:lnTo>
                    <a:pt x="0" y="63220"/>
                  </a:lnTo>
                  <a:lnTo>
                    <a:pt x="12192000" y="632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7B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0785" y="5164150"/>
              <a:ext cx="1171214" cy="12354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99568"/>
              <a:ext cx="12192000" cy="458470"/>
            </a:xfrm>
            <a:custGeom>
              <a:avLst/>
              <a:gdLst/>
              <a:ahLst/>
              <a:cxnLst/>
              <a:rect l="l" t="t" r="r" b="b"/>
              <a:pathLst>
                <a:path w="12192000" h="458470">
                  <a:moveTo>
                    <a:pt x="12192000" y="0"/>
                  </a:moveTo>
                  <a:lnTo>
                    <a:pt x="0" y="0"/>
                  </a:lnTo>
                  <a:lnTo>
                    <a:pt x="0" y="458431"/>
                  </a:lnTo>
                  <a:lnTo>
                    <a:pt x="12192000" y="4584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11" y="5321922"/>
              <a:ext cx="825738" cy="100630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30150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3015462"/>
            <a:ext cx="11038205" cy="3079750"/>
            <a:chOff x="0" y="3015462"/>
            <a:chExt cx="11038205" cy="30797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4804" y="3187204"/>
              <a:ext cx="5212794" cy="29074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015462"/>
              <a:ext cx="5824799" cy="9036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404" y="4191803"/>
              <a:ext cx="3909593" cy="632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3"/>
            <a:ext cx="12189460" cy="6859905"/>
          </a:xfrm>
          <a:custGeom>
            <a:avLst/>
            <a:gdLst/>
            <a:ahLst/>
            <a:cxnLst/>
            <a:rect l="l" t="t" r="r" b="b"/>
            <a:pathLst>
              <a:path w="12189460" h="6859905">
                <a:moveTo>
                  <a:pt x="12188952" y="0"/>
                </a:moveTo>
                <a:lnTo>
                  <a:pt x="0" y="0"/>
                </a:lnTo>
                <a:lnTo>
                  <a:pt x="0" y="6859778"/>
                </a:lnTo>
                <a:lnTo>
                  <a:pt x="12188952" y="6859778"/>
                </a:lnTo>
                <a:lnTo>
                  <a:pt x="12188952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937" y="-8000"/>
            <a:ext cx="12205335" cy="6875780"/>
            <a:chOff x="-7937" y="-8000"/>
            <a:chExt cx="12205335" cy="6875780"/>
          </a:xfrm>
        </p:grpSpPr>
        <p:sp>
          <p:nvSpPr>
            <p:cNvPr id="4" name="object 4"/>
            <p:cNvSpPr/>
            <p:nvPr/>
          </p:nvSpPr>
          <p:spPr>
            <a:xfrm>
              <a:off x="0" y="-63"/>
              <a:ext cx="12189460" cy="6859905"/>
            </a:xfrm>
            <a:custGeom>
              <a:avLst/>
              <a:gdLst/>
              <a:ahLst/>
              <a:cxnLst/>
              <a:rect l="l" t="t" r="r" b="b"/>
              <a:pathLst>
                <a:path w="12189460" h="6859905">
                  <a:moveTo>
                    <a:pt x="0" y="6859778"/>
                  </a:moveTo>
                  <a:lnTo>
                    <a:pt x="12188952" y="6859778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6859778"/>
                  </a:lnTo>
                  <a:close/>
                </a:path>
              </a:pathLst>
            </a:custGeom>
            <a:ln w="15875">
              <a:solidFill>
                <a:srgbClr val="5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463" y="265303"/>
              <a:ext cx="11677015" cy="6320155"/>
            </a:xfrm>
            <a:custGeom>
              <a:avLst/>
              <a:gdLst/>
              <a:ahLst/>
              <a:cxnLst/>
              <a:rect l="l" t="t" r="r" b="b"/>
              <a:pathLst>
                <a:path w="11677015" h="6320155">
                  <a:moveTo>
                    <a:pt x="11676888" y="0"/>
                  </a:moveTo>
                  <a:lnTo>
                    <a:pt x="0" y="0"/>
                  </a:lnTo>
                  <a:lnTo>
                    <a:pt x="0" y="6320028"/>
                  </a:lnTo>
                  <a:lnTo>
                    <a:pt x="11676888" y="6320028"/>
                  </a:lnTo>
                  <a:lnTo>
                    <a:pt x="11676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463" y="265303"/>
              <a:ext cx="11677015" cy="6320155"/>
            </a:xfrm>
            <a:custGeom>
              <a:avLst/>
              <a:gdLst/>
              <a:ahLst/>
              <a:cxnLst/>
              <a:rect l="l" t="t" r="r" b="b"/>
              <a:pathLst>
                <a:path w="11677015" h="6320155">
                  <a:moveTo>
                    <a:pt x="0" y="6320028"/>
                  </a:moveTo>
                  <a:lnTo>
                    <a:pt x="11676888" y="6320028"/>
                  </a:lnTo>
                  <a:lnTo>
                    <a:pt x="11676888" y="0"/>
                  </a:lnTo>
                  <a:lnTo>
                    <a:pt x="0" y="0"/>
                  </a:lnTo>
                  <a:lnTo>
                    <a:pt x="0" y="6320028"/>
                  </a:lnTo>
                  <a:close/>
                </a:path>
              </a:pathLst>
            </a:custGeom>
            <a:ln w="76199">
              <a:solidFill>
                <a:srgbClr val="2269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41280" cy="44999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0059" y="4294124"/>
              <a:ext cx="11289665" cy="0"/>
            </a:xfrm>
            <a:custGeom>
              <a:avLst/>
              <a:gdLst/>
              <a:ahLst/>
              <a:cxnLst/>
              <a:rect l="l" t="t" r="r" b="b"/>
              <a:pathLst>
                <a:path w="11289665">
                  <a:moveTo>
                    <a:pt x="0" y="0"/>
                  </a:moveTo>
                  <a:lnTo>
                    <a:pt x="11289284" y="0"/>
                  </a:lnTo>
                </a:path>
              </a:pathLst>
            </a:custGeom>
            <a:ln w="104775">
              <a:solidFill>
                <a:srgbClr val="F7B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105"/>
              </a:spcBef>
            </a:pPr>
            <a:r>
              <a:rPr sz="5400" b="1" dirty="0">
                <a:latin typeface="Arial"/>
                <a:cs typeface="Arial"/>
              </a:rPr>
              <a:t>Texas</a:t>
            </a:r>
            <a:r>
              <a:rPr sz="5400" b="1" spc="-7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State</a:t>
            </a:r>
            <a:r>
              <a:rPr sz="5400" b="1" spc="-60" dirty="0">
                <a:latin typeface="Arial"/>
                <a:cs typeface="Arial"/>
              </a:rPr>
              <a:t> </a:t>
            </a:r>
            <a:r>
              <a:rPr sz="5400" b="1" spc="-10" dirty="0">
                <a:latin typeface="Arial"/>
                <a:cs typeface="Arial"/>
              </a:rPr>
              <a:t>Council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000" b="1" dirty="0">
                <a:latin typeface="Arial"/>
                <a:cs typeface="Arial"/>
              </a:rPr>
              <a:t>Reporting</a:t>
            </a:r>
            <a:r>
              <a:rPr sz="4000" b="1" spc="14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CUF</a:t>
            </a:r>
            <a:r>
              <a:rPr sz="4000" b="1" spc="14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Ceremonials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67655"/>
            <a:ext cx="12189460" cy="1692275"/>
            <a:chOff x="0" y="5167655"/>
            <a:chExt cx="12189460" cy="1692275"/>
          </a:xfrm>
        </p:grpSpPr>
        <p:sp>
          <p:nvSpPr>
            <p:cNvPr id="3" name="object 3"/>
            <p:cNvSpPr/>
            <p:nvPr/>
          </p:nvSpPr>
          <p:spPr>
            <a:xfrm>
              <a:off x="0" y="6338375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24"/>
                  </a:lnTo>
                  <a:lnTo>
                    <a:pt x="12188952" y="6402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7B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4511" y="5167655"/>
              <a:ext cx="1234440" cy="1234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402401"/>
              <a:ext cx="12189460" cy="457834"/>
            </a:xfrm>
            <a:custGeom>
              <a:avLst/>
              <a:gdLst/>
              <a:ahLst/>
              <a:cxnLst/>
              <a:rect l="l" t="t" r="r" b="b"/>
              <a:pathLst>
                <a:path w="12189460" h="457834">
                  <a:moveTo>
                    <a:pt x="12188952" y="0"/>
                  </a:moveTo>
                  <a:lnTo>
                    <a:pt x="0" y="0"/>
                  </a:lnTo>
                  <a:lnTo>
                    <a:pt x="0" y="457314"/>
                  </a:lnTo>
                  <a:lnTo>
                    <a:pt x="12188952" y="45731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2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996933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4">
                <a:moveTo>
                  <a:pt x="12188952" y="0"/>
                </a:moveTo>
                <a:lnTo>
                  <a:pt x="0" y="0"/>
                </a:lnTo>
                <a:lnTo>
                  <a:pt x="0" y="64024"/>
                </a:lnTo>
                <a:lnTo>
                  <a:pt x="12188952" y="64024"/>
                </a:lnTo>
                <a:lnTo>
                  <a:pt x="12188952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" y="5268264"/>
            <a:ext cx="1060704" cy="1033271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39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171717"/>
                </a:solidFill>
              </a:rPr>
              <a:t>Texas</a:t>
            </a:r>
            <a:r>
              <a:rPr sz="2800" spc="-7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State</a:t>
            </a:r>
            <a:r>
              <a:rPr sz="2800" spc="-8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Council</a:t>
            </a:r>
            <a:r>
              <a:rPr sz="2800" spc="-8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Charity,</a:t>
            </a:r>
            <a:r>
              <a:rPr sz="2800" spc="-8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Unity</a:t>
            </a:r>
            <a:r>
              <a:rPr sz="2800" spc="-7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and</a:t>
            </a:r>
            <a:r>
              <a:rPr sz="2800" spc="-8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Fraternity online</a:t>
            </a:r>
            <a:r>
              <a:rPr sz="2800" spc="-1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reporting</a:t>
            </a:r>
            <a:r>
              <a:rPr sz="2800" spc="-80" dirty="0">
                <a:solidFill>
                  <a:srgbClr val="171717"/>
                </a:solidFill>
              </a:rPr>
              <a:t> </a:t>
            </a:r>
            <a:r>
              <a:rPr sz="2800" spc="-20" dirty="0">
                <a:solidFill>
                  <a:srgbClr val="171717"/>
                </a:solidFill>
              </a:rPr>
              <a:t>form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2889504" y="1134148"/>
            <a:ext cx="8275320" cy="5111750"/>
            <a:chOff x="2889504" y="1134148"/>
            <a:chExt cx="8275320" cy="51117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9504" y="1134148"/>
              <a:ext cx="8275320" cy="51114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74251" y="4092956"/>
              <a:ext cx="2188210" cy="50800"/>
            </a:xfrm>
            <a:custGeom>
              <a:avLst/>
              <a:gdLst/>
              <a:ahLst/>
              <a:cxnLst/>
              <a:rect l="l" t="t" r="r" b="b"/>
              <a:pathLst>
                <a:path w="2188209" h="50800">
                  <a:moveTo>
                    <a:pt x="0" y="50419"/>
                  </a:moveTo>
                  <a:lnTo>
                    <a:pt x="2188209" y="0"/>
                  </a:lnTo>
                </a:path>
              </a:pathLst>
            </a:custGeom>
            <a:ln w="12700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4104" y="1299591"/>
            <a:ext cx="2575560" cy="1551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6515" marR="55244" indent="3175" algn="ctr">
              <a:lnSpc>
                <a:spcPct val="100200"/>
              </a:lnSpc>
              <a:spcBef>
                <a:spcPts val="114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Please</a:t>
            </a:r>
            <a:r>
              <a:rPr sz="2000" spc="-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contact</a:t>
            </a:r>
            <a:r>
              <a:rPr sz="2000" spc="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i="1" spc="-25" dirty="0">
                <a:solidFill>
                  <a:srgbClr val="171717"/>
                </a:solidFill>
                <a:latin typeface="Arial"/>
                <a:cs typeface="Arial"/>
              </a:rPr>
              <a:t>new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Exemplification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Coordinator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Tony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Scarpa</a:t>
            </a:r>
            <a:r>
              <a:rPr sz="2000" spc="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832-457-5150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80"/>
              </a:lnSpc>
            </a:pPr>
            <a:r>
              <a:rPr sz="2000" spc="-10" dirty="0">
                <a:solidFill>
                  <a:srgbClr val="171717"/>
                </a:solidFill>
                <a:latin typeface="Arial"/>
                <a:cs typeface="Arial"/>
                <a:hlinkClick r:id="rId5"/>
              </a:rPr>
              <a:t>scarpaap@yahoo.com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330" y="3274123"/>
            <a:ext cx="229679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Dallas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Diocesan </a:t>
            </a:r>
            <a:r>
              <a:rPr sz="1800" dirty="0">
                <a:latin typeface="Arial"/>
                <a:cs typeface="Arial"/>
              </a:rPr>
              <a:t>Chapter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know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u="sng" spc="-10" dirty="0">
                <a:solidFill>
                  <a:srgbClr val="6D919F"/>
                </a:solidFill>
                <a:uFill>
                  <a:solidFill>
                    <a:srgbClr val="6D919F"/>
                  </a:solidFill>
                </a:uFill>
                <a:latin typeface="Arial"/>
                <a:cs typeface="Arial"/>
                <a:hlinkClick r:id="rId6"/>
              </a:rPr>
              <a:t>admin@kofcdallas.org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7992" y="4098353"/>
            <a:ext cx="19932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9930" algn="l"/>
              </a:tabLst>
            </a:pPr>
            <a:r>
              <a:rPr sz="1800" u="sng" dirty="0">
                <a:solidFill>
                  <a:srgbClr val="6D919F"/>
                </a:solidFill>
                <a:uFill>
                  <a:solidFill>
                    <a:srgbClr val="00375F"/>
                  </a:solidFill>
                </a:uFill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81" y="5264810"/>
            <a:ext cx="1055135" cy="10340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5416" y="1083504"/>
            <a:ext cx="10260747" cy="471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68580" indent="-635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Starting</a:t>
            </a:r>
            <a:r>
              <a:rPr sz="2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new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fraternal</a:t>
            </a:r>
            <a:r>
              <a:rPr sz="2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year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(July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2775" baseline="25525" dirty="0">
                <a:solidFill>
                  <a:srgbClr val="212121"/>
                </a:solidFill>
                <a:latin typeface="Arial"/>
                <a:cs typeface="Arial"/>
              </a:rPr>
              <a:t>st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)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State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Per</a:t>
            </a:r>
            <a:r>
              <a:rPr sz="2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Capita</a:t>
            </a:r>
            <a:r>
              <a:rPr sz="2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Charity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statements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will</a:t>
            </a:r>
            <a:r>
              <a:rPr sz="2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mailed</a:t>
            </a:r>
            <a:r>
              <a:rPr sz="2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Arial"/>
                <a:cs typeface="Arial"/>
              </a:rPr>
              <a:t>past.</a:t>
            </a:r>
            <a:r>
              <a:rPr sz="2800" spc="-1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800" spc="-1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report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12121"/>
                </a:solidFill>
                <a:latin typeface="Arial"/>
                <a:cs typeface="Arial"/>
              </a:rPr>
              <a:t>from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State</a:t>
            </a:r>
            <a:r>
              <a:rPr sz="28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website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showing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amount</a:t>
            </a:r>
            <a:r>
              <a:rPr sz="2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owed</a:t>
            </a:r>
            <a:r>
              <a:rPr sz="2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will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need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8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pulled</a:t>
            </a:r>
            <a:r>
              <a:rPr sz="2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Arial"/>
                <a:cs typeface="Arial"/>
              </a:rPr>
              <a:t>by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each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Arial"/>
                <a:cs typeface="Arial"/>
              </a:rPr>
              <a:t>council.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 dirty="0">
              <a:latin typeface="Arial"/>
              <a:cs typeface="Arial"/>
            </a:endParaRPr>
          </a:p>
          <a:p>
            <a:pPr marL="75565" marR="154305" algn="just">
              <a:lnSpc>
                <a:spcPct val="100000"/>
              </a:lnSpc>
            </a:pP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State</a:t>
            </a:r>
            <a:r>
              <a:rPr sz="28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Per</a:t>
            </a:r>
            <a:r>
              <a:rPr sz="2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Capita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statements/report</a:t>
            </a:r>
            <a:r>
              <a:rPr sz="28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can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be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found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2800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tkofc.org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,</a:t>
            </a:r>
            <a:r>
              <a:rPr sz="2800" spc="-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12121"/>
                </a:solidFill>
                <a:latin typeface="Arial"/>
                <a:cs typeface="Arial"/>
              </a:rPr>
              <a:t>no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login/password</a:t>
            </a:r>
            <a:r>
              <a:rPr sz="2800" spc="-1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212121"/>
                </a:solidFill>
                <a:latin typeface="Arial"/>
                <a:cs typeface="Arial"/>
              </a:rPr>
              <a:t>needed</a:t>
            </a:r>
            <a:endParaRPr sz="2800" dirty="0">
              <a:latin typeface="Arial"/>
              <a:cs typeface="Arial"/>
            </a:endParaRPr>
          </a:p>
          <a:p>
            <a:pPr marL="76200" marR="3613150" indent="-635">
              <a:lnSpc>
                <a:spcPts val="6720"/>
              </a:lnSpc>
              <a:spcBef>
                <a:spcPts val="585"/>
              </a:spcBef>
            </a:pP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Methods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payment</a:t>
            </a:r>
            <a:r>
              <a:rPr sz="28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listed</a:t>
            </a:r>
            <a:r>
              <a:rPr sz="2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28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800" u="sng" spc="-10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latin typeface="Arial"/>
                <a:cs typeface="Arial"/>
              </a:rPr>
              <a:t>tkofc.org</a:t>
            </a:r>
            <a:r>
              <a:rPr sz="280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Due</a:t>
            </a:r>
            <a:r>
              <a:rPr sz="28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Dates</a:t>
            </a:r>
            <a:r>
              <a:rPr sz="28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r>
              <a:rPr sz="28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all</a:t>
            </a:r>
            <a:r>
              <a:rPr sz="28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will</a:t>
            </a:r>
            <a:r>
              <a:rPr sz="28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71717"/>
                </a:solidFill>
                <a:latin typeface="Arial"/>
                <a:cs typeface="Arial"/>
              </a:rPr>
              <a:t>not</a:t>
            </a:r>
            <a:r>
              <a:rPr sz="2800" spc="-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71717"/>
                </a:solidFill>
                <a:latin typeface="Arial"/>
                <a:cs typeface="Arial"/>
              </a:rPr>
              <a:t>change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183" rIns="0" bIns="0" rtlCol="0">
            <a:spAutoFit/>
          </a:bodyPr>
          <a:lstStyle/>
          <a:p>
            <a:pPr marL="425132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1717"/>
                </a:solidFill>
              </a:rPr>
              <a:t>SPECIAL</a:t>
            </a:r>
            <a:r>
              <a:rPr spc="-160" dirty="0">
                <a:solidFill>
                  <a:srgbClr val="171717"/>
                </a:solidFill>
              </a:rPr>
              <a:t> </a:t>
            </a:r>
            <a:r>
              <a:rPr spc="-10" dirty="0">
                <a:solidFill>
                  <a:srgbClr val="171717"/>
                </a:solidFill>
              </a:rPr>
              <a:t>NOTE: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8064" y="384175"/>
            <a:ext cx="9198864" cy="49103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4548" y="1718309"/>
            <a:ext cx="2431415" cy="25869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5"/>
              </a:spcBef>
            </a:pP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For</a:t>
            </a:r>
            <a:r>
              <a:rPr sz="2350" spc="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your</a:t>
            </a:r>
            <a:r>
              <a:rPr sz="2350" spc="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needs</a:t>
            </a:r>
            <a:r>
              <a:rPr sz="2350" spc="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50" dirty="0">
                <a:solidFill>
                  <a:srgbClr val="171717"/>
                </a:solidFill>
                <a:latin typeface="Arial"/>
                <a:cs typeface="Arial"/>
              </a:rPr>
              <a:t>a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link</a:t>
            </a:r>
            <a:r>
              <a:rPr sz="2350" spc="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reporting</a:t>
            </a:r>
            <a:r>
              <a:rPr sz="2350" spc="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form</a:t>
            </a:r>
            <a:r>
              <a:rPr sz="2350" spc="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20" dirty="0">
                <a:solidFill>
                  <a:srgbClr val="171717"/>
                </a:solidFill>
                <a:latin typeface="Arial"/>
                <a:cs typeface="Arial"/>
              </a:rPr>
              <a:t>will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be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posted</a:t>
            </a:r>
            <a:r>
              <a:rPr sz="2350" spc="7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350" spc="7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membership department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weekly</a:t>
            </a:r>
            <a:r>
              <a:rPr sz="2350" spc="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newsletter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5" y="320166"/>
            <a:ext cx="8193024" cy="49743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455" y="622617"/>
            <a:ext cx="3635375" cy="29527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350" spc="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purpose</a:t>
            </a:r>
            <a:r>
              <a:rPr sz="2350" spc="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r>
              <a:rPr sz="2350" spc="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350" spc="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171717"/>
                </a:solidFill>
                <a:latin typeface="Arial"/>
                <a:cs typeface="Arial"/>
              </a:rPr>
              <a:t>TSC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exemplification</a:t>
            </a:r>
            <a:r>
              <a:rPr sz="2350" spc="1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reporting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schedule</a:t>
            </a:r>
            <a:r>
              <a:rPr sz="2350" spc="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is</a:t>
            </a:r>
            <a:r>
              <a:rPr sz="2350" spc="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350" spc="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track</a:t>
            </a:r>
            <a:r>
              <a:rPr sz="2350" spc="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25" dirty="0">
                <a:solidFill>
                  <a:srgbClr val="171717"/>
                </a:solidFill>
                <a:latin typeface="Arial"/>
                <a:cs typeface="Arial"/>
              </a:rPr>
              <a:t>all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exemplifications</a:t>
            </a:r>
            <a:r>
              <a:rPr sz="2350" spc="2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across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Texas.</a:t>
            </a:r>
            <a:r>
              <a:rPr sz="2350" spc="10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Additionally,</a:t>
            </a:r>
            <a:r>
              <a:rPr sz="2350" spc="1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20" dirty="0">
                <a:solidFill>
                  <a:srgbClr val="171717"/>
                </a:solidFill>
                <a:latin typeface="Arial"/>
                <a:cs typeface="Arial"/>
              </a:rPr>
              <a:t>each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district</a:t>
            </a:r>
            <a:r>
              <a:rPr sz="2350" spc="8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needs</a:t>
            </a:r>
            <a:r>
              <a:rPr sz="2350" spc="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350" spc="7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reach </a:t>
            </a:r>
            <a:r>
              <a:rPr sz="2350" spc="-25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goal</a:t>
            </a:r>
            <a:r>
              <a:rPr sz="2350" spc="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of</a:t>
            </a:r>
            <a:r>
              <a:rPr sz="2350" spc="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one</a:t>
            </a:r>
            <a:r>
              <a:rPr sz="2350" spc="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exemplification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per</a:t>
            </a:r>
            <a:r>
              <a:rPr sz="2350" spc="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20" dirty="0">
                <a:solidFill>
                  <a:srgbClr val="171717"/>
                </a:solidFill>
                <a:latin typeface="Arial"/>
                <a:cs typeface="Arial"/>
              </a:rPr>
              <a:t>month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0351" y="5518784"/>
            <a:ext cx="458978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Please</a:t>
            </a:r>
            <a:r>
              <a:rPr sz="2350" spc="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fill</a:t>
            </a:r>
            <a:r>
              <a:rPr sz="2350" spc="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out</a:t>
            </a:r>
            <a:r>
              <a:rPr sz="2350" spc="6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350" spc="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form</a:t>
            </a:r>
            <a:r>
              <a:rPr sz="2350" spc="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completely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89460" cy="6859905"/>
            <a:chOff x="0" y="12"/>
            <a:chExt cx="1218946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6338375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24"/>
                  </a:lnTo>
                  <a:lnTo>
                    <a:pt x="12188952" y="6402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7B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8519" y="5167655"/>
              <a:ext cx="1170431" cy="1234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402400"/>
              <a:ext cx="12189460" cy="457834"/>
            </a:xfrm>
            <a:custGeom>
              <a:avLst/>
              <a:gdLst/>
              <a:ahLst/>
              <a:cxnLst/>
              <a:rect l="l" t="t" r="r" b="b"/>
              <a:pathLst>
                <a:path w="12189460" h="457834">
                  <a:moveTo>
                    <a:pt x="12188952" y="0"/>
                  </a:moveTo>
                  <a:lnTo>
                    <a:pt x="0" y="0"/>
                  </a:lnTo>
                  <a:lnTo>
                    <a:pt x="0" y="457314"/>
                  </a:lnTo>
                  <a:lnTo>
                    <a:pt x="12188952" y="45731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2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" y="5268264"/>
              <a:ext cx="1060704" cy="1033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0823" y="12"/>
              <a:ext cx="9098280" cy="6126467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4984369" y="3211067"/>
            <a:ext cx="381063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dirty="0">
                <a:solidFill>
                  <a:srgbClr val="171717"/>
                </a:solidFill>
              </a:rPr>
              <a:t>A</a:t>
            </a:r>
            <a:r>
              <a:rPr sz="2350" spc="20" dirty="0">
                <a:solidFill>
                  <a:srgbClr val="171717"/>
                </a:solidFill>
              </a:rPr>
              <a:t> </a:t>
            </a:r>
            <a:r>
              <a:rPr sz="2350" dirty="0">
                <a:solidFill>
                  <a:srgbClr val="171717"/>
                </a:solidFill>
              </a:rPr>
              <a:t>Diocese</a:t>
            </a:r>
            <a:r>
              <a:rPr sz="2350" spc="80" dirty="0">
                <a:solidFill>
                  <a:srgbClr val="171717"/>
                </a:solidFill>
              </a:rPr>
              <a:t> </a:t>
            </a:r>
            <a:r>
              <a:rPr sz="2350" dirty="0">
                <a:solidFill>
                  <a:srgbClr val="171717"/>
                </a:solidFill>
              </a:rPr>
              <a:t>must</a:t>
            </a:r>
            <a:r>
              <a:rPr sz="2350" spc="85" dirty="0">
                <a:solidFill>
                  <a:srgbClr val="171717"/>
                </a:solidFill>
              </a:rPr>
              <a:t> </a:t>
            </a:r>
            <a:r>
              <a:rPr sz="2350" dirty="0">
                <a:solidFill>
                  <a:srgbClr val="171717"/>
                </a:solidFill>
              </a:rPr>
              <a:t>be</a:t>
            </a:r>
            <a:r>
              <a:rPr sz="2350" spc="80" dirty="0">
                <a:solidFill>
                  <a:srgbClr val="171717"/>
                </a:solidFill>
              </a:rPr>
              <a:t> </a:t>
            </a:r>
            <a:r>
              <a:rPr sz="2350" spc="-10" dirty="0">
                <a:solidFill>
                  <a:srgbClr val="171717"/>
                </a:solidFill>
              </a:rPr>
              <a:t>selected</a:t>
            </a:r>
            <a:endParaRPr sz="2350"/>
          </a:p>
        </p:txBody>
      </p:sp>
      <p:sp>
        <p:nvSpPr>
          <p:cNvPr id="9" name="object 9"/>
          <p:cNvSpPr txBox="1"/>
          <p:nvPr/>
        </p:nvSpPr>
        <p:spPr>
          <a:xfrm>
            <a:off x="5546216" y="4358068"/>
            <a:ext cx="3154680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complete</a:t>
            </a:r>
            <a:r>
              <a:rPr sz="20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Diocesan</a:t>
            </a:r>
            <a:r>
              <a:rPr sz="20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listing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0"/>
              </a:lnSpc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is posted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live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form…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648" y="228650"/>
            <a:ext cx="8778240" cy="59161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4408" y="759142"/>
            <a:ext cx="7690104" cy="48828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67653" y="3232784"/>
            <a:ext cx="4423410" cy="755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Before</a:t>
            </a:r>
            <a:r>
              <a:rPr sz="2350" spc="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clicking</a:t>
            </a:r>
            <a:r>
              <a:rPr sz="2350" spc="10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350" spc="10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submit</a:t>
            </a:r>
            <a:r>
              <a:rPr sz="2350" spc="4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button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check</a:t>
            </a:r>
            <a:r>
              <a:rPr sz="2350" spc="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all</a:t>
            </a:r>
            <a:r>
              <a:rPr sz="2350" spc="7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your</a:t>
            </a:r>
            <a:r>
              <a:rPr sz="2350" spc="3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work</a:t>
            </a:r>
            <a:r>
              <a:rPr sz="2350" spc="6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171717"/>
                </a:solidFill>
                <a:latin typeface="Arial"/>
                <a:cs typeface="Arial"/>
              </a:rPr>
              <a:t>for</a:t>
            </a:r>
            <a:r>
              <a:rPr sz="2350" spc="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171717"/>
                </a:solidFill>
                <a:latin typeface="Arial"/>
                <a:cs typeface="Arial"/>
              </a:rPr>
              <a:t>accuracy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18036" y="3507168"/>
            <a:ext cx="974090" cy="397510"/>
            <a:chOff x="5118036" y="3507168"/>
            <a:chExt cx="974090" cy="397510"/>
          </a:xfrm>
        </p:grpSpPr>
        <p:sp>
          <p:nvSpPr>
            <p:cNvPr id="5" name="object 5"/>
            <p:cNvSpPr/>
            <p:nvPr/>
          </p:nvSpPr>
          <p:spPr>
            <a:xfrm>
              <a:off x="5125973" y="3515105"/>
              <a:ext cx="958215" cy="381635"/>
            </a:xfrm>
            <a:custGeom>
              <a:avLst/>
              <a:gdLst/>
              <a:ahLst/>
              <a:cxnLst/>
              <a:rect l="l" t="t" r="r" b="b"/>
              <a:pathLst>
                <a:path w="958214" h="381635">
                  <a:moveTo>
                    <a:pt x="930401" y="0"/>
                  </a:moveTo>
                  <a:lnTo>
                    <a:pt x="88900" y="227457"/>
                  </a:lnTo>
                  <a:lnTo>
                    <a:pt x="75056" y="176149"/>
                  </a:lnTo>
                  <a:lnTo>
                    <a:pt x="0" y="306705"/>
                  </a:lnTo>
                  <a:lnTo>
                    <a:pt x="130555" y="381635"/>
                  </a:lnTo>
                  <a:lnTo>
                    <a:pt x="116586" y="330200"/>
                  </a:lnTo>
                  <a:lnTo>
                    <a:pt x="958214" y="102870"/>
                  </a:lnTo>
                  <a:lnTo>
                    <a:pt x="93040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25973" y="3515105"/>
              <a:ext cx="958215" cy="381635"/>
            </a:xfrm>
            <a:custGeom>
              <a:avLst/>
              <a:gdLst/>
              <a:ahLst/>
              <a:cxnLst/>
              <a:rect l="l" t="t" r="r" b="b"/>
              <a:pathLst>
                <a:path w="958214" h="381635">
                  <a:moveTo>
                    <a:pt x="958214" y="102870"/>
                  </a:moveTo>
                  <a:lnTo>
                    <a:pt x="116586" y="330200"/>
                  </a:lnTo>
                  <a:lnTo>
                    <a:pt x="130555" y="381635"/>
                  </a:lnTo>
                  <a:lnTo>
                    <a:pt x="0" y="306705"/>
                  </a:lnTo>
                  <a:lnTo>
                    <a:pt x="75056" y="176149"/>
                  </a:lnTo>
                  <a:lnTo>
                    <a:pt x="88900" y="227457"/>
                  </a:lnTo>
                  <a:lnTo>
                    <a:pt x="930401" y="0"/>
                  </a:lnTo>
                  <a:lnTo>
                    <a:pt x="958214" y="102870"/>
                  </a:lnTo>
                  <a:close/>
                </a:path>
              </a:pathLst>
            </a:custGeom>
            <a:ln w="15875">
              <a:solidFill>
                <a:srgbClr val="5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6074" y="600900"/>
            <a:ext cx="2633345" cy="1249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10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Your</a:t>
            </a:r>
            <a:r>
              <a:rPr sz="20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completed</a:t>
            </a:r>
            <a:r>
              <a:rPr sz="2000" spc="-7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form</a:t>
            </a:r>
            <a:r>
              <a:rPr sz="20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sent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Exemplification Coordinator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074" y="2130488"/>
            <a:ext cx="2418715" cy="12490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14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Tony</a:t>
            </a:r>
            <a:r>
              <a:rPr sz="2000" spc="-9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will</a:t>
            </a:r>
            <a:r>
              <a:rPr sz="2000" spc="-3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then</a:t>
            </a:r>
            <a:r>
              <a:rPr sz="2000" spc="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review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post</a:t>
            </a:r>
            <a:r>
              <a:rPr sz="2000" spc="-5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form</a:t>
            </a:r>
            <a:r>
              <a:rPr sz="20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exemplification schedule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074" y="3650234"/>
            <a:ext cx="2430780" cy="12496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14"/>
              </a:spcBef>
            </a:pP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These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schedules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can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viewed</a:t>
            </a:r>
            <a:r>
              <a:rPr sz="2000" spc="-8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all</a:t>
            </a:r>
            <a:r>
              <a:rPr sz="2000" spc="-5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71717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171717"/>
                </a:solidFill>
                <a:latin typeface="Arial"/>
                <a:cs typeface="Arial"/>
              </a:rPr>
              <a:t>state</a:t>
            </a:r>
            <a:r>
              <a:rPr sz="2000" spc="-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</a:rPr>
              <a:t>website </a:t>
            </a:r>
            <a:r>
              <a:rPr sz="2000" spc="-10" dirty="0">
                <a:solidFill>
                  <a:srgbClr val="171717"/>
                </a:solidFill>
                <a:latin typeface="Arial"/>
                <a:cs typeface="Arial"/>
                <a:hlinkClick r:id="rId3"/>
              </a:rPr>
              <a:t>www.TKofC.org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67655"/>
            <a:ext cx="12189460" cy="1692275"/>
            <a:chOff x="0" y="5167655"/>
            <a:chExt cx="12189460" cy="1692275"/>
          </a:xfrm>
        </p:grpSpPr>
        <p:sp>
          <p:nvSpPr>
            <p:cNvPr id="3" name="object 3"/>
            <p:cNvSpPr/>
            <p:nvPr/>
          </p:nvSpPr>
          <p:spPr>
            <a:xfrm>
              <a:off x="0" y="6338379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20"/>
                  </a:lnTo>
                  <a:lnTo>
                    <a:pt x="12188952" y="6402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F7B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4511" y="5167655"/>
              <a:ext cx="1234440" cy="1234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402400"/>
              <a:ext cx="12189460" cy="457834"/>
            </a:xfrm>
            <a:custGeom>
              <a:avLst/>
              <a:gdLst/>
              <a:ahLst/>
              <a:cxnLst/>
              <a:rect l="l" t="t" r="r" b="b"/>
              <a:pathLst>
                <a:path w="12189460" h="457834">
                  <a:moveTo>
                    <a:pt x="12188952" y="0"/>
                  </a:moveTo>
                  <a:lnTo>
                    <a:pt x="0" y="0"/>
                  </a:lnTo>
                  <a:lnTo>
                    <a:pt x="0" y="457314"/>
                  </a:lnTo>
                  <a:lnTo>
                    <a:pt x="12188952" y="457314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2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996937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4">
                <a:moveTo>
                  <a:pt x="12188952" y="0"/>
                </a:moveTo>
                <a:lnTo>
                  <a:pt x="0" y="0"/>
                </a:lnTo>
                <a:lnTo>
                  <a:pt x="0" y="64020"/>
                </a:lnTo>
                <a:lnTo>
                  <a:pt x="12188952" y="6402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7B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" y="5268264"/>
            <a:ext cx="1060704" cy="1033271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8697" rIns="0" bIns="0" rtlCol="0">
            <a:spAutoFit/>
          </a:bodyPr>
          <a:lstStyle/>
          <a:p>
            <a:pPr marL="4368165">
              <a:lnSpc>
                <a:spcPct val="100000"/>
              </a:lnSpc>
              <a:spcBef>
                <a:spcPts val="105"/>
              </a:spcBef>
            </a:pPr>
            <a:r>
              <a:rPr dirty="0"/>
              <a:t>Special</a:t>
            </a:r>
            <a:r>
              <a:rPr spc="-25" dirty="0"/>
              <a:t> </a:t>
            </a:r>
            <a:r>
              <a:rPr spc="-20" dirty="0"/>
              <a:t>Notes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/>
              <a:t>If</a:t>
            </a:r>
            <a:r>
              <a:rPr spc="-80" dirty="0"/>
              <a:t> </a:t>
            </a:r>
            <a:r>
              <a:rPr dirty="0"/>
              <a:t>you are</a:t>
            </a:r>
            <a:r>
              <a:rPr spc="-70" dirty="0"/>
              <a:t> </a:t>
            </a:r>
            <a:r>
              <a:rPr dirty="0"/>
              <a:t>unsure</a:t>
            </a:r>
            <a:r>
              <a:rPr spc="-7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problems</a:t>
            </a:r>
            <a:r>
              <a:rPr spc="-55" dirty="0"/>
              <a:t> </a:t>
            </a:r>
            <a:r>
              <a:rPr dirty="0"/>
              <a:t>like</a:t>
            </a:r>
            <a:r>
              <a:rPr spc="-6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mistake</a:t>
            </a:r>
            <a:r>
              <a:rPr spc="-5" dirty="0"/>
              <a:t> </a:t>
            </a:r>
            <a:r>
              <a:rPr dirty="0"/>
              <a:t>in the</a:t>
            </a:r>
            <a:r>
              <a:rPr spc="-5" dirty="0"/>
              <a:t> </a:t>
            </a:r>
            <a:r>
              <a:rPr spc="-20" dirty="0"/>
              <a:t>form</a:t>
            </a:r>
          </a:p>
          <a:p>
            <a:pPr marL="297815" indent="-285115">
              <a:lnSpc>
                <a:spcPts val="3340"/>
              </a:lnSpc>
              <a:spcBef>
                <a:spcPts val="965"/>
              </a:spcBef>
              <a:buChar char="•"/>
              <a:tabLst>
                <a:tab pos="297815" algn="l"/>
              </a:tabLst>
            </a:pPr>
            <a:r>
              <a:rPr dirty="0"/>
              <a:t>Or</a:t>
            </a:r>
            <a:r>
              <a:rPr spc="-5" dirty="0"/>
              <a:t> </a:t>
            </a:r>
            <a:r>
              <a:rPr dirty="0"/>
              <a:t>part</a:t>
            </a:r>
            <a:r>
              <a:rPr spc="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entry</a:t>
            </a:r>
            <a:r>
              <a:rPr spc="-40" dirty="0"/>
              <a:t> </a:t>
            </a:r>
            <a:r>
              <a:rPr spc="-10" dirty="0"/>
              <a:t>changed</a:t>
            </a:r>
          </a:p>
          <a:p>
            <a:pPr marL="297815" indent="-285115">
              <a:lnSpc>
                <a:spcPts val="3340"/>
              </a:lnSpc>
              <a:buChar char="•"/>
              <a:tabLst>
                <a:tab pos="297815" algn="l"/>
              </a:tabLst>
            </a:pPr>
            <a:r>
              <a:rPr dirty="0"/>
              <a:t>Or</a:t>
            </a:r>
            <a:r>
              <a:rPr spc="-10" dirty="0"/>
              <a:t> </a:t>
            </a:r>
            <a:r>
              <a:rPr dirty="0"/>
              <a:t>your</a:t>
            </a:r>
            <a:r>
              <a:rPr spc="-5" dirty="0"/>
              <a:t> </a:t>
            </a:r>
            <a:r>
              <a:rPr dirty="0"/>
              <a:t>CUF</a:t>
            </a:r>
            <a:r>
              <a:rPr spc="-70" dirty="0"/>
              <a:t> </a:t>
            </a:r>
            <a:r>
              <a:rPr dirty="0"/>
              <a:t>was</a:t>
            </a:r>
            <a:r>
              <a:rPr spc="-45" dirty="0"/>
              <a:t> </a:t>
            </a:r>
            <a:r>
              <a:rPr spc="-10" dirty="0"/>
              <a:t>postponed</a:t>
            </a:r>
          </a:p>
          <a:p>
            <a:pPr marL="297815" indent="-285115">
              <a:lnSpc>
                <a:spcPct val="100000"/>
              </a:lnSpc>
              <a:spcBef>
                <a:spcPts val="30"/>
              </a:spcBef>
              <a:buChar char="•"/>
              <a:tabLst>
                <a:tab pos="297815" algn="l"/>
              </a:tabLst>
            </a:pPr>
            <a:r>
              <a:rPr dirty="0"/>
              <a:t>Or</a:t>
            </a:r>
            <a:r>
              <a:rPr spc="-10" dirty="0"/>
              <a:t> </a:t>
            </a:r>
            <a:r>
              <a:rPr dirty="0"/>
              <a:t>your</a:t>
            </a:r>
            <a:r>
              <a:rPr spc="-5" dirty="0"/>
              <a:t> </a:t>
            </a:r>
            <a:r>
              <a:rPr dirty="0"/>
              <a:t>CUF</a:t>
            </a:r>
            <a:r>
              <a:rPr spc="-70" dirty="0"/>
              <a:t> </a:t>
            </a:r>
            <a:r>
              <a:rPr dirty="0"/>
              <a:t>was</a:t>
            </a:r>
            <a:r>
              <a:rPr spc="-45" dirty="0"/>
              <a:t> </a:t>
            </a:r>
            <a:r>
              <a:rPr spc="-10" dirty="0"/>
              <a:t>cancelled</a:t>
            </a:r>
          </a:p>
          <a:p>
            <a:pPr marL="297815" indent="-285115">
              <a:lnSpc>
                <a:spcPct val="100000"/>
              </a:lnSpc>
              <a:spcBef>
                <a:spcPts val="30"/>
              </a:spcBef>
              <a:buChar char="•"/>
              <a:tabLst>
                <a:tab pos="297815" algn="l"/>
              </a:tabLst>
            </a:pPr>
            <a:r>
              <a:rPr dirty="0"/>
              <a:t>Or</a:t>
            </a:r>
            <a:r>
              <a:rPr spc="-35" dirty="0"/>
              <a:t> </a:t>
            </a:r>
            <a:r>
              <a:rPr dirty="0"/>
              <a:t>any</a:t>
            </a:r>
            <a:r>
              <a:rPr spc="10" dirty="0"/>
              <a:t> </a:t>
            </a:r>
            <a:r>
              <a:rPr dirty="0"/>
              <a:t>other</a:t>
            </a:r>
            <a:r>
              <a:rPr spc="-25" dirty="0"/>
              <a:t> </a:t>
            </a:r>
            <a:r>
              <a:rPr dirty="0"/>
              <a:t>problems</a:t>
            </a:r>
            <a:r>
              <a:rPr spc="-60" dirty="0"/>
              <a:t> </a:t>
            </a:r>
            <a:r>
              <a:rPr dirty="0"/>
              <a:t>not</a:t>
            </a:r>
            <a:r>
              <a:rPr spc="-80" dirty="0"/>
              <a:t> </a:t>
            </a:r>
            <a:r>
              <a:rPr spc="-10" dirty="0"/>
              <a:t>described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pc="-10" dirty="0"/>
          </a:p>
          <a:p>
            <a:pPr marL="804545">
              <a:lnSpc>
                <a:spcPct val="100000"/>
              </a:lnSpc>
            </a:pPr>
            <a:r>
              <a:rPr sz="2350" dirty="0"/>
              <a:t>Send</a:t>
            </a:r>
            <a:r>
              <a:rPr sz="2350" spc="75" dirty="0"/>
              <a:t> </a:t>
            </a:r>
            <a:r>
              <a:rPr sz="2350" dirty="0"/>
              <a:t>an email</a:t>
            </a:r>
            <a:r>
              <a:rPr sz="2350" spc="80" dirty="0"/>
              <a:t> </a:t>
            </a:r>
            <a:r>
              <a:rPr sz="2350" dirty="0"/>
              <a:t>to</a:t>
            </a:r>
            <a:r>
              <a:rPr sz="2350" spc="5" dirty="0"/>
              <a:t> </a:t>
            </a:r>
            <a:r>
              <a:rPr sz="2350" dirty="0"/>
              <a:t>Tony</a:t>
            </a:r>
            <a:r>
              <a:rPr sz="2350" spc="60" dirty="0"/>
              <a:t> </a:t>
            </a:r>
            <a:r>
              <a:rPr sz="2350" dirty="0"/>
              <a:t>Scarpa</a:t>
            </a:r>
            <a:r>
              <a:rPr sz="2350" spc="75" dirty="0"/>
              <a:t> </a:t>
            </a:r>
            <a:r>
              <a:rPr sz="2350" dirty="0"/>
              <a:t>at</a:t>
            </a:r>
            <a:r>
              <a:rPr sz="2350" spc="130" dirty="0"/>
              <a:t> </a:t>
            </a:r>
            <a:r>
              <a:rPr sz="2350" u="sng" spc="-10" dirty="0">
                <a:uFill>
                  <a:solidFill>
                    <a:srgbClr val="161616"/>
                  </a:solidFill>
                </a:uFill>
                <a:hlinkClick r:id="rId4"/>
              </a:rPr>
              <a:t>scarpaap@yahoo.com</a:t>
            </a:r>
            <a:endParaRPr sz="2350"/>
          </a:p>
          <a:p>
            <a:pPr marL="804545">
              <a:lnSpc>
                <a:spcPct val="100000"/>
              </a:lnSpc>
              <a:spcBef>
                <a:spcPts val="50"/>
              </a:spcBef>
            </a:pPr>
            <a:r>
              <a:rPr sz="2350" dirty="0"/>
              <a:t>Subject</a:t>
            </a:r>
            <a:r>
              <a:rPr sz="2350" spc="25" dirty="0"/>
              <a:t> </a:t>
            </a:r>
            <a:r>
              <a:rPr sz="2350" dirty="0"/>
              <a:t>line</a:t>
            </a:r>
            <a:r>
              <a:rPr sz="2350" spc="90" dirty="0"/>
              <a:t> </a:t>
            </a:r>
            <a:r>
              <a:rPr sz="2350" dirty="0"/>
              <a:t>should</a:t>
            </a:r>
            <a:r>
              <a:rPr sz="2350" spc="10" dirty="0"/>
              <a:t> </a:t>
            </a:r>
            <a:r>
              <a:rPr sz="2350" dirty="0"/>
              <a:t>read</a:t>
            </a:r>
            <a:r>
              <a:rPr sz="2350" spc="10" dirty="0"/>
              <a:t> </a:t>
            </a:r>
            <a:r>
              <a:rPr sz="2350" dirty="0"/>
              <a:t>“</a:t>
            </a:r>
            <a:r>
              <a:rPr dirty="0"/>
              <a:t>Change</a:t>
            </a:r>
            <a:r>
              <a:rPr spc="5" dirty="0"/>
              <a:t> </a:t>
            </a:r>
            <a:r>
              <a:rPr dirty="0"/>
              <a:t>request</a:t>
            </a:r>
            <a:r>
              <a:rPr spc="50" dirty="0"/>
              <a:t> </a:t>
            </a:r>
            <a:r>
              <a:rPr dirty="0"/>
              <a:t>–</a:t>
            </a:r>
            <a:r>
              <a:rPr spc="50" dirty="0"/>
              <a:t> </a:t>
            </a:r>
            <a:r>
              <a:rPr spc="-10" dirty="0"/>
              <a:t>exemplification</a:t>
            </a:r>
            <a:r>
              <a:rPr sz="2350" spc="-10" dirty="0"/>
              <a:t>”</a:t>
            </a:r>
            <a:endParaRPr sz="23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E6887-3AD5-544B-35DA-122F2FA25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9261F-7ED9-C957-A95E-8D7E00E687AF}"/>
              </a:ext>
            </a:extLst>
          </p:cNvPr>
          <p:cNvSpPr txBox="1"/>
          <p:nvPr/>
        </p:nvSpPr>
        <p:spPr>
          <a:xfrm>
            <a:off x="2362200" y="534472"/>
            <a:ext cx="6096000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rgbClr val="0B3777"/>
              </a:buClr>
              <a:buSzPts val="4000"/>
            </a:pPr>
            <a:r>
              <a:rPr lang="en-US" sz="2800" b="1" dirty="0">
                <a:solidFill>
                  <a:schemeClr val="accent2"/>
                </a:solidFill>
              </a:rPr>
              <a:t>2025-26 Dallas Diocese</a:t>
            </a:r>
            <a:endParaRPr lang="en-US" sz="2800" b="0" i="0" u="none" strike="noStrike" cap="none" dirty="0">
              <a:solidFill>
                <a:srgbClr val="0B3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3B9C2-A8A1-FA9B-9C61-828E966577DF}"/>
              </a:ext>
            </a:extLst>
          </p:cNvPr>
          <p:cNvSpPr txBox="1"/>
          <p:nvPr/>
        </p:nvSpPr>
        <p:spPr>
          <a:xfrm>
            <a:off x="1066800" y="1295400"/>
            <a:ext cx="8297785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rgbClr val="0B3777"/>
              </a:buClr>
              <a:buSzPts val="4000"/>
            </a:pPr>
            <a:r>
              <a:rPr lang="en-US" sz="2800" b="1" dirty="0">
                <a:solidFill>
                  <a:schemeClr val="accent2"/>
                </a:solidFill>
                <a:ea typeface="Arial"/>
                <a:cs typeface="Arial"/>
                <a:sym typeface="Arial"/>
              </a:rPr>
              <a:t>Short term Priorities</a:t>
            </a:r>
            <a:endParaRPr lang="en-US" sz="2800" dirty="0">
              <a:solidFill>
                <a:srgbClr val="0B3777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F08BB-5AB6-455B-3FA9-BD28C4C3074B}"/>
              </a:ext>
            </a:extLst>
          </p:cNvPr>
          <p:cNvSpPr txBox="1"/>
          <p:nvPr/>
        </p:nvSpPr>
        <p:spPr>
          <a:xfrm>
            <a:off x="1447800" y="1981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Complete the annual council audit by 8/15/2026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Pay State Charities and State per Capita by 8/30/2026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DD - District Deputies submit Form 944 by 8/30/2026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 of C Safe Environment completion by 9/28/2026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DD - Schedule ONE CUF per district starting in July 2026</a:t>
            </a:r>
          </a:p>
        </p:txBody>
      </p:sp>
    </p:spTree>
    <p:extLst>
      <p:ext uri="{BB962C8B-B14F-4D97-AF65-F5344CB8AC3E}">
        <p14:creationId xmlns:p14="http://schemas.microsoft.com/office/powerpoint/2010/main" val="50626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2690"/>
            <a:ext cx="12191999" cy="527993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41673" y="23877"/>
            <a:ext cx="102381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5751830" algn="l"/>
              </a:tabLst>
            </a:pPr>
            <a:r>
              <a:rPr sz="2800" dirty="0">
                <a:solidFill>
                  <a:srgbClr val="171717"/>
                </a:solidFill>
              </a:rPr>
              <a:t>At</a:t>
            </a:r>
            <a:r>
              <a:rPr sz="2800" spc="-7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the</a:t>
            </a:r>
            <a:r>
              <a:rPr sz="2800" spc="-5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State</a:t>
            </a:r>
            <a:r>
              <a:rPr sz="2800" spc="-6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website</a:t>
            </a:r>
            <a:r>
              <a:rPr sz="2800" spc="-40" dirty="0">
                <a:solidFill>
                  <a:srgbClr val="171717"/>
                </a:solidFill>
              </a:rPr>
              <a:t> </a:t>
            </a:r>
            <a:r>
              <a:rPr sz="2800" spc="-10" dirty="0">
                <a:solidFill>
                  <a:srgbClr val="171717"/>
                </a:solidFill>
              </a:rPr>
              <a:t>(</a:t>
            </a:r>
            <a:r>
              <a:rPr sz="2800" u="sng" spc="-10" dirty="0">
                <a:solidFill>
                  <a:srgbClr val="171717"/>
                </a:solidFill>
                <a:uFill>
                  <a:solidFill>
                    <a:srgbClr val="171717"/>
                  </a:solidFill>
                </a:uFill>
                <a:hlinkClick r:id="rId3"/>
              </a:rPr>
              <a:t>www.TKofC.org</a:t>
            </a:r>
            <a:r>
              <a:rPr sz="2800" spc="-10" dirty="0">
                <a:solidFill>
                  <a:srgbClr val="171717"/>
                </a:solidFill>
              </a:rPr>
              <a:t>)</a:t>
            </a:r>
            <a:r>
              <a:rPr sz="2800" spc="-2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proceed</a:t>
            </a:r>
            <a:r>
              <a:rPr sz="2800" spc="-5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to</a:t>
            </a:r>
            <a:r>
              <a:rPr sz="2800" spc="-5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the</a:t>
            </a:r>
            <a:r>
              <a:rPr sz="2800" spc="-6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blue</a:t>
            </a:r>
            <a:r>
              <a:rPr sz="2800" spc="-40" dirty="0">
                <a:solidFill>
                  <a:srgbClr val="171717"/>
                </a:solidFill>
              </a:rPr>
              <a:t> </a:t>
            </a:r>
            <a:r>
              <a:rPr sz="2800" spc="-10" dirty="0">
                <a:solidFill>
                  <a:srgbClr val="171717"/>
                </a:solidFill>
              </a:rPr>
              <a:t>ribbon </a:t>
            </a:r>
            <a:r>
              <a:rPr sz="2800" dirty="0">
                <a:solidFill>
                  <a:srgbClr val="171717"/>
                </a:solidFill>
              </a:rPr>
              <a:t>at</a:t>
            </a:r>
            <a:r>
              <a:rPr sz="2800" spc="-5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the</a:t>
            </a:r>
            <a:r>
              <a:rPr sz="2800" spc="-3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bottom</a:t>
            </a:r>
            <a:r>
              <a:rPr sz="2800" spc="-3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of</a:t>
            </a:r>
            <a:r>
              <a:rPr sz="2800" spc="-30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the</a:t>
            </a:r>
            <a:r>
              <a:rPr sz="2800" spc="-4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home</a:t>
            </a:r>
            <a:r>
              <a:rPr sz="2800" spc="-20" dirty="0">
                <a:solidFill>
                  <a:srgbClr val="171717"/>
                </a:solidFill>
              </a:rPr>
              <a:t> </a:t>
            </a:r>
            <a:r>
              <a:rPr sz="2800" spc="-10" dirty="0">
                <a:solidFill>
                  <a:srgbClr val="171717"/>
                </a:solidFill>
              </a:rPr>
              <a:t>page.</a:t>
            </a:r>
            <a:r>
              <a:rPr sz="2800" dirty="0">
                <a:solidFill>
                  <a:srgbClr val="171717"/>
                </a:solidFill>
              </a:rPr>
              <a:t>	Click</a:t>
            </a:r>
            <a:r>
              <a:rPr sz="2800" spc="-75" dirty="0">
                <a:solidFill>
                  <a:srgbClr val="171717"/>
                </a:solidFill>
              </a:rPr>
              <a:t> </a:t>
            </a:r>
            <a:r>
              <a:rPr sz="2800" dirty="0">
                <a:solidFill>
                  <a:srgbClr val="171717"/>
                </a:solidFill>
              </a:rPr>
              <a:t>Council</a:t>
            </a:r>
            <a:r>
              <a:rPr sz="2800" spc="-55" dirty="0">
                <a:solidFill>
                  <a:srgbClr val="171717"/>
                </a:solidFill>
              </a:rPr>
              <a:t> </a:t>
            </a:r>
            <a:r>
              <a:rPr sz="2800" spc="-10" dirty="0">
                <a:solidFill>
                  <a:srgbClr val="171717"/>
                </a:solidFill>
              </a:rPr>
              <a:t>Reports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6523"/>
            <a:ext cx="12191998" cy="527662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803" rIns="0" bIns="0" rtlCol="0">
            <a:spAutoFit/>
          </a:bodyPr>
          <a:lstStyle/>
          <a:p>
            <a:pPr marL="188404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71717"/>
                </a:solidFill>
              </a:rPr>
              <a:t>On</a:t>
            </a:r>
            <a:r>
              <a:rPr sz="3200" spc="-40" dirty="0">
                <a:solidFill>
                  <a:srgbClr val="171717"/>
                </a:solidFill>
              </a:rPr>
              <a:t> </a:t>
            </a:r>
            <a:r>
              <a:rPr sz="3200" dirty="0">
                <a:solidFill>
                  <a:srgbClr val="171717"/>
                </a:solidFill>
              </a:rPr>
              <a:t>this</a:t>
            </a:r>
            <a:r>
              <a:rPr sz="3200" spc="-20" dirty="0">
                <a:solidFill>
                  <a:srgbClr val="171717"/>
                </a:solidFill>
              </a:rPr>
              <a:t> </a:t>
            </a:r>
            <a:r>
              <a:rPr sz="3200" dirty="0">
                <a:solidFill>
                  <a:srgbClr val="171717"/>
                </a:solidFill>
              </a:rPr>
              <a:t>page</a:t>
            </a:r>
            <a:r>
              <a:rPr sz="3200" spc="-40" dirty="0">
                <a:solidFill>
                  <a:srgbClr val="171717"/>
                </a:solidFill>
              </a:rPr>
              <a:t> </a:t>
            </a:r>
            <a:r>
              <a:rPr sz="3200" dirty="0">
                <a:solidFill>
                  <a:srgbClr val="171717"/>
                </a:solidFill>
              </a:rPr>
              <a:t>click</a:t>
            </a:r>
            <a:r>
              <a:rPr sz="3200" spc="-30" dirty="0">
                <a:solidFill>
                  <a:srgbClr val="171717"/>
                </a:solidFill>
              </a:rPr>
              <a:t> </a:t>
            </a:r>
            <a:r>
              <a:rPr sz="3200" dirty="0">
                <a:solidFill>
                  <a:srgbClr val="171717"/>
                </a:solidFill>
              </a:rPr>
              <a:t>the</a:t>
            </a:r>
            <a:r>
              <a:rPr sz="3200" spc="-25" dirty="0">
                <a:solidFill>
                  <a:srgbClr val="171717"/>
                </a:solidFill>
              </a:rPr>
              <a:t> </a:t>
            </a:r>
            <a:r>
              <a:rPr sz="3200" dirty="0">
                <a:solidFill>
                  <a:srgbClr val="171717"/>
                </a:solidFill>
              </a:rPr>
              <a:t>“view</a:t>
            </a:r>
            <a:r>
              <a:rPr sz="3200" spc="-35" dirty="0">
                <a:solidFill>
                  <a:srgbClr val="171717"/>
                </a:solidFill>
              </a:rPr>
              <a:t> </a:t>
            </a:r>
            <a:r>
              <a:rPr sz="3200" dirty="0">
                <a:solidFill>
                  <a:srgbClr val="171717"/>
                </a:solidFill>
              </a:rPr>
              <a:t>report”</a:t>
            </a:r>
            <a:r>
              <a:rPr sz="3200" spc="-45" dirty="0">
                <a:solidFill>
                  <a:srgbClr val="171717"/>
                </a:solidFill>
              </a:rPr>
              <a:t> </a:t>
            </a:r>
            <a:r>
              <a:rPr sz="3200" spc="-25" dirty="0">
                <a:solidFill>
                  <a:srgbClr val="171717"/>
                </a:solidFill>
              </a:rPr>
              <a:t>tab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24" y="1120305"/>
            <a:ext cx="11973254" cy="5146022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2139" marR="5080" indent="-18700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1717"/>
                </a:solidFill>
              </a:rPr>
              <a:t>In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report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scroll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down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to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correct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council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to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obtain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amount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owed.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If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a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payment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spc="-25" dirty="0">
                <a:solidFill>
                  <a:srgbClr val="171717"/>
                </a:solidFill>
              </a:rPr>
              <a:t>has </a:t>
            </a:r>
            <a:r>
              <a:rPr sz="2400" dirty="0">
                <a:solidFill>
                  <a:srgbClr val="171717"/>
                </a:solidFill>
              </a:rPr>
              <a:t>been</a:t>
            </a:r>
            <a:r>
              <a:rPr sz="2400" spc="-5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made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report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will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show</a:t>
            </a:r>
            <a:r>
              <a:rPr sz="2400" spc="-5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check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number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and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spc="-20" dirty="0">
                <a:solidFill>
                  <a:srgbClr val="171717"/>
                </a:solidFill>
              </a:rPr>
              <a:t>date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09" y="1134315"/>
            <a:ext cx="11962498" cy="422298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077" rIns="0" bIns="0" rtlCol="0">
            <a:spAutoFit/>
          </a:bodyPr>
          <a:lstStyle/>
          <a:p>
            <a:pPr marL="37884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1717"/>
                </a:solidFill>
              </a:rPr>
              <a:t>Payment</a:t>
            </a:r>
            <a:r>
              <a:rPr spc="-45" dirty="0">
                <a:solidFill>
                  <a:srgbClr val="171717"/>
                </a:solidFill>
              </a:rPr>
              <a:t> </a:t>
            </a:r>
            <a:r>
              <a:rPr spc="-10" dirty="0">
                <a:solidFill>
                  <a:srgbClr val="171717"/>
                </a:solidFill>
              </a:rPr>
              <a:t>Methods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81" y="1169025"/>
            <a:ext cx="10973435" cy="5130165"/>
            <a:chOff x="50281" y="1169025"/>
            <a:chExt cx="10973435" cy="5130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402" y="1169025"/>
              <a:ext cx="10288790" cy="43568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1659" y="1763268"/>
              <a:ext cx="1447799" cy="12146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26109" y="1914556"/>
              <a:ext cx="1228725" cy="995680"/>
            </a:xfrm>
            <a:custGeom>
              <a:avLst/>
              <a:gdLst/>
              <a:ahLst/>
              <a:cxnLst/>
              <a:rect l="l" t="t" r="r" b="b"/>
              <a:pathLst>
                <a:path w="1228725" h="995680">
                  <a:moveTo>
                    <a:pt x="1228356" y="9953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26112" y="1914556"/>
              <a:ext cx="87630" cy="82550"/>
            </a:xfrm>
            <a:custGeom>
              <a:avLst/>
              <a:gdLst/>
              <a:ahLst/>
              <a:cxnLst/>
              <a:rect l="l" t="t" r="r" b="b"/>
              <a:pathLst>
                <a:path w="87629" h="82550">
                  <a:moveTo>
                    <a:pt x="31216" y="82511"/>
                  </a:moveTo>
                  <a:lnTo>
                    <a:pt x="0" y="0"/>
                  </a:lnTo>
                  <a:lnTo>
                    <a:pt x="87185" y="13449"/>
                  </a:lnTo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860219" y="104599"/>
            <a:ext cx="10465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715" marR="5080" indent="-8826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1717"/>
                </a:solidFill>
              </a:rPr>
              <a:t>Proceed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back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to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second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page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of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website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and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under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per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capita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spc="-20" dirty="0">
                <a:solidFill>
                  <a:srgbClr val="171717"/>
                </a:solidFill>
              </a:rPr>
              <a:t>link </a:t>
            </a:r>
            <a:r>
              <a:rPr sz="2400" dirty="0">
                <a:solidFill>
                  <a:srgbClr val="171717"/>
                </a:solidFill>
              </a:rPr>
              <a:t>there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is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State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Charities</a:t>
            </a:r>
            <a:r>
              <a:rPr sz="2400" spc="-2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link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and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info.</a:t>
            </a:r>
            <a:r>
              <a:rPr sz="2400" spc="-3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Click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on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charity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spc="-10" dirty="0">
                <a:solidFill>
                  <a:srgbClr val="171717"/>
                </a:solidFill>
              </a:rPr>
              <a:t>link.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224" y="1108037"/>
            <a:ext cx="10009983" cy="473111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41212" y="98551"/>
            <a:ext cx="9819640" cy="8058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171717"/>
                </a:solidFill>
              </a:rPr>
              <a:t>In</a:t>
            </a:r>
            <a:r>
              <a:rPr sz="2400" spc="-6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report</a:t>
            </a:r>
            <a:r>
              <a:rPr sz="2400" spc="-5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scroll</a:t>
            </a:r>
            <a:r>
              <a:rPr sz="2400" spc="-3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down</a:t>
            </a:r>
            <a:r>
              <a:rPr sz="2400" spc="-2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to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find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your</a:t>
            </a:r>
            <a:r>
              <a:rPr sz="2400" spc="-5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council</a:t>
            </a:r>
            <a:r>
              <a:rPr sz="2400" spc="-2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and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amount</a:t>
            </a:r>
            <a:r>
              <a:rPr sz="2400" spc="-3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that</a:t>
            </a:r>
            <a:r>
              <a:rPr sz="2400" spc="-5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is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spc="-20" dirty="0">
                <a:solidFill>
                  <a:srgbClr val="171717"/>
                </a:solidFill>
              </a:rPr>
              <a:t>owed</a:t>
            </a:r>
            <a:endParaRPr sz="2400"/>
          </a:p>
          <a:p>
            <a:pPr marR="331470" algn="ctr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solidFill>
                  <a:srgbClr val="171717"/>
                </a:solidFill>
              </a:rPr>
              <a:t>…and</a:t>
            </a:r>
            <a:r>
              <a:rPr sz="2400" spc="-3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mail</a:t>
            </a:r>
            <a:r>
              <a:rPr sz="2400" spc="-4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in</a:t>
            </a:r>
            <a:r>
              <a:rPr sz="2400" spc="-3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45" dirty="0">
                <a:solidFill>
                  <a:srgbClr val="171717"/>
                </a:solidFill>
              </a:rPr>
              <a:t> </a:t>
            </a:r>
            <a:r>
              <a:rPr sz="2400" spc="-10" dirty="0">
                <a:solidFill>
                  <a:srgbClr val="171717"/>
                </a:solidFill>
              </a:rPr>
              <a:t>payments.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8720"/>
            <a:ext cx="12063730" cy="5110480"/>
            <a:chOff x="0" y="1188720"/>
            <a:chExt cx="12063730" cy="5110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8720"/>
              <a:ext cx="12063437" cy="4147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2704" y="2263139"/>
              <a:ext cx="3378707" cy="1036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44935" y="2296758"/>
              <a:ext cx="3286760" cy="0"/>
            </a:xfrm>
            <a:custGeom>
              <a:avLst/>
              <a:gdLst/>
              <a:ahLst/>
              <a:cxnLst/>
              <a:rect l="l" t="t" r="r" b="b"/>
              <a:pathLst>
                <a:path w="3286760">
                  <a:moveTo>
                    <a:pt x="0" y="0"/>
                  </a:moveTo>
                  <a:lnTo>
                    <a:pt x="3286467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20" y="5006340"/>
              <a:ext cx="3880103" cy="103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06531" y="5039958"/>
              <a:ext cx="3787140" cy="0"/>
            </a:xfrm>
            <a:custGeom>
              <a:avLst/>
              <a:gdLst/>
              <a:ahLst/>
              <a:cxnLst/>
              <a:rect l="l" t="t" r="r" b="b"/>
              <a:pathLst>
                <a:path w="3787140">
                  <a:moveTo>
                    <a:pt x="0" y="0"/>
                  </a:moveTo>
                  <a:lnTo>
                    <a:pt x="3786695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641569" y="25400"/>
            <a:ext cx="10182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71717"/>
                </a:solidFill>
              </a:rPr>
              <a:t>NOTE: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171717"/>
                </a:solidFill>
              </a:rPr>
              <a:t>This</a:t>
            </a:r>
            <a:r>
              <a:rPr sz="2400" spc="-7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payment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method</a:t>
            </a:r>
            <a:r>
              <a:rPr sz="2400" spc="-7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is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different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than</a:t>
            </a:r>
            <a:r>
              <a:rPr sz="2400" spc="-8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the</a:t>
            </a:r>
            <a:r>
              <a:rPr sz="2400" spc="-70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Per</a:t>
            </a:r>
            <a:r>
              <a:rPr sz="2400" spc="-8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Captia.</a:t>
            </a:r>
            <a:r>
              <a:rPr sz="2400" spc="-100" dirty="0">
                <a:solidFill>
                  <a:srgbClr val="171717"/>
                </a:solidFill>
              </a:rPr>
              <a:t> </a:t>
            </a:r>
            <a:r>
              <a:rPr sz="2400" spc="-10" dirty="0">
                <a:solidFill>
                  <a:srgbClr val="171717"/>
                </a:solidFill>
              </a:rPr>
              <a:t>Two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checks</a:t>
            </a:r>
            <a:r>
              <a:rPr sz="2400" spc="-65" dirty="0">
                <a:solidFill>
                  <a:srgbClr val="171717"/>
                </a:solidFill>
              </a:rPr>
              <a:t> </a:t>
            </a:r>
            <a:r>
              <a:rPr sz="2400" dirty="0">
                <a:solidFill>
                  <a:srgbClr val="171717"/>
                </a:solidFill>
              </a:rPr>
              <a:t>needed</a:t>
            </a:r>
            <a:r>
              <a:rPr sz="2400" spc="-55" dirty="0">
                <a:solidFill>
                  <a:srgbClr val="171717"/>
                </a:solidFill>
              </a:rPr>
              <a:t> </a:t>
            </a:r>
            <a:r>
              <a:rPr sz="2400" spc="-50" dirty="0">
                <a:solidFill>
                  <a:srgbClr val="171717"/>
                </a:solidFill>
              </a:rPr>
              <a:t>!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809</Words>
  <Application>Microsoft Macintosh PowerPoint</Application>
  <PresentationFormat>Widescreen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Wingdings</vt:lpstr>
      <vt:lpstr>Office Theme</vt:lpstr>
      <vt:lpstr>PowerPoint Presentation</vt:lpstr>
      <vt:lpstr>SPECIAL NOTE:</vt:lpstr>
      <vt:lpstr>At the State website (www.TKofC.org) proceed to the blue ribbon at the bottom of the home page. Click Council Reports</vt:lpstr>
      <vt:lpstr>On this page click the “view report” tab</vt:lpstr>
      <vt:lpstr>In the report scroll down to the correct council to obtain amount owed. If a payment has been made the report will show the check number and date</vt:lpstr>
      <vt:lpstr>Payment Methods</vt:lpstr>
      <vt:lpstr>Proceed back to the second page of the website and under the per capita link there is the State Charities link and info. Click on the charity link.</vt:lpstr>
      <vt:lpstr>In the report scroll down to find your council and the amount that is owed …and mail in the payments.</vt:lpstr>
      <vt:lpstr>NOTE: This payment method is different than the Per Captia. Two checks needed !</vt:lpstr>
      <vt:lpstr>PowerPoint Presentation</vt:lpstr>
      <vt:lpstr>PowerPoint Presentation</vt:lpstr>
      <vt:lpstr>The very 1st step of this program is….</vt:lpstr>
      <vt:lpstr>Key Leaders on Required Roles</vt:lpstr>
      <vt:lpstr>Get Started with Training</vt:lpstr>
      <vt:lpstr>At this screen click on the “Required Training” tab</vt:lpstr>
      <vt:lpstr>On the next page, the below tab will be one of your choices. Click this tab to proceed.</vt:lpstr>
      <vt:lpstr>PowerPoint Presentation</vt:lpstr>
      <vt:lpstr>PowerPoint Presentation</vt:lpstr>
      <vt:lpstr>Texas State Council Charity, Unity and Fraternity online reporting form</vt:lpstr>
      <vt:lpstr>PowerPoint Presentation</vt:lpstr>
      <vt:lpstr>PowerPoint Presentation</vt:lpstr>
      <vt:lpstr>A Diocese must be selected</vt:lpstr>
      <vt:lpstr>PowerPoint Presentation</vt:lpstr>
      <vt:lpstr>PowerPoint Presentation</vt:lpstr>
      <vt:lpstr>Special 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 forms 990 Postcard &amp; EZ</dc:title>
  <dc:creator>Chad Sandwell</dc:creator>
  <cp:lastModifiedBy>Reed Fontenot</cp:lastModifiedBy>
  <cp:revision>1</cp:revision>
  <dcterms:created xsi:type="dcterms:W3CDTF">2026-07-07T02:38:58Z</dcterms:created>
  <dcterms:modified xsi:type="dcterms:W3CDTF">2026-07-11T02:08:38Z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2026-05-14T00:00:00Z</vt:filetime>
  </property>
  <property fmtid="{D5CDD505-2E9C-101B-9397-08002B2CF9AE}" pid="3" name="Creator">
    <vt:lpwstr>Acrobat PDFMaker 26 for PowerPoint</vt:lpwstr>
  </property>
  <property fmtid="{D5CDD505-2E9C-101B-9397-08002B2CF9AE}" pid="4" name="LastSaved">
    <vt:filetime>2026-07-07T00:00:00Z</vt:filetime>
  </property>
  <property fmtid="{D5CDD505-2E9C-101B-9397-08002B2CF9AE}" pid="5" name="Producer">
    <vt:lpwstr>Adobe PDF Library 26.1.25</vt:lpwstr>
  </property>
</Properties>
</file>